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91" r:id="rId2"/>
  </p:sldMasterIdLst>
  <p:notesMasterIdLst>
    <p:notesMasterId r:id="rId33"/>
  </p:notesMasterIdLst>
  <p:sldIdLst>
    <p:sldId id="256" r:id="rId3"/>
    <p:sldId id="288" r:id="rId4"/>
    <p:sldId id="289" r:id="rId5"/>
    <p:sldId id="259" r:id="rId6"/>
    <p:sldId id="29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753600" cy="6400800"/>
  <p:notesSz cx="9753600" cy="64008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6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08759-0AAF-43FB-9D28-80127D124631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62397D-65BE-4F9B-A859-6C45540DA21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0" i="0" baseline="0" dirty="0"/>
            <a:t>Learning from the section:</a:t>
          </a:r>
          <a:endParaRPr lang="en-US" dirty="0"/>
        </a:p>
      </dgm:t>
    </dgm:pt>
    <dgm:pt modelId="{87615745-FC9F-4467-87CF-1A28CAC3951F}" type="parTrans" cxnId="{E9AE7DC5-64F7-4B20-8E3B-C1DAE51AEA95}">
      <dgm:prSet/>
      <dgm:spPr/>
      <dgm:t>
        <a:bodyPr/>
        <a:lstStyle/>
        <a:p>
          <a:endParaRPr lang="en-US"/>
        </a:p>
      </dgm:t>
    </dgm:pt>
    <dgm:pt modelId="{F4DD9344-CC1A-4FAB-85A5-776CE9530766}" type="sibTrans" cxnId="{E9AE7DC5-64F7-4B20-8E3B-C1DAE51AEA95}">
      <dgm:prSet/>
      <dgm:spPr/>
      <dgm:t>
        <a:bodyPr/>
        <a:lstStyle/>
        <a:p>
          <a:endParaRPr lang="en-US"/>
        </a:p>
      </dgm:t>
    </dgm:pt>
    <dgm:pt modelId="{09BCCCB8-2F30-44E4-B9AF-73216BE21F9A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0" i="0" baseline="0" dirty="0"/>
            <a:t>Forecast Commit Analysis Report</a:t>
          </a:r>
          <a:endParaRPr lang="en-US" dirty="0"/>
        </a:p>
      </dgm:t>
    </dgm:pt>
    <dgm:pt modelId="{4D0B8B85-C809-461B-B0C2-2E1AA48018E8}" type="parTrans" cxnId="{B79C15E9-C902-4FDE-A55C-256DF9847FA8}">
      <dgm:prSet/>
      <dgm:spPr/>
      <dgm:t>
        <a:bodyPr/>
        <a:lstStyle/>
        <a:p>
          <a:endParaRPr lang="en-US"/>
        </a:p>
      </dgm:t>
    </dgm:pt>
    <dgm:pt modelId="{E1F73AB4-A492-47EC-9008-4B24BED20A75}" type="sibTrans" cxnId="{B79C15E9-C902-4FDE-A55C-256DF9847FA8}">
      <dgm:prSet/>
      <dgm:spPr/>
      <dgm:t>
        <a:bodyPr/>
        <a:lstStyle/>
        <a:p>
          <a:endParaRPr lang="en-US"/>
        </a:p>
      </dgm:t>
    </dgm:pt>
    <dgm:pt modelId="{4DD66F20-5EDE-45DE-B9D1-CD2371E32E16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0" i="0" baseline="0" dirty="0"/>
            <a:t>Order Forecast &amp; Comparison Report</a:t>
          </a:r>
          <a:endParaRPr lang="en-US" dirty="0"/>
        </a:p>
      </dgm:t>
    </dgm:pt>
    <dgm:pt modelId="{4280441B-587E-44D0-9A16-819D463FD823}" type="parTrans" cxnId="{3C5CA868-0EE5-42B0-998D-39BE6676349B}">
      <dgm:prSet/>
      <dgm:spPr/>
      <dgm:t>
        <a:bodyPr/>
        <a:lstStyle/>
        <a:p>
          <a:endParaRPr lang="en-US"/>
        </a:p>
      </dgm:t>
    </dgm:pt>
    <dgm:pt modelId="{43E44FF5-49F9-4309-B68F-414282B1BBFE}" type="sibTrans" cxnId="{3C5CA868-0EE5-42B0-998D-39BE6676349B}">
      <dgm:prSet/>
      <dgm:spPr/>
      <dgm:t>
        <a:bodyPr/>
        <a:lstStyle/>
        <a:p>
          <a:endParaRPr lang="en-US"/>
        </a:p>
      </dgm:t>
    </dgm:pt>
    <dgm:pt modelId="{06EB5993-FA3D-4F4B-9BE8-5BE0C05561E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0" i="0" baseline="0"/>
            <a:t>Supply Commit &amp; Comparison Report</a:t>
          </a:r>
          <a:endParaRPr lang="en-US"/>
        </a:p>
      </dgm:t>
    </dgm:pt>
    <dgm:pt modelId="{777D4B0C-1A60-49D4-A183-FB9D994CB3BE}" type="parTrans" cxnId="{0611F4CE-A9A8-43BE-B45B-278E222E9D52}">
      <dgm:prSet/>
      <dgm:spPr/>
      <dgm:t>
        <a:bodyPr/>
        <a:lstStyle/>
        <a:p>
          <a:endParaRPr lang="en-US"/>
        </a:p>
      </dgm:t>
    </dgm:pt>
    <dgm:pt modelId="{EA73998A-720E-4EF4-9631-18D8382D6F73}" type="sibTrans" cxnId="{0611F4CE-A9A8-43BE-B45B-278E222E9D52}">
      <dgm:prSet/>
      <dgm:spPr/>
      <dgm:t>
        <a:bodyPr/>
        <a:lstStyle/>
        <a:p>
          <a:endParaRPr lang="en-US"/>
        </a:p>
      </dgm:t>
    </dgm:pt>
    <dgm:pt modelId="{90BB40FA-B0C2-43B3-9D59-08BCF8DBB0EB}" type="pres">
      <dgm:prSet presAssocID="{15E08759-0AAF-43FB-9D28-80127D12463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0ADED63-8D95-4513-8A73-FE329393EF5D}" type="pres">
      <dgm:prSet presAssocID="{06EB5993-FA3D-4F4B-9BE8-5BE0C05561EC}" presName="Accent4" presStyleCnt="0"/>
      <dgm:spPr/>
    </dgm:pt>
    <dgm:pt modelId="{F29C44FC-5EE5-4DC6-AABA-408CA49594CA}" type="pres">
      <dgm:prSet presAssocID="{06EB5993-FA3D-4F4B-9BE8-5BE0C05561EC}" presName="Accent" presStyleLbl="node1" presStyleIdx="0" presStyleCnt="8"/>
      <dgm:spPr>
        <a:solidFill>
          <a:schemeClr val="accent2"/>
        </a:solidFill>
      </dgm:spPr>
    </dgm:pt>
    <dgm:pt modelId="{D3130686-DD8B-4F47-A774-5D83BF834275}" type="pres">
      <dgm:prSet presAssocID="{06EB5993-FA3D-4F4B-9BE8-5BE0C05561EC}" presName="ParentBackground4" presStyleCnt="0"/>
      <dgm:spPr/>
    </dgm:pt>
    <dgm:pt modelId="{337E8261-864A-4A33-8711-C9F57C4AC890}" type="pres">
      <dgm:prSet presAssocID="{06EB5993-FA3D-4F4B-9BE8-5BE0C05561EC}" presName="ParentBackground" presStyleLbl="node1" presStyleIdx="1" presStyleCnt="8"/>
      <dgm:spPr/>
    </dgm:pt>
    <dgm:pt modelId="{BAD9BFCD-FDFE-4BED-B4DD-8D1EFD5B3349}" type="pres">
      <dgm:prSet presAssocID="{06EB5993-FA3D-4F4B-9BE8-5BE0C05561EC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EC1250A-9E6E-4D53-BD82-85A235434D43}" type="pres">
      <dgm:prSet presAssocID="{4DD66F20-5EDE-45DE-B9D1-CD2371E32E16}" presName="Accent3" presStyleCnt="0"/>
      <dgm:spPr/>
    </dgm:pt>
    <dgm:pt modelId="{23B866B7-D456-4CB9-8467-0FA9D604979B}" type="pres">
      <dgm:prSet presAssocID="{4DD66F20-5EDE-45DE-B9D1-CD2371E32E16}" presName="Accent" presStyleLbl="node1" presStyleIdx="2" presStyleCnt="8"/>
      <dgm:spPr>
        <a:solidFill>
          <a:schemeClr val="accent2"/>
        </a:solidFill>
      </dgm:spPr>
    </dgm:pt>
    <dgm:pt modelId="{15276060-8D89-4CCF-B52D-7E6DA68F3A82}" type="pres">
      <dgm:prSet presAssocID="{4DD66F20-5EDE-45DE-B9D1-CD2371E32E16}" presName="ParentBackground3" presStyleCnt="0"/>
      <dgm:spPr/>
    </dgm:pt>
    <dgm:pt modelId="{6E0DB76A-5EAB-4095-AEAC-632689537044}" type="pres">
      <dgm:prSet presAssocID="{4DD66F20-5EDE-45DE-B9D1-CD2371E32E16}" presName="ParentBackground" presStyleLbl="node1" presStyleIdx="3" presStyleCnt="8"/>
      <dgm:spPr/>
    </dgm:pt>
    <dgm:pt modelId="{A8754EFF-3281-4CB7-896E-FF1CE7E9FDA0}" type="pres">
      <dgm:prSet presAssocID="{4DD66F20-5EDE-45DE-B9D1-CD2371E32E16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F35B5F9-596A-40EF-B0AE-8A9C9DAD3B33}" type="pres">
      <dgm:prSet presAssocID="{09BCCCB8-2F30-44E4-B9AF-73216BE21F9A}" presName="Accent2" presStyleCnt="0"/>
      <dgm:spPr/>
    </dgm:pt>
    <dgm:pt modelId="{09CB4479-E5C0-4A5A-8D2A-F8DD438B4911}" type="pres">
      <dgm:prSet presAssocID="{09BCCCB8-2F30-44E4-B9AF-73216BE21F9A}" presName="Accent" presStyleLbl="node1" presStyleIdx="4" presStyleCnt="8"/>
      <dgm:spPr>
        <a:solidFill>
          <a:schemeClr val="accent2"/>
        </a:solidFill>
      </dgm:spPr>
    </dgm:pt>
    <dgm:pt modelId="{754BA031-C4E4-457B-9057-EBBB98D62E3C}" type="pres">
      <dgm:prSet presAssocID="{09BCCCB8-2F30-44E4-B9AF-73216BE21F9A}" presName="ParentBackground2" presStyleCnt="0"/>
      <dgm:spPr/>
    </dgm:pt>
    <dgm:pt modelId="{941165D9-5492-4005-AA15-431E34004EA8}" type="pres">
      <dgm:prSet presAssocID="{09BCCCB8-2F30-44E4-B9AF-73216BE21F9A}" presName="ParentBackground" presStyleLbl="node1" presStyleIdx="5" presStyleCnt="8"/>
      <dgm:spPr/>
    </dgm:pt>
    <dgm:pt modelId="{AAE7449F-BCE0-4F6B-B020-A304E1A2F855}" type="pres">
      <dgm:prSet presAssocID="{09BCCCB8-2F30-44E4-B9AF-73216BE21F9A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D8693D7-27E7-470B-957E-FE0ED6677BF6}" type="pres">
      <dgm:prSet presAssocID="{B062397D-65BE-4F9B-A859-6C45540DA218}" presName="Accent1" presStyleCnt="0"/>
      <dgm:spPr/>
    </dgm:pt>
    <dgm:pt modelId="{EF085A98-65A7-4FAE-AE41-153E45103E0D}" type="pres">
      <dgm:prSet presAssocID="{B062397D-65BE-4F9B-A859-6C45540DA218}" presName="Accent" presStyleLbl="node1" presStyleIdx="6" presStyleCnt="8"/>
      <dgm:spPr>
        <a:solidFill>
          <a:schemeClr val="accent2"/>
        </a:solidFill>
      </dgm:spPr>
    </dgm:pt>
    <dgm:pt modelId="{4AF93F3A-262E-44D7-88A1-76FFA4CEEAAE}" type="pres">
      <dgm:prSet presAssocID="{B062397D-65BE-4F9B-A859-6C45540DA218}" presName="ParentBackground1" presStyleCnt="0"/>
      <dgm:spPr/>
    </dgm:pt>
    <dgm:pt modelId="{F86B95F6-21EB-4B94-9AB6-B84FA9B27BB8}" type="pres">
      <dgm:prSet presAssocID="{B062397D-65BE-4F9B-A859-6C45540DA218}" presName="ParentBackground" presStyleLbl="node1" presStyleIdx="7" presStyleCnt="8"/>
      <dgm:spPr/>
    </dgm:pt>
    <dgm:pt modelId="{51BE3BF3-005B-4977-A329-866374D7C3D0}" type="pres">
      <dgm:prSet presAssocID="{B062397D-65BE-4F9B-A859-6C45540DA21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CFFDF07-6E49-4282-A854-145C92ECCF8D}" type="presOf" srcId="{4DD66F20-5EDE-45DE-B9D1-CD2371E32E16}" destId="{A8754EFF-3281-4CB7-896E-FF1CE7E9FDA0}" srcOrd="1" destOrd="0" presId="urn:microsoft.com/office/officeart/2018/layout/CircleProcess"/>
    <dgm:cxn modelId="{165DB365-EE7C-4B92-A079-AD264C32C917}" type="presOf" srcId="{06EB5993-FA3D-4F4B-9BE8-5BE0C05561EC}" destId="{337E8261-864A-4A33-8711-C9F57C4AC890}" srcOrd="0" destOrd="0" presId="urn:microsoft.com/office/officeart/2018/layout/CircleProcess"/>
    <dgm:cxn modelId="{3C5CA868-0EE5-42B0-998D-39BE6676349B}" srcId="{15E08759-0AAF-43FB-9D28-80127D124631}" destId="{4DD66F20-5EDE-45DE-B9D1-CD2371E32E16}" srcOrd="2" destOrd="0" parTransId="{4280441B-587E-44D0-9A16-819D463FD823}" sibTransId="{43E44FF5-49F9-4309-B68F-414282B1BBFE}"/>
    <dgm:cxn modelId="{96273A49-89D1-49AF-8FF3-96680FF07EB3}" type="presOf" srcId="{B062397D-65BE-4F9B-A859-6C45540DA218}" destId="{51BE3BF3-005B-4977-A329-866374D7C3D0}" srcOrd="1" destOrd="0" presId="urn:microsoft.com/office/officeart/2018/layout/CircleProcess"/>
    <dgm:cxn modelId="{AD75B15A-DA98-4E0A-AB0B-E649395E519F}" type="presOf" srcId="{09BCCCB8-2F30-44E4-B9AF-73216BE21F9A}" destId="{941165D9-5492-4005-AA15-431E34004EA8}" srcOrd="0" destOrd="0" presId="urn:microsoft.com/office/officeart/2018/layout/CircleProcess"/>
    <dgm:cxn modelId="{B7C97985-7E4A-49E3-AA49-BDE2CBA8CF07}" type="presOf" srcId="{09BCCCB8-2F30-44E4-B9AF-73216BE21F9A}" destId="{AAE7449F-BCE0-4F6B-B020-A304E1A2F855}" srcOrd="1" destOrd="0" presId="urn:microsoft.com/office/officeart/2018/layout/CircleProcess"/>
    <dgm:cxn modelId="{F48E088F-8C67-4134-9293-E6AF47645C60}" type="presOf" srcId="{B062397D-65BE-4F9B-A859-6C45540DA218}" destId="{F86B95F6-21EB-4B94-9AB6-B84FA9B27BB8}" srcOrd="0" destOrd="0" presId="urn:microsoft.com/office/officeart/2018/layout/CircleProcess"/>
    <dgm:cxn modelId="{AF90C993-EA61-4BAB-8015-8A6FC4D70F18}" type="presOf" srcId="{06EB5993-FA3D-4F4B-9BE8-5BE0C05561EC}" destId="{BAD9BFCD-FDFE-4BED-B4DD-8D1EFD5B3349}" srcOrd="1" destOrd="0" presId="urn:microsoft.com/office/officeart/2018/layout/CircleProcess"/>
    <dgm:cxn modelId="{97305DA2-111E-4EC2-ABB2-387348C8DF27}" type="presOf" srcId="{15E08759-0AAF-43FB-9D28-80127D124631}" destId="{90BB40FA-B0C2-43B3-9D59-08BCF8DBB0EB}" srcOrd="0" destOrd="0" presId="urn:microsoft.com/office/officeart/2018/layout/CircleProcess"/>
    <dgm:cxn modelId="{03DF77BB-B3A8-40E5-8A3B-461FCFFE21AE}" type="presOf" srcId="{4DD66F20-5EDE-45DE-B9D1-CD2371E32E16}" destId="{6E0DB76A-5EAB-4095-AEAC-632689537044}" srcOrd="0" destOrd="0" presId="urn:microsoft.com/office/officeart/2018/layout/CircleProcess"/>
    <dgm:cxn modelId="{E9AE7DC5-64F7-4B20-8E3B-C1DAE51AEA95}" srcId="{15E08759-0AAF-43FB-9D28-80127D124631}" destId="{B062397D-65BE-4F9B-A859-6C45540DA218}" srcOrd="0" destOrd="0" parTransId="{87615745-FC9F-4467-87CF-1A28CAC3951F}" sibTransId="{F4DD9344-CC1A-4FAB-85A5-776CE9530766}"/>
    <dgm:cxn modelId="{0611F4CE-A9A8-43BE-B45B-278E222E9D52}" srcId="{15E08759-0AAF-43FB-9D28-80127D124631}" destId="{06EB5993-FA3D-4F4B-9BE8-5BE0C05561EC}" srcOrd="3" destOrd="0" parTransId="{777D4B0C-1A60-49D4-A183-FB9D994CB3BE}" sibTransId="{EA73998A-720E-4EF4-9631-18D8382D6F73}"/>
    <dgm:cxn modelId="{B79C15E9-C902-4FDE-A55C-256DF9847FA8}" srcId="{15E08759-0AAF-43FB-9D28-80127D124631}" destId="{09BCCCB8-2F30-44E4-B9AF-73216BE21F9A}" srcOrd="1" destOrd="0" parTransId="{4D0B8B85-C809-461B-B0C2-2E1AA48018E8}" sibTransId="{E1F73AB4-A492-47EC-9008-4B24BED20A75}"/>
    <dgm:cxn modelId="{F6F50E80-5F44-4721-BD51-E53236F23DB8}" type="presParOf" srcId="{90BB40FA-B0C2-43B3-9D59-08BCF8DBB0EB}" destId="{20ADED63-8D95-4513-8A73-FE329393EF5D}" srcOrd="0" destOrd="0" presId="urn:microsoft.com/office/officeart/2018/layout/CircleProcess"/>
    <dgm:cxn modelId="{B82BE25D-7C77-4786-B396-C1A0B5596FA3}" type="presParOf" srcId="{20ADED63-8D95-4513-8A73-FE329393EF5D}" destId="{F29C44FC-5EE5-4DC6-AABA-408CA49594CA}" srcOrd="0" destOrd="0" presId="urn:microsoft.com/office/officeart/2018/layout/CircleProcess"/>
    <dgm:cxn modelId="{E2C30787-130A-4D0E-B1F4-3148F1EDB1BF}" type="presParOf" srcId="{90BB40FA-B0C2-43B3-9D59-08BCF8DBB0EB}" destId="{D3130686-DD8B-4F47-A774-5D83BF834275}" srcOrd="1" destOrd="0" presId="urn:microsoft.com/office/officeart/2018/layout/CircleProcess"/>
    <dgm:cxn modelId="{082461C3-D500-4E06-B263-3D63AAB49CB2}" type="presParOf" srcId="{D3130686-DD8B-4F47-A774-5D83BF834275}" destId="{337E8261-864A-4A33-8711-C9F57C4AC890}" srcOrd="0" destOrd="0" presId="urn:microsoft.com/office/officeart/2018/layout/CircleProcess"/>
    <dgm:cxn modelId="{CA8E4BB1-EE79-4AC8-9306-5462B7F8530A}" type="presParOf" srcId="{90BB40FA-B0C2-43B3-9D59-08BCF8DBB0EB}" destId="{BAD9BFCD-FDFE-4BED-B4DD-8D1EFD5B3349}" srcOrd="2" destOrd="0" presId="urn:microsoft.com/office/officeart/2018/layout/CircleProcess"/>
    <dgm:cxn modelId="{1D8E2E57-C46F-4622-B373-8BF3869405FE}" type="presParOf" srcId="{90BB40FA-B0C2-43B3-9D59-08BCF8DBB0EB}" destId="{9EC1250A-9E6E-4D53-BD82-85A235434D43}" srcOrd="3" destOrd="0" presId="urn:microsoft.com/office/officeart/2018/layout/CircleProcess"/>
    <dgm:cxn modelId="{3993D8E8-CE42-4627-B647-A228007EF923}" type="presParOf" srcId="{9EC1250A-9E6E-4D53-BD82-85A235434D43}" destId="{23B866B7-D456-4CB9-8467-0FA9D604979B}" srcOrd="0" destOrd="0" presId="urn:microsoft.com/office/officeart/2018/layout/CircleProcess"/>
    <dgm:cxn modelId="{3B2DC8BE-AA92-40CB-B38E-89F87691CB92}" type="presParOf" srcId="{90BB40FA-B0C2-43B3-9D59-08BCF8DBB0EB}" destId="{15276060-8D89-4CCF-B52D-7E6DA68F3A82}" srcOrd="4" destOrd="0" presId="urn:microsoft.com/office/officeart/2018/layout/CircleProcess"/>
    <dgm:cxn modelId="{F80C58C8-CE4D-4B57-AD7D-E47BD806AD35}" type="presParOf" srcId="{15276060-8D89-4CCF-B52D-7E6DA68F3A82}" destId="{6E0DB76A-5EAB-4095-AEAC-632689537044}" srcOrd="0" destOrd="0" presId="urn:microsoft.com/office/officeart/2018/layout/CircleProcess"/>
    <dgm:cxn modelId="{350FA4D0-BCEE-43D0-895F-821D258FDBA2}" type="presParOf" srcId="{90BB40FA-B0C2-43B3-9D59-08BCF8DBB0EB}" destId="{A8754EFF-3281-4CB7-896E-FF1CE7E9FDA0}" srcOrd="5" destOrd="0" presId="urn:microsoft.com/office/officeart/2018/layout/CircleProcess"/>
    <dgm:cxn modelId="{CA0072F5-37A1-4F4D-B41C-0D863E133010}" type="presParOf" srcId="{90BB40FA-B0C2-43B3-9D59-08BCF8DBB0EB}" destId="{6F35B5F9-596A-40EF-B0AE-8A9C9DAD3B33}" srcOrd="6" destOrd="0" presId="urn:microsoft.com/office/officeart/2018/layout/CircleProcess"/>
    <dgm:cxn modelId="{D590F81D-1B74-4B84-BFCC-3A1EC415380E}" type="presParOf" srcId="{6F35B5F9-596A-40EF-B0AE-8A9C9DAD3B33}" destId="{09CB4479-E5C0-4A5A-8D2A-F8DD438B4911}" srcOrd="0" destOrd="0" presId="urn:microsoft.com/office/officeart/2018/layout/CircleProcess"/>
    <dgm:cxn modelId="{A990F510-9A06-46DC-9C81-B796337B9395}" type="presParOf" srcId="{90BB40FA-B0C2-43B3-9D59-08BCF8DBB0EB}" destId="{754BA031-C4E4-457B-9057-EBBB98D62E3C}" srcOrd="7" destOrd="0" presId="urn:microsoft.com/office/officeart/2018/layout/CircleProcess"/>
    <dgm:cxn modelId="{1E96E3DD-DF97-4B9A-8122-6FB75F81028D}" type="presParOf" srcId="{754BA031-C4E4-457B-9057-EBBB98D62E3C}" destId="{941165D9-5492-4005-AA15-431E34004EA8}" srcOrd="0" destOrd="0" presId="urn:microsoft.com/office/officeart/2018/layout/CircleProcess"/>
    <dgm:cxn modelId="{3FE25328-511F-4315-91B8-8431A6675F54}" type="presParOf" srcId="{90BB40FA-B0C2-43B3-9D59-08BCF8DBB0EB}" destId="{AAE7449F-BCE0-4F6B-B020-A304E1A2F855}" srcOrd="8" destOrd="0" presId="urn:microsoft.com/office/officeart/2018/layout/CircleProcess"/>
    <dgm:cxn modelId="{0B236008-C57B-496B-8B85-AF4D8E46DCBA}" type="presParOf" srcId="{90BB40FA-B0C2-43B3-9D59-08BCF8DBB0EB}" destId="{2D8693D7-27E7-470B-957E-FE0ED6677BF6}" srcOrd="9" destOrd="0" presId="urn:microsoft.com/office/officeart/2018/layout/CircleProcess"/>
    <dgm:cxn modelId="{ED4635E7-270F-4CA1-9A8F-3E9594B432CD}" type="presParOf" srcId="{2D8693D7-27E7-470B-957E-FE0ED6677BF6}" destId="{EF085A98-65A7-4FAE-AE41-153E45103E0D}" srcOrd="0" destOrd="0" presId="urn:microsoft.com/office/officeart/2018/layout/CircleProcess"/>
    <dgm:cxn modelId="{8E1F10BC-4484-4A69-AA0F-0EE4968971AF}" type="presParOf" srcId="{90BB40FA-B0C2-43B3-9D59-08BCF8DBB0EB}" destId="{4AF93F3A-262E-44D7-88A1-76FFA4CEEAAE}" srcOrd="10" destOrd="0" presId="urn:microsoft.com/office/officeart/2018/layout/CircleProcess"/>
    <dgm:cxn modelId="{605CEA27-4201-4FD4-B0AE-D34FD897BEA5}" type="presParOf" srcId="{4AF93F3A-262E-44D7-88A1-76FFA4CEEAAE}" destId="{F86B95F6-21EB-4B94-9AB6-B84FA9B27BB8}" srcOrd="0" destOrd="0" presId="urn:microsoft.com/office/officeart/2018/layout/CircleProcess"/>
    <dgm:cxn modelId="{58F06D2F-C12E-4BCE-8907-A0334789D653}" type="presParOf" srcId="{90BB40FA-B0C2-43B3-9D59-08BCF8DBB0EB}" destId="{51BE3BF3-005B-4977-A329-866374D7C3D0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44FC-5EE5-4DC6-AABA-408CA49594CA}">
      <dsp:nvSpPr>
        <dsp:cNvPr id="0" name=""/>
        <dsp:cNvSpPr/>
      </dsp:nvSpPr>
      <dsp:spPr>
        <a:xfrm>
          <a:off x="7027590" y="780102"/>
          <a:ext cx="2066747" cy="206685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E8261-864A-4A33-8711-C9F57C4AC890}">
      <dsp:nvSpPr>
        <dsp:cNvPr id="0" name=""/>
        <dsp:cNvSpPr/>
      </dsp:nvSpPr>
      <dsp:spPr>
        <a:xfrm>
          <a:off x="7096718" y="849009"/>
          <a:ext cx="1929378" cy="19290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Supply Commit &amp; Comparison Report</a:t>
          </a:r>
          <a:endParaRPr lang="en-US" sz="1900" kern="1200"/>
        </a:p>
      </dsp:txBody>
      <dsp:txXfrm>
        <a:off x="7372344" y="1124638"/>
        <a:ext cx="1378127" cy="1377781"/>
      </dsp:txXfrm>
    </dsp:sp>
    <dsp:sp modelId="{23B866B7-D456-4CB9-8467-0FA9D604979B}">
      <dsp:nvSpPr>
        <dsp:cNvPr id="0" name=""/>
        <dsp:cNvSpPr/>
      </dsp:nvSpPr>
      <dsp:spPr>
        <a:xfrm rot="2700000">
          <a:off x="4882835" y="779956"/>
          <a:ext cx="2066781" cy="2066781"/>
        </a:xfrm>
        <a:prstGeom prst="teardrop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DB76A-5EAB-4095-AEAC-632689537044}">
      <dsp:nvSpPr>
        <dsp:cNvPr id="0" name=""/>
        <dsp:cNvSpPr/>
      </dsp:nvSpPr>
      <dsp:spPr>
        <a:xfrm>
          <a:off x="4960843" y="849009"/>
          <a:ext cx="1929378" cy="19290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Order Forecast &amp; Comparison Report</a:t>
          </a:r>
          <a:endParaRPr lang="en-US" sz="1900" kern="1200" dirty="0"/>
        </a:p>
      </dsp:txBody>
      <dsp:txXfrm>
        <a:off x="5236468" y="1124638"/>
        <a:ext cx="1378127" cy="1377781"/>
      </dsp:txXfrm>
    </dsp:sp>
    <dsp:sp modelId="{09CB4479-E5C0-4A5A-8D2A-F8DD438B4911}">
      <dsp:nvSpPr>
        <dsp:cNvPr id="0" name=""/>
        <dsp:cNvSpPr/>
      </dsp:nvSpPr>
      <dsp:spPr>
        <a:xfrm rot="2700000">
          <a:off x="2755822" y="779956"/>
          <a:ext cx="2066781" cy="2066781"/>
        </a:xfrm>
        <a:prstGeom prst="teardrop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165D9-5492-4005-AA15-431E34004EA8}">
      <dsp:nvSpPr>
        <dsp:cNvPr id="0" name=""/>
        <dsp:cNvSpPr/>
      </dsp:nvSpPr>
      <dsp:spPr>
        <a:xfrm>
          <a:off x="2824967" y="849009"/>
          <a:ext cx="1929378" cy="19290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Forecast Commit Analysis Report</a:t>
          </a:r>
          <a:endParaRPr lang="en-US" sz="1900" kern="1200" dirty="0"/>
        </a:p>
      </dsp:txBody>
      <dsp:txXfrm>
        <a:off x="3100592" y="1124638"/>
        <a:ext cx="1378127" cy="1377781"/>
      </dsp:txXfrm>
    </dsp:sp>
    <dsp:sp modelId="{EF085A98-65A7-4FAE-AE41-153E45103E0D}">
      <dsp:nvSpPr>
        <dsp:cNvPr id="0" name=""/>
        <dsp:cNvSpPr/>
      </dsp:nvSpPr>
      <dsp:spPr>
        <a:xfrm rot="2700000">
          <a:off x="619946" y="779956"/>
          <a:ext cx="2066781" cy="2066781"/>
        </a:xfrm>
        <a:prstGeom prst="teardrop">
          <a:avLst>
            <a:gd name="adj" fmla="val 1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B95F6-21EB-4B94-9AB6-B84FA9B27BB8}">
      <dsp:nvSpPr>
        <dsp:cNvPr id="0" name=""/>
        <dsp:cNvSpPr/>
      </dsp:nvSpPr>
      <dsp:spPr>
        <a:xfrm>
          <a:off x="689091" y="849009"/>
          <a:ext cx="1929378" cy="19290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Learning from the section:</a:t>
          </a:r>
          <a:endParaRPr lang="en-US" sz="1900" kern="1200" dirty="0"/>
        </a:p>
      </dsp:txBody>
      <dsp:txXfrm>
        <a:off x="964717" y="1124638"/>
        <a:ext cx="1378127" cy="137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2B70-EC3D-4B34-8D8F-0FFFE8FC85C8}" type="datetimeFigureOut">
              <a:rPr lang="en-MY" smtClean="0"/>
              <a:t>16/5/2025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800100"/>
            <a:ext cx="3292475" cy="216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4725" y="3079750"/>
            <a:ext cx="7804150" cy="2520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080125"/>
            <a:ext cx="4225925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4500" y="6080125"/>
            <a:ext cx="4227513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47278-B83D-4718-A824-F3749EBDF58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07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47278-B83D-4718-A824-F3749EBDF58E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553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91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2831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6949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83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90027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/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9822814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79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649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4810941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4434624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6637841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247840475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9512113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28507046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39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89517038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25438878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33680" y="1673100"/>
            <a:ext cx="3079242" cy="86323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37216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9464334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3312922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6388628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24054789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5A80D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dirty="0"/>
              <a:t>©</a:t>
            </a:r>
            <a:r>
              <a:rPr spc="30" dirty="0"/>
              <a:t> </a:t>
            </a:r>
            <a:r>
              <a:rPr dirty="0"/>
              <a:t>2020</a:t>
            </a:r>
            <a:r>
              <a:rPr spc="25" dirty="0"/>
              <a:t> </a:t>
            </a:r>
            <a:r>
              <a:rPr dirty="0"/>
              <a:t>Western</a:t>
            </a:r>
            <a:r>
              <a:rPr spc="35" dirty="0"/>
              <a:t> </a:t>
            </a:r>
            <a:r>
              <a:rPr dirty="0"/>
              <a:t>Digital</a:t>
            </a:r>
            <a:r>
              <a:rPr spc="5" dirty="0"/>
              <a:t> </a:t>
            </a:r>
            <a:r>
              <a:rPr dirty="0"/>
              <a:t>Corporation</a:t>
            </a:r>
            <a:r>
              <a:rPr spc="-1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its</a:t>
            </a:r>
            <a:r>
              <a:rPr spc="20" dirty="0"/>
              <a:t> </a:t>
            </a:r>
            <a:r>
              <a:rPr dirty="0"/>
              <a:t>affiliates.</a:t>
            </a:r>
            <a:r>
              <a:rPr spc="5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rights</a:t>
            </a:r>
            <a:r>
              <a:rPr spc="1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spc="-10" dirty="0"/>
              <a:t>3/22/2022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1136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5A80D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dirty="0"/>
              <a:t>©</a:t>
            </a:r>
            <a:r>
              <a:rPr spc="30" dirty="0"/>
              <a:t> </a:t>
            </a:r>
            <a:r>
              <a:rPr dirty="0"/>
              <a:t>2020</a:t>
            </a:r>
            <a:r>
              <a:rPr spc="25" dirty="0"/>
              <a:t> </a:t>
            </a:r>
            <a:r>
              <a:rPr dirty="0"/>
              <a:t>Western</a:t>
            </a:r>
            <a:r>
              <a:rPr spc="35" dirty="0"/>
              <a:t> </a:t>
            </a:r>
            <a:r>
              <a:rPr dirty="0"/>
              <a:t>Digital</a:t>
            </a:r>
            <a:r>
              <a:rPr spc="5" dirty="0"/>
              <a:t> </a:t>
            </a:r>
            <a:r>
              <a:rPr dirty="0"/>
              <a:t>Corporation</a:t>
            </a:r>
            <a:r>
              <a:rPr spc="-1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its</a:t>
            </a:r>
            <a:r>
              <a:rPr spc="20" dirty="0"/>
              <a:t> </a:t>
            </a:r>
            <a:r>
              <a:rPr dirty="0"/>
              <a:t>affiliates.</a:t>
            </a:r>
            <a:r>
              <a:rPr spc="5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rights</a:t>
            </a:r>
            <a:r>
              <a:rPr spc="1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spc="-10" dirty="0"/>
              <a:t>3/22/2022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25869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7861552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45302670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26502830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0306825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564720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653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0447228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90027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/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115876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79" y="413410"/>
            <a:ext cx="9285833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70383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53519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3505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4390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93189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90027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/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9255594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79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649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9485440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1430378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8740524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8449771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1379282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253218234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214519099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42729436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925428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33680" y="1673100"/>
            <a:ext cx="3079242" cy="86323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4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40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37216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9464334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3312922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6388628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4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271628531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5A80D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dirty="0"/>
              <a:t>©</a:t>
            </a:r>
            <a:r>
              <a:rPr spc="30" dirty="0"/>
              <a:t> </a:t>
            </a:r>
            <a:r>
              <a:rPr dirty="0"/>
              <a:t>2020</a:t>
            </a:r>
            <a:r>
              <a:rPr spc="25" dirty="0"/>
              <a:t> </a:t>
            </a:r>
            <a:r>
              <a:rPr dirty="0"/>
              <a:t>Western</a:t>
            </a:r>
            <a:r>
              <a:rPr spc="35" dirty="0"/>
              <a:t> </a:t>
            </a:r>
            <a:r>
              <a:rPr dirty="0"/>
              <a:t>Digital</a:t>
            </a:r>
            <a:r>
              <a:rPr spc="5" dirty="0"/>
              <a:t> </a:t>
            </a:r>
            <a:r>
              <a:rPr dirty="0"/>
              <a:t>Corporation</a:t>
            </a:r>
            <a:r>
              <a:rPr spc="-1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its</a:t>
            </a:r>
            <a:r>
              <a:rPr spc="20" dirty="0"/>
              <a:t> </a:t>
            </a:r>
            <a:r>
              <a:rPr dirty="0"/>
              <a:t>affiliates.</a:t>
            </a:r>
            <a:r>
              <a:rPr spc="5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rights</a:t>
            </a:r>
            <a:r>
              <a:rPr spc="1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spc="-10" dirty="0"/>
              <a:t>3/22/2022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93080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362795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56651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90027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/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47307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79" y="413410"/>
            <a:ext cx="9285833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0946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9539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1" y="408987"/>
            <a:ext cx="9286239" cy="133129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80" y="1945429"/>
            <a:ext cx="9276081" cy="376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5554" marR="0" lvl="0" indent="-175554" algn="l" defTabSz="731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351110" marR="0" lvl="1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526664" marR="0" lvl="2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702218" marR="0" lvl="3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877773" marR="0" lvl="4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05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31477" rtl="0" eaLnBrk="1" latinLnBrk="0" hangingPunct="1">
        <a:lnSpc>
          <a:spcPct val="100000"/>
        </a:lnSpc>
        <a:spcBef>
          <a:spcPct val="0"/>
        </a:spcBef>
        <a:buNone/>
        <a:defRPr sz="24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19456" indent="-219456" algn="l" defTabSz="7314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011562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301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39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778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38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477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15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54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93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431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7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591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1" y="408987"/>
            <a:ext cx="9286239" cy="133129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80" y="1945429"/>
            <a:ext cx="9276081" cy="376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5554" marR="0" lvl="0" indent="-175554" algn="l" defTabSz="731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351110" marR="0" lvl="1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526664" marR="0" lvl="2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702218" marR="0" lvl="3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877773" marR="0" lvl="4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31477" rtl="0" eaLnBrk="1" latinLnBrk="0" hangingPunct="1">
        <a:lnSpc>
          <a:spcPct val="100000"/>
        </a:lnSpc>
        <a:spcBef>
          <a:spcPct val="0"/>
        </a:spcBef>
        <a:buNone/>
        <a:defRPr sz="24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19456" indent="-219456" algn="l" defTabSz="7314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011562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301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39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778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38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477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15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54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93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431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7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591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80" y="195065"/>
            <a:ext cx="11577320" cy="3755550"/>
          </a:xfrm>
        </p:spPr>
        <p:txBody>
          <a:bodyPr vert="horz" wrap="square" lIns="0" tIns="0" rIns="0" bIns="0" rtlCol="0" anchor="t">
            <a:normAutofit/>
          </a:bodyPr>
          <a:lstStyle/>
          <a:p>
            <a:pPr marR="5080"/>
            <a:r>
              <a:rPr lang="en-US" sz="54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FLASH SUPPLY CHAIN COLLABORATION TRAINING - REPORTS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623" y="1240536"/>
            <a:ext cx="4924425" cy="2638425"/>
            <a:chOff x="420623" y="1240536"/>
            <a:chExt cx="4924425" cy="2638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1240536"/>
              <a:ext cx="4924044" cy="26380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56054" y="3608069"/>
              <a:ext cx="535305" cy="236220"/>
            </a:xfrm>
            <a:custGeom>
              <a:avLst/>
              <a:gdLst/>
              <a:ahLst/>
              <a:cxnLst/>
              <a:rect l="l" t="t" r="r" b="b"/>
              <a:pathLst>
                <a:path w="535305" h="236220">
                  <a:moveTo>
                    <a:pt x="0" y="236219"/>
                  </a:moveTo>
                  <a:lnTo>
                    <a:pt x="534924" y="236219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66039" y="364349"/>
            <a:ext cx="937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Forecast</a:t>
            </a:r>
            <a:r>
              <a:rPr sz="2400" spc="-60" dirty="0"/>
              <a:t> </a:t>
            </a:r>
            <a:r>
              <a:rPr sz="2400" dirty="0"/>
              <a:t>Commit</a:t>
            </a:r>
            <a:r>
              <a:rPr sz="2400" spc="-55" dirty="0"/>
              <a:t> </a:t>
            </a:r>
            <a:r>
              <a:rPr sz="2400" dirty="0"/>
              <a:t>Analysis</a:t>
            </a:r>
            <a:r>
              <a:rPr sz="2400" spc="-45" dirty="0"/>
              <a:t> </a:t>
            </a:r>
            <a:r>
              <a:rPr sz="2400" dirty="0"/>
              <a:t>Report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55" dirty="0"/>
              <a:t> </a:t>
            </a:r>
            <a:r>
              <a:rPr sz="2400" dirty="0"/>
              <a:t>Excel</a:t>
            </a:r>
            <a:r>
              <a:rPr sz="2400" spc="-55" dirty="0"/>
              <a:t> </a:t>
            </a:r>
            <a:r>
              <a:rPr sz="2400" spc="-10" dirty="0"/>
              <a:t>Output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420623" y="780796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relevant parameters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after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Excel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Tab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2379" y="2098548"/>
            <a:ext cx="3717290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9144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format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using </a:t>
            </a: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Analysis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29101" y="1412747"/>
            <a:ext cx="2435860" cy="2541270"/>
            <a:chOff x="3229101" y="1412747"/>
            <a:chExt cx="2435860" cy="254127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4735067" y="1412747"/>
              <a:ext cx="930275" cy="691515"/>
            </a:xfrm>
            <a:custGeom>
              <a:avLst/>
              <a:gdLst/>
              <a:ahLst/>
              <a:cxnLst/>
              <a:rect l="l" t="t" r="r" b="b"/>
              <a:pathLst>
                <a:path w="930275" h="691514">
                  <a:moveTo>
                    <a:pt x="64999" y="40242"/>
                  </a:moveTo>
                  <a:lnTo>
                    <a:pt x="57411" y="50459"/>
                  </a:lnTo>
                  <a:lnTo>
                    <a:pt x="922274" y="691261"/>
                  </a:lnTo>
                  <a:lnTo>
                    <a:pt x="929767" y="680974"/>
                  </a:lnTo>
                  <a:lnTo>
                    <a:pt x="64999" y="40242"/>
                  </a:lnTo>
                  <a:close/>
                </a:path>
                <a:path w="930275" h="691514">
                  <a:moveTo>
                    <a:pt x="0" y="0"/>
                  </a:moveTo>
                  <a:lnTo>
                    <a:pt x="38481" y="75946"/>
                  </a:lnTo>
                  <a:lnTo>
                    <a:pt x="57411" y="50459"/>
                  </a:lnTo>
                  <a:lnTo>
                    <a:pt x="47244" y="42925"/>
                  </a:lnTo>
                  <a:lnTo>
                    <a:pt x="54737" y="32638"/>
                  </a:lnTo>
                  <a:lnTo>
                    <a:pt x="70646" y="32638"/>
                  </a:lnTo>
                  <a:lnTo>
                    <a:pt x="83947" y="14731"/>
                  </a:lnTo>
                  <a:lnTo>
                    <a:pt x="0" y="0"/>
                  </a:lnTo>
                  <a:close/>
                </a:path>
                <a:path w="930275" h="691514">
                  <a:moveTo>
                    <a:pt x="54737" y="32638"/>
                  </a:moveTo>
                  <a:lnTo>
                    <a:pt x="47244" y="42925"/>
                  </a:lnTo>
                  <a:lnTo>
                    <a:pt x="57411" y="50459"/>
                  </a:lnTo>
                  <a:lnTo>
                    <a:pt x="64999" y="40242"/>
                  </a:lnTo>
                  <a:lnTo>
                    <a:pt x="54737" y="32638"/>
                  </a:lnTo>
                  <a:close/>
                </a:path>
                <a:path w="930275" h="691514">
                  <a:moveTo>
                    <a:pt x="70646" y="32638"/>
                  </a:moveTo>
                  <a:lnTo>
                    <a:pt x="54737" y="32638"/>
                  </a:lnTo>
                  <a:lnTo>
                    <a:pt x="64999" y="40242"/>
                  </a:lnTo>
                  <a:lnTo>
                    <a:pt x="70646" y="3263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5451" y="3486912"/>
              <a:ext cx="349250" cy="460375"/>
            </a:xfrm>
            <a:custGeom>
              <a:avLst/>
              <a:gdLst/>
              <a:ahLst/>
              <a:cxnLst/>
              <a:rect l="l" t="t" r="r" b="b"/>
              <a:pathLst>
                <a:path w="349250" h="460375">
                  <a:moveTo>
                    <a:pt x="261747" y="0"/>
                  </a:moveTo>
                  <a:lnTo>
                    <a:pt x="87249" y="0"/>
                  </a:lnTo>
                  <a:lnTo>
                    <a:pt x="87249" y="285750"/>
                  </a:lnTo>
                  <a:lnTo>
                    <a:pt x="0" y="285750"/>
                  </a:lnTo>
                  <a:lnTo>
                    <a:pt x="174498" y="460248"/>
                  </a:lnTo>
                  <a:lnTo>
                    <a:pt x="348996" y="285750"/>
                  </a:lnTo>
                  <a:lnTo>
                    <a:pt x="261747" y="285750"/>
                  </a:lnTo>
                  <a:lnTo>
                    <a:pt x="261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451" y="3486912"/>
              <a:ext cx="349250" cy="460375"/>
            </a:xfrm>
            <a:custGeom>
              <a:avLst/>
              <a:gdLst/>
              <a:ahLst/>
              <a:cxnLst/>
              <a:rect l="l" t="t" r="r" b="b"/>
              <a:pathLst>
                <a:path w="349250" h="460375">
                  <a:moveTo>
                    <a:pt x="0" y="285750"/>
                  </a:moveTo>
                  <a:lnTo>
                    <a:pt x="87249" y="285750"/>
                  </a:lnTo>
                  <a:lnTo>
                    <a:pt x="87249" y="0"/>
                  </a:lnTo>
                  <a:lnTo>
                    <a:pt x="261747" y="0"/>
                  </a:lnTo>
                  <a:lnTo>
                    <a:pt x="261747" y="285750"/>
                  </a:lnTo>
                  <a:lnTo>
                    <a:pt x="348996" y="285750"/>
                  </a:lnTo>
                  <a:lnTo>
                    <a:pt x="174498" y="460248"/>
                  </a:lnTo>
                  <a:lnTo>
                    <a:pt x="0" y="285750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4020311"/>
            <a:ext cx="8997696" cy="166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29552"/>
            <a:ext cx="95493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Forecast</a:t>
            </a:r>
            <a:r>
              <a:rPr sz="2400" spc="-55" dirty="0"/>
              <a:t> </a:t>
            </a:r>
            <a:r>
              <a:rPr sz="2400" dirty="0"/>
              <a:t>Commit</a:t>
            </a:r>
            <a:r>
              <a:rPr sz="2400" spc="-55" dirty="0"/>
              <a:t> </a:t>
            </a:r>
            <a:r>
              <a:rPr sz="2400" dirty="0"/>
              <a:t>Analysis</a:t>
            </a:r>
            <a:r>
              <a:rPr sz="2400" spc="-35" dirty="0"/>
              <a:t> </a:t>
            </a:r>
            <a:r>
              <a:rPr sz="2400" dirty="0"/>
              <a:t>Report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50" dirty="0"/>
              <a:t> </a:t>
            </a:r>
            <a:r>
              <a:rPr sz="2400" dirty="0"/>
              <a:t>Measures</a:t>
            </a:r>
            <a:r>
              <a:rPr sz="2400" spc="-35" dirty="0"/>
              <a:t> </a:t>
            </a:r>
            <a:r>
              <a:rPr sz="2400" dirty="0"/>
              <a:t>–</a:t>
            </a:r>
            <a:r>
              <a:rPr sz="2400" spc="-45" dirty="0"/>
              <a:t> </a:t>
            </a:r>
            <a:r>
              <a:rPr sz="2400" dirty="0"/>
              <a:t>1</a:t>
            </a:r>
            <a:r>
              <a:rPr sz="2400" spc="-40" dirty="0"/>
              <a:t> </a:t>
            </a:r>
            <a:r>
              <a:rPr sz="2400" spc="-25" dirty="0"/>
              <a:t>/3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22198" y="721931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Key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Measures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explanation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740" y="4774691"/>
            <a:ext cx="8927083" cy="947926"/>
          </a:xfrm>
          <a:prstGeom prst="rect">
            <a:avLst/>
          </a:prstGeom>
          <a:ln w="12700">
            <a:solidFill>
              <a:srgbClr val="405C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2575" indent="-190500">
              <a:lnSpc>
                <a:spcPts val="1780"/>
              </a:lnSpc>
              <a:buAutoNum type="arabicPeriod"/>
              <a:tabLst>
                <a:tab pos="282575" algn="l"/>
              </a:tabLst>
            </a:pPr>
            <a:r>
              <a:rPr sz="1500" dirty="0">
                <a:latin typeface="Calibri"/>
                <a:cs typeface="Calibri"/>
              </a:rPr>
              <a:t>HUB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On-Hand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45" dirty="0">
                <a:latin typeface="Calibri"/>
                <a:cs typeface="Calibri"/>
              </a:rPr>
              <a:t>QTY,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receive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either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VMI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upload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every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day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7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A.M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(if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any)</a:t>
            </a:r>
            <a:endParaRPr sz="1500" dirty="0">
              <a:latin typeface="Calibri"/>
              <a:cs typeface="Calibri"/>
            </a:endParaRPr>
          </a:p>
          <a:p>
            <a:pPr marL="282575" indent="-1905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82575" algn="l"/>
              </a:tabLst>
            </a:pPr>
            <a:r>
              <a:rPr sz="1500" dirty="0">
                <a:latin typeface="Calibri"/>
                <a:cs typeface="Calibri"/>
              </a:rPr>
              <a:t>Frozen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On-Hand Quantity,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which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received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VMI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Monday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7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A.M</a:t>
            </a:r>
            <a:endParaRPr sz="1500" dirty="0">
              <a:latin typeface="Calibri"/>
              <a:cs typeface="Calibri"/>
            </a:endParaRPr>
          </a:p>
          <a:p>
            <a:pPr marL="282575" indent="-19050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282575" algn="l"/>
              </a:tabLst>
            </a:pP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Latest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MRP forecast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suppliers</a:t>
            </a:r>
            <a:endParaRPr sz="1500" dirty="0">
              <a:latin typeface="Calibri"/>
              <a:cs typeface="Calibri"/>
            </a:endParaRPr>
          </a:p>
          <a:p>
            <a:pPr marL="282575" indent="-1905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82575" algn="l"/>
              </a:tabLst>
            </a:pP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Latest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provided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by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suppliers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5863" y="1243583"/>
            <a:ext cx="9157970" cy="3531235"/>
            <a:chOff x="435863" y="1243583"/>
            <a:chExt cx="9157970" cy="35312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3" y="1243583"/>
              <a:ext cx="9113520" cy="3383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07608" y="1807463"/>
              <a:ext cx="3580129" cy="775970"/>
            </a:xfrm>
            <a:custGeom>
              <a:avLst/>
              <a:gdLst/>
              <a:ahLst/>
              <a:cxnLst/>
              <a:rect l="l" t="t" r="r" b="b"/>
              <a:pathLst>
                <a:path w="3580129" h="775969">
                  <a:moveTo>
                    <a:pt x="0" y="775715"/>
                  </a:moveTo>
                  <a:lnTo>
                    <a:pt x="3579876" y="775715"/>
                  </a:lnTo>
                  <a:lnTo>
                    <a:pt x="3579876" y="0"/>
                  </a:lnTo>
                  <a:lnTo>
                    <a:pt x="0" y="0"/>
                  </a:lnTo>
                  <a:lnTo>
                    <a:pt x="0" y="77571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17642" y="2193797"/>
              <a:ext cx="995680" cy="2581275"/>
            </a:xfrm>
            <a:custGeom>
              <a:avLst/>
              <a:gdLst/>
              <a:ahLst/>
              <a:cxnLst/>
              <a:rect l="l" t="t" r="r" b="b"/>
              <a:pathLst>
                <a:path w="995679" h="2581275">
                  <a:moveTo>
                    <a:pt x="0" y="2496185"/>
                  </a:moveTo>
                  <a:lnTo>
                    <a:pt x="8509" y="2581021"/>
                  </a:lnTo>
                  <a:lnTo>
                    <a:pt x="70557" y="2523871"/>
                  </a:lnTo>
                  <a:lnTo>
                    <a:pt x="36957" y="2523871"/>
                  </a:lnTo>
                  <a:lnTo>
                    <a:pt x="25146" y="2519299"/>
                  </a:lnTo>
                  <a:lnTo>
                    <a:pt x="29654" y="2507444"/>
                  </a:lnTo>
                  <a:lnTo>
                    <a:pt x="0" y="2496185"/>
                  </a:lnTo>
                  <a:close/>
                </a:path>
                <a:path w="995679" h="2581275">
                  <a:moveTo>
                    <a:pt x="29654" y="2507444"/>
                  </a:moveTo>
                  <a:lnTo>
                    <a:pt x="25146" y="2519299"/>
                  </a:lnTo>
                  <a:lnTo>
                    <a:pt x="36957" y="2523871"/>
                  </a:lnTo>
                  <a:lnTo>
                    <a:pt x="41495" y="2511939"/>
                  </a:lnTo>
                  <a:lnTo>
                    <a:pt x="29654" y="2507444"/>
                  </a:lnTo>
                  <a:close/>
                </a:path>
                <a:path w="995679" h="2581275">
                  <a:moveTo>
                    <a:pt x="41495" y="2511939"/>
                  </a:moveTo>
                  <a:lnTo>
                    <a:pt x="36957" y="2523871"/>
                  </a:lnTo>
                  <a:lnTo>
                    <a:pt x="70557" y="2523871"/>
                  </a:lnTo>
                  <a:lnTo>
                    <a:pt x="71247" y="2523235"/>
                  </a:lnTo>
                  <a:lnTo>
                    <a:pt x="41495" y="2511939"/>
                  </a:lnTo>
                  <a:close/>
                </a:path>
                <a:path w="995679" h="2581275">
                  <a:moveTo>
                    <a:pt x="983361" y="0"/>
                  </a:moveTo>
                  <a:lnTo>
                    <a:pt x="29654" y="2507444"/>
                  </a:lnTo>
                  <a:lnTo>
                    <a:pt x="41495" y="2511939"/>
                  </a:lnTo>
                  <a:lnTo>
                    <a:pt x="995299" y="4572"/>
                  </a:lnTo>
                  <a:lnTo>
                    <a:pt x="983361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4767" y="388696"/>
            <a:ext cx="91916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Forecast</a:t>
            </a:r>
            <a:r>
              <a:rPr sz="2400" spc="-60" dirty="0"/>
              <a:t> </a:t>
            </a:r>
            <a:r>
              <a:rPr sz="2400" dirty="0"/>
              <a:t>Commit</a:t>
            </a:r>
            <a:r>
              <a:rPr sz="2400" spc="-60" dirty="0"/>
              <a:t> </a:t>
            </a:r>
            <a:r>
              <a:rPr sz="2400" dirty="0"/>
              <a:t>Analysis</a:t>
            </a:r>
            <a:r>
              <a:rPr sz="2400" spc="-40" dirty="0"/>
              <a:t> </a:t>
            </a:r>
            <a:r>
              <a:rPr sz="2400" dirty="0"/>
              <a:t>Report</a:t>
            </a:r>
            <a:r>
              <a:rPr sz="2400" spc="-35" dirty="0"/>
              <a:t> </a:t>
            </a:r>
            <a:r>
              <a:rPr sz="2400" dirty="0"/>
              <a:t>–</a:t>
            </a:r>
            <a:r>
              <a:rPr sz="2400" spc="-55" dirty="0"/>
              <a:t> </a:t>
            </a:r>
            <a:r>
              <a:rPr sz="2400" dirty="0"/>
              <a:t>Measures</a:t>
            </a:r>
            <a:r>
              <a:rPr sz="2400" spc="-40" dirty="0"/>
              <a:t> </a:t>
            </a:r>
            <a:r>
              <a:rPr sz="2400" dirty="0"/>
              <a:t>–</a:t>
            </a:r>
            <a:r>
              <a:rPr sz="2400" spc="-50" dirty="0"/>
              <a:t> </a:t>
            </a:r>
            <a:r>
              <a:rPr sz="2400" spc="-25" dirty="0"/>
              <a:t>2/3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55219" y="770852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Key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Measures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explanation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91" y="4427511"/>
            <a:ext cx="8800363" cy="1320233"/>
          </a:xfrm>
          <a:prstGeom prst="rect">
            <a:avLst/>
          </a:prstGeom>
          <a:ln w="12700">
            <a:noFill/>
          </a:ln>
        </p:spPr>
        <p:txBody>
          <a:bodyPr vert="horz" wrap="square" lIns="0" tIns="164465" rIns="0" bIns="0" rtlCol="0">
            <a:spAutoFit/>
          </a:bodyPr>
          <a:lstStyle/>
          <a:p>
            <a:pPr marL="281305" indent="-190500">
              <a:lnSpc>
                <a:spcPct val="100000"/>
              </a:lnSpc>
              <a:spcBef>
                <a:spcPts val="1295"/>
              </a:spcBef>
              <a:buAutoNum type="arabicPeriod" startAt="5"/>
              <a:tabLst>
                <a:tab pos="281305" algn="l"/>
              </a:tabLst>
            </a:pPr>
            <a:r>
              <a:rPr sz="1500" dirty="0">
                <a:latin typeface="Calibri"/>
                <a:cs typeface="Calibri"/>
              </a:rPr>
              <a:t>Projected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</a:t>
            </a:r>
            <a:r>
              <a:rPr sz="1500" b="1" dirty="0">
                <a:latin typeface="Calibri"/>
                <a:cs typeface="Calibri"/>
              </a:rPr>
              <a:t>Frozen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Stock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+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Commit)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Forecast</a:t>
            </a:r>
            <a:endParaRPr sz="1500" dirty="0">
              <a:latin typeface="Calibri"/>
              <a:cs typeface="Calibri"/>
            </a:endParaRPr>
          </a:p>
          <a:p>
            <a:pPr marL="281305" indent="-190500">
              <a:lnSpc>
                <a:spcPct val="100000"/>
              </a:lnSpc>
              <a:spcBef>
                <a:spcPts val="25"/>
              </a:spcBef>
              <a:buAutoNum type="arabicPeriod" startAt="5"/>
              <a:tabLst>
                <a:tab pos="281305" algn="l"/>
              </a:tabLst>
            </a:pPr>
            <a:r>
              <a:rPr sz="1500" dirty="0">
                <a:latin typeface="Calibri"/>
                <a:cs typeface="Calibri"/>
              </a:rPr>
              <a:t>Weeks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(WOS)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Projected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Week)</a:t>
            </a:r>
            <a:r>
              <a:rPr sz="1500" spc="3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+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 </a:t>
            </a:r>
            <a:r>
              <a:rPr sz="1500" spc="-10" dirty="0">
                <a:latin typeface="Calibri"/>
                <a:cs typeface="Calibri"/>
              </a:rPr>
              <a:t>Week)</a:t>
            </a:r>
            <a:endParaRPr sz="1500" dirty="0">
              <a:latin typeface="Calibri"/>
              <a:cs typeface="Calibri"/>
            </a:endParaRPr>
          </a:p>
          <a:p>
            <a:pPr marL="281305" indent="-190500">
              <a:lnSpc>
                <a:spcPct val="100000"/>
              </a:lnSpc>
              <a:spcBef>
                <a:spcPts val="35"/>
              </a:spcBef>
              <a:buAutoNum type="arabicPeriod" startAt="5"/>
              <a:tabLst>
                <a:tab pos="281305" algn="l"/>
              </a:tabLst>
            </a:pPr>
            <a:r>
              <a:rPr sz="1500" dirty="0">
                <a:latin typeface="Calibri"/>
                <a:cs typeface="Calibri"/>
              </a:rPr>
              <a:t>Days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Inventory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(DOI)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Projected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Week)</a:t>
            </a:r>
            <a:r>
              <a:rPr sz="1500" spc="3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+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Week)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7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days</a:t>
            </a:r>
            <a:endParaRPr sz="1500" dirty="0">
              <a:latin typeface="Calibri"/>
              <a:cs typeface="Calibri"/>
            </a:endParaRPr>
          </a:p>
          <a:p>
            <a:pPr marL="281305" indent="-190500">
              <a:lnSpc>
                <a:spcPct val="100000"/>
              </a:lnSpc>
              <a:spcBef>
                <a:spcPts val="25"/>
              </a:spcBef>
              <a:buAutoNum type="arabicPeriod" startAt="5"/>
              <a:tabLst>
                <a:tab pos="281305" algn="l"/>
              </a:tabLst>
            </a:pPr>
            <a:r>
              <a:rPr sz="1500" dirty="0">
                <a:latin typeface="Calibri"/>
                <a:cs typeface="Calibri"/>
              </a:rPr>
              <a:t>Previous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week Vendor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forecast</a:t>
            </a:r>
            <a:endParaRPr sz="1500" dirty="0">
              <a:latin typeface="Calibri"/>
              <a:cs typeface="Calibri"/>
            </a:endParaRPr>
          </a:p>
          <a:p>
            <a:pPr marL="281305" indent="-190500">
              <a:lnSpc>
                <a:spcPct val="100000"/>
              </a:lnSpc>
              <a:spcBef>
                <a:spcPts val="40"/>
              </a:spcBef>
              <a:buAutoNum type="arabicPeriod" startAt="5"/>
              <a:tabLst>
                <a:tab pos="281305" algn="l"/>
              </a:tabLst>
            </a:pPr>
            <a:r>
              <a:rPr sz="1500" dirty="0">
                <a:latin typeface="Calibri"/>
                <a:cs typeface="Calibri"/>
              </a:rPr>
              <a:t>Previous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week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 </a:t>
            </a:r>
            <a:r>
              <a:rPr sz="1500" spc="-10" dirty="0">
                <a:latin typeface="Calibri"/>
                <a:cs typeface="Calibri"/>
              </a:rPr>
              <a:t>Commit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5793" y="1219200"/>
            <a:ext cx="9006841" cy="3418103"/>
            <a:chOff x="441959" y="1118616"/>
            <a:chExt cx="9121775" cy="34524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59" y="1118616"/>
              <a:ext cx="9115044" cy="3383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8275" y="2424683"/>
              <a:ext cx="3538854" cy="949960"/>
            </a:xfrm>
            <a:custGeom>
              <a:avLst/>
              <a:gdLst/>
              <a:ahLst/>
              <a:cxnLst/>
              <a:rect l="l" t="t" r="r" b="b"/>
              <a:pathLst>
                <a:path w="3538854" h="949960">
                  <a:moveTo>
                    <a:pt x="0" y="949451"/>
                  </a:moveTo>
                  <a:lnTo>
                    <a:pt x="3538728" y="949451"/>
                  </a:lnTo>
                  <a:lnTo>
                    <a:pt x="3538728" y="0"/>
                  </a:lnTo>
                  <a:lnTo>
                    <a:pt x="0" y="0"/>
                  </a:lnTo>
                  <a:lnTo>
                    <a:pt x="0" y="94945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6151" y="2868041"/>
              <a:ext cx="996950" cy="1703070"/>
            </a:xfrm>
            <a:custGeom>
              <a:avLst/>
              <a:gdLst/>
              <a:ahLst/>
              <a:cxnLst/>
              <a:rect l="l" t="t" r="r" b="b"/>
              <a:pathLst>
                <a:path w="996950" h="1703070">
                  <a:moveTo>
                    <a:pt x="5461" y="1617980"/>
                  </a:moveTo>
                  <a:lnTo>
                    <a:pt x="0" y="1703070"/>
                  </a:lnTo>
                  <a:lnTo>
                    <a:pt x="71247" y="1656461"/>
                  </a:lnTo>
                  <a:lnTo>
                    <a:pt x="62562" y="1651381"/>
                  </a:lnTo>
                  <a:lnTo>
                    <a:pt x="37464" y="1651381"/>
                  </a:lnTo>
                  <a:lnTo>
                    <a:pt x="26543" y="1645031"/>
                  </a:lnTo>
                  <a:lnTo>
                    <a:pt x="32943" y="1634055"/>
                  </a:lnTo>
                  <a:lnTo>
                    <a:pt x="5461" y="1617980"/>
                  </a:lnTo>
                  <a:close/>
                </a:path>
                <a:path w="996950" h="1703070">
                  <a:moveTo>
                    <a:pt x="32943" y="1634055"/>
                  </a:moveTo>
                  <a:lnTo>
                    <a:pt x="26543" y="1645031"/>
                  </a:lnTo>
                  <a:lnTo>
                    <a:pt x="37464" y="1651381"/>
                  </a:lnTo>
                  <a:lnTo>
                    <a:pt x="43848" y="1640434"/>
                  </a:lnTo>
                  <a:lnTo>
                    <a:pt x="32943" y="1634055"/>
                  </a:lnTo>
                  <a:close/>
                </a:path>
                <a:path w="996950" h="1703070">
                  <a:moveTo>
                    <a:pt x="43848" y="1640434"/>
                  </a:moveTo>
                  <a:lnTo>
                    <a:pt x="37464" y="1651381"/>
                  </a:lnTo>
                  <a:lnTo>
                    <a:pt x="62562" y="1651381"/>
                  </a:lnTo>
                  <a:lnTo>
                    <a:pt x="43848" y="1640434"/>
                  </a:lnTo>
                  <a:close/>
                </a:path>
                <a:path w="996950" h="1703070">
                  <a:moveTo>
                    <a:pt x="985901" y="0"/>
                  </a:moveTo>
                  <a:lnTo>
                    <a:pt x="32943" y="1634055"/>
                  </a:lnTo>
                  <a:lnTo>
                    <a:pt x="43848" y="1640434"/>
                  </a:lnTo>
                  <a:lnTo>
                    <a:pt x="996823" y="6350"/>
                  </a:lnTo>
                  <a:lnTo>
                    <a:pt x="985901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29297"/>
            <a:ext cx="93817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Forecast</a:t>
            </a:r>
            <a:r>
              <a:rPr sz="2400" spc="-60" dirty="0"/>
              <a:t> </a:t>
            </a:r>
            <a:r>
              <a:rPr sz="2400" dirty="0"/>
              <a:t>Commit</a:t>
            </a:r>
            <a:r>
              <a:rPr sz="2400" spc="-60" dirty="0"/>
              <a:t> </a:t>
            </a:r>
            <a:r>
              <a:rPr sz="2400" dirty="0"/>
              <a:t>Analysis</a:t>
            </a:r>
            <a:r>
              <a:rPr sz="2400" spc="-40" dirty="0"/>
              <a:t> </a:t>
            </a:r>
            <a:r>
              <a:rPr sz="2400" dirty="0"/>
              <a:t>Report</a:t>
            </a:r>
            <a:r>
              <a:rPr sz="2400" spc="-35" dirty="0"/>
              <a:t> </a:t>
            </a:r>
            <a:r>
              <a:rPr sz="2400" dirty="0"/>
              <a:t>–</a:t>
            </a:r>
            <a:r>
              <a:rPr sz="2400" spc="-55" dirty="0"/>
              <a:t> </a:t>
            </a:r>
            <a:r>
              <a:rPr sz="2400" dirty="0"/>
              <a:t>Measures</a:t>
            </a:r>
            <a:r>
              <a:rPr sz="2400" spc="-40" dirty="0"/>
              <a:t> </a:t>
            </a:r>
            <a:r>
              <a:rPr sz="2400" dirty="0"/>
              <a:t>–</a:t>
            </a:r>
            <a:r>
              <a:rPr sz="2400" spc="-50" dirty="0"/>
              <a:t> </a:t>
            </a:r>
            <a:r>
              <a:rPr sz="2400" spc="-25" dirty="0"/>
              <a:t>3/3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65759" y="711708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Key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Measures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explanation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923" y="4460927"/>
            <a:ext cx="8709660" cy="1546860"/>
          </a:xfrm>
          <a:prstGeom prst="rect">
            <a:avLst/>
          </a:prstGeom>
          <a:ln w="12700">
            <a:noFill/>
          </a:ln>
        </p:spPr>
        <p:txBody>
          <a:bodyPr vert="horz" wrap="square" lIns="0" tIns="68580" rIns="0" bIns="0" rtlCol="0">
            <a:spAutoFit/>
          </a:bodyPr>
          <a:lstStyle/>
          <a:p>
            <a:pPr marL="381000" indent="-290195">
              <a:lnSpc>
                <a:spcPct val="100000"/>
              </a:lnSpc>
              <a:spcBef>
                <a:spcPts val="540"/>
              </a:spcBef>
              <a:buAutoNum type="arabicPeriod" startAt="10"/>
              <a:tabLst>
                <a:tab pos="381000" algn="l"/>
              </a:tabLst>
            </a:pP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Delta: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Previous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-10" dirty="0">
                <a:latin typeface="Calibri"/>
                <a:cs typeface="Calibri"/>
              </a:rPr>
              <a:t> Forecast</a:t>
            </a:r>
            <a:endParaRPr sz="1500" dirty="0">
              <a:latin typeface="Calibri"/>
              <a:cs typeface="Calibri"/>
            </a:endParaRPr>
          </a:p>
          <a:p>
            <a:pPr marL="381000" indent="-290195">
              <a:lnSpc>
                <a:spcPct val="100000"/>
              </a:lnSpc>
              <a:spcBef>
                <a:spcPts val="25"/>
              </a:spcBef>
              <a:buAutoNum type="arabicPeriod" startAt="10"/>
              <a:tabLst>
                <a:tab pos="381000" algn="l"/>
              </a:tabLst>
            </a:pPr>
            <a:r>
              <a:rPr sz="1500" dirty="0">
                <a:latin typeface="Calibri"/>
                <a:cs typeface="Calibri"/>
              </a:rPr>
              <a:t>Cumulative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Cumulative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(10)</a:t>
            </a:r>
            <a:endParaRPr sz="1500" dirty="0">
              <a:latin typeface="Calibri"/>
              <a:cs typeface="Calibri"/>
            </a:endParaRPr>
          </a:p>
          <a:p>
            <a:pPr marL="381000" indent="-290195">
              <a:lnSpc>
                <a:spcPct val="100000"/>
              </a:lnSpc>
              <a:spcBef>
                <a:spcPts val="35"/>
              </a:spcBef>
              <a:buAutoNum type="arabicPeriod" startAt="10"/>
              <a:tabLst>
                <a:tab pos="381000" algn="l"/>
              </a:tabLst>
            </a:pP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Previous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Commit</a:t>
            </a:r>
            <a:endParaRPr sz="1500" dirty="0">
              <a:latin typeface="Calibri"/>
              <a:cs typeface="Calibri"/>
            </a:endParaRPr>
          </a:p>
          <a:p>
            <a:pPr marL="381000" indent="-290195">
              <a:lnSpc>
                <a:spcPct val="100000"/>
              </a:lnSpc>
              <a:spcBef>
                <a:spcPts val="25"/>
              </a:spcBef>
              <a:buAutoNum type="arabicPeriod" startAt="10"/>
              <a:tabLst>
                <a:tab pos="381000" algn="l"/>
              </a:tabLst>
            </a:pPr>
            <a:r>
              <a:rPr sz="1500" dirty="0">
                <a:latin typeface="Calibri"/>
                <a:cs typeface="Calibri"/>
              </a:rPr>
              <a:t>Cumulative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Cumulative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(12)</a:t>
            </a:r>
            <a:endParaRPr sz="1500" dirty="0">
              <a:latin typeface="Calibri"/>
              <a:cs typeface="Calibri"/>
            </a:endParaRPr>
          </a:p>
          <a:p>
            <a:pPr marL="379730" indent="-288925">
              <a:lnSpc>
                <a:spcPct val="100000"/>
              </a:lnSpc>
              <a:spcBef>
                <a:spcPts val="35"/>
              </a:spcBef>
              <a:buAutoNum type="arabicPeriod" startAt="10"/>
              <a:tabLst>
                <a:tab pos="379730" algn="l"/>
              </a:tabLst>
            </a:pPr>
            <a:r>
              <a:rPr sz="1500" dirty="0">
                <a:latin typeface="Calibri"/>
                <a:cs typeface="Calibri"/>
              </a:rPr>
              <a:t>Projected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(Hub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Stock) :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</a:t>
            </a:r>
            <a:r>
              <a:rPr sz="1500" b="1" dirty="0">
                <a:latin typeface="Calibri"/>
                <a:cs typeface="Calibri"/>
              </a:rPr>
              <a:t>Hub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Stock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+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Supply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Commit)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Forecast</a:t>
            </a:r>
            <a:endParaRPr sz="1500" dirty="0">
              <a:latin typeface="Calibri"/>
              <a:cs typeface="Calibri"/>
            </a:endParaRPr>
          </a:p>
          <a:p>
            <a:pPr marL="381000" indent="-290195">
              <a:lnSpc>
                <a:spcPct val="100000"/>
              </a:lnSpc>
              <a:spcBef>
                <a:spcPts val="40"/>
              </a:spcBef>
              <a:buAutoNum type="arabicPeriod" startAt="10"/>
              <a:tabLst>
                <a:tab pos="381000" algn="l"/>
              </a:tabLst>
            </a:pPr>
            <a:r>
              <a:rPr sz="1500" dirty="0">
                <a:latin typeface="Calibri"/>
                <a:cs typeface="Calibri"/>
              </a:rPr>
              <a:t>Days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 Inventory (Hub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Stock)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Projected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(Hub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Stock)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/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Vendor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(Week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N+1)/7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1159" y="1091985"/>
            <a:ext cx="9121775" cy="3451860"/>
            <a:chOff x="426719" y="1118616"/>
            <a:chExt cx="9121775" cy="3451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1118616"/>
              <a:ext cx="9115044" cy="3383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8275" y="3360420"/>
              <a:ext cx="3523615" cy="1141730"/>
            </a:xfrm>
            <a:custGeom>
              <a:avLst/>
              <a:gdLst/>
              <a:ahLst/>
              <a:cxnLst/>
              <a:rect l="l" t="t" r="r" b="b"/>
              <a:pathLst>
                <a:path w="3523615" h="1141729">
                  <a:moveTo>
                    <a:pt x="0" y="1141475"/>
                  </a:moveTo>
                  <a:lnTo>
                    <a:pt x="3523487" y="1141475"/>
                  </a:lnTo>
                  <a:lnTo>
                    <a:pt x="3523487" y="0"/>
                  </a:lnTo>
                  <a:lnTo>
                    <a:pt x="0" y="0"/>
                  </a:lnTo>
                  <a:lnTo>
                    <a:pt x="0" y="114147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6152" y="3906773"/>
              <a:ext cx="995044" cy="663575"/>
            </a:xfrm>
            <a:custGeom>
              <a:avLst/>
              <a:gdLst/>
              <a:ahLst/>
              <a:cxnLst/>
              <a:rect l="l" t="t" r="r" b="b"/>
              <a:pathLst>
                <a:path w="995045" h="663575">
                  <a:moveTo>
                    <a:pt x="42418" y="589280"/>
                  </a:moveTo>
                  <a:lnTo>
                    <a:pt x="0" y="663194"/>
                  </a:lnTo>
                  <a:lnTo>
                    <a:pt x="84582" y="652780"/>
                  </a:lnTo>
                  <a:lnTo>
                    <a:pt x="71679" y="633349"/>
                  </a:lnTo>
                  <a:lnTo>
                    <a:pt x="56387" y="633349"/>
                  </a:lnTo>
                  <a:lnTo>
                    <a:pt x="49402" y="622807"/>
                  </a:lnTo>
                  <a:lnTo>
                    <a:pt x="60007" y="615770"/>
                  </a:lnTo>
                  <a:lnTo>
                    <a:pt x="42418" y="589280"/>
                  </a:lnTo>
                  <a:close/>
                </a:path>
                <a:path w="995045" h="663575">
                  <a:moveTo>
                    <a:pt x="60007" y="615770"/>
                  </a:moveTo>
                  <a:lnTo>
                    <a:pt x="49402" y="622807"/>
                  </a:lnTo>
                  <a:lnTo>
                    <a:pt x="56387" y="633349"/>
                  </a:lnTo>
                  <a:lnTo>
                    <a:pt x="67003" y="626306"/>
                  </a:lnTo>
                  <a:lnTo>
                    <a:pt x="60007" y="615770"/>
                  </a:lnTo>
                  <a:close/>
                </a:path>
                <a:path w="995045" h="663575">
                  <a:moveTo>
                    <a:pt x="67003" y="626306"/>
                  </a:moveTo>
                  <a:lnTo>
                    <a:pt x="56387" y="633349"/>
                  </a:lnTo>
                  <a:lnTo>
                    <a:pt x="71679" y="633349"/>
                  </a:lnTo>
                  <a:lnTo>
                    <a:pt x="67003" y="626306"/>
                  </a:lnTo>
                  <a:close/>
                </a:path>
                <a:path w="995045" h="663575">
                  <a:moveTo>
                    <a:pt x="987806" y="0"/>
                  </a:moveTo>
                  <a:lnTo>
                    <a:pt x="60007" y="615770"/>
                  </a:lnTo>
                  <a:lnTo>
                    <a:pt x="67003" y="626306"/>
                  </a:lnTo>
                  <a:lnTo>
                    <a:pt x="994918" y="10668"/>
                  </a:lnTo>
                  <a:lnTo>
                    <a:pt x="987806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80" y="2822961"/>
            <a:ext cx="9286240" cy="35203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36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ORDER FORECAST &amp; COMPARISON REPORT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95130"/>
            <a:ext cx="92583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Order</a:t>
            </a:r>
            <a:r>
              <a:rPr sz="2800" spc="-114" dirty="0"/>
              <a:t> </a:t>
            </a:r>
            <a:r>
              <a:rPr sz="2800" dirty="0"/>
              <a:t>Forecast</a:t>
            </a:r>
            <a:r>
              <a:rPr sz="2800" spc="-90" dirty="0"/>
              <a:t> </a:t>
            </a:r>
            <a:r>
              <a:rPr sz="2800" dirty="0"/>
              <a:t>&amp;</a:t>
            </a:r>
            <a:r>
              <a:rPr sz="2800" spc="-120" dirty="0"/>
              <a:t> </a:t>
            </a:r>
            <a:r>
              <a:rPr sz="2800" dirty="0"/>
              <a:t>Comparison</a:t>
            </a:r>
            <a:r>
              <a:rPr sz="2800" spc="-85" dirty="0"/>
              <a:t> </a:t>
            </a:r>
            <a:r>
              <a:rPr sz="2800" spc="-10" dirty="0"/>
              <a:t>Report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38534" y="966787"/>
            <a:ext cx="9258300" cy="126682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0805" marR="233679">
              <a:lnSpc>
                <a:spcPct val="101699"/>
              </a:lnSpc>
              <a:spcBef>
                <a:spcPts val="259"/>
              </a:spcBef>
            </a:pP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published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every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week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provide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against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every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week. </a:t>
            </a:r>
            <a:r>
              <a:rPr sz="1500" dirty="0">
                <a:latin typeface="Calibri"/>
                <a:cs typeface="Calibri"/>
              </a:rPr>
              <a:t>When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published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supplier,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planners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Suppliers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review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Previous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&amp; </a:t>
            </a:r>
            <a:r>
              <a:rPr sz="1500" dirty="0">
                <a:latin typeface="Calibri"/>
                <a:cs typeface="Calibri"/>
              </a:rPr>
              <a:t>Delta.</a:t>
            </a:r>
            <a:r>
              <a:rPr sz="1500" spc="3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Current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details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along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previous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help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planner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suppliers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take </a:t>
            </a:r>
            <a:r>
              <a:rPr sz="1500" dirty="0">
                <a:latin typeface="Calibri"/>
                <a:cs typeface="Calibri"/>
              </a:rPr>
              <a:t>necessary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action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correct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if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required.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report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provide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details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required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a </a:t>
            </a:r>
            <a:r>
              <a:rPr sz="1500" dirty="0">
                <a:latin typeface="Calibri"/>
                <a:cs typeface="Calibri"/>
              </a:rPr>
              <a:t>specific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format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have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functionality to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download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report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excel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format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also.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2362200"/>
            <a:ext cx="9081930" cy="3350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264" y="1444752"/>
            <a:ext cx="8402563" cy="40492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6200" y="379844"/>
            <a:ext cx="914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45" dirty="0"/>
              <a:t> </a:t>
            </a:r>
            <a:r>
              <a:rPr sz="2400" dirty="0"/>
              <a:t>Forecast</a:t>
            </a:r>
            <a:r>
              <a:rPr sz="2400" spc="-35" dirty="0"/>
              <a:t> </a:t>
            </a:r>
            <a:r>
              <a:rPr sz="2400" dirty="0"/>
              <a:t>&amp;</a:t>
            </a:r>
            <a:r>
              <a:rPr sz="2400" spc="-35" dirty="0"/>
              <a:t> </a:t>
            </a:r>
            <a:r>
              <a:rPr sz="2400" dirty="0"/>
              <a:t>Comparison</a:t>
            </a:r>
            <a:r>
              <a:rPr sz="2400" spc="-40" dirty="0"/>
              <a:t> </a:t>
            </a:r>
            <a:r>
              <a:rPr sz="2400" dirty="0"/>
              <a:t>Report–</a:t>
            </a:r>
            <a:r>
              <a:rPr sz="2400" spc="-25" dirty="0"/>
              <a:t> </a:t>
            </a:r>
            <a:r>
              <a:rPr sz="2400" dirty="0"/>
              <a:t>How</a:t>
            </a:r>
            <a:r>
              <a:rPr sz="2400" spc="-20" dirty="0"/>
              <a:t> </a:t>
            </a:r>
            <a:r>
              <a:rPr sz="2400" dirty="0"/>
              <a:t>to</a:t>
            </a:r>
            <a:r>
              <a:rPr sz="2400" spc="-35" dirty="0"/>
              <a:t> </a:t>
            </a:r>
            <a:r>
              <a:rPr sz="2400" spc="-25" dirty="0"/>
              <a:t>Run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99097" y="786130"/>
            <a:ext cx="8955405" cy="584200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ts val="1914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Navigation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Portal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Reports </a:t>
            </a:r>
            <a:r>
              <a:rPr sz="1600" spc="-10" dirty="0">
                <a:latin typeface="Calibri"/>
                <a:cs typeface="Calibri"/>
              </a:rPr>
              <a:t>displayed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Left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Side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Flash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Forecast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ts val="1914"/>
              </a:lnSpc>
            </a:pPr>
            <a:r>
              <a:rPr sz="1600" dirty="0">
                <a:latin typeface="Calibri"/>
                <a:cs typeface="Calibri"/>
              </a:rPr>
              <a:t>Comparison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Report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0867" y="2029967"/>
            <a:ext cx="1724025" cy="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20955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Click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report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report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dirty="0">
                <a:latin typeface="Calibri"/>
                <a:cs typeface="Calibri"/>
              </a:rPr>
              <a:t>new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window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3616" y="2347976"/>
            <a:ext cx="2400935" cy="1780539"/>
          </a:xfrm>
          <a:custGeom>
            <a:avLst/>
            <a:gdLst/>
            <a:ahLst/>
            <a:cxnLst/>
            <a:rect l="l" t="t" r="r" b="b"/>
            <a:pathLst>
              <a:path w="2400935" h="1780539">
                <a:moveTo>
                  <a:pt x="38607" y="1704213"/>
                </a:moveTo>
                <a:lnTo>
                  <a:pt x="0" y="1780159"/>
                </a:lnTo>
                <a:lnTo>
                  <a:pt x="83946" y="1765427"/>
                </a:lnTo>
                <a:lnTo>
                  <a:pt x="70683" y="1747520"/>
                </a:lnTo>
                <a:lnTo>
                  <a:pt x="54736" y="1747520"/>
                </a:lnTo>
                <a:lnTo>
                  <a:pt x="47243" y="1737233"/>
                </a:lnTo>
                <a:lnTo>
                  <a:pt x="57460" y="1729666"/>
                </a:lnTo>
                <a:lnTo>
                  <a:pt x="38607" y="1704213"/>
                </a:lnTo>
                <a:close/>
              </a:path>
              <a:path w="2400935" h="1780539">
                <a:moveTo>
                  <a:pt x="57460" y="1729666"/>
                </a:moveTo>
                <a:lnTo>
                  <a:pt x="47243" y="1737233"/>
                </a:lnTo>
                <a:lnTo>
                  <a:pt x="54736" y="1747520"/>
                </a:lnTo>
                <a:lnTo>
                  <a:pt x="65034" y="1739893"/>
                </a:lnTo>
                <a:lnTo>
                  <a:pt x="57460" y="1729666"/>
                </a:lnTo>
                <a:close/>
              </a:path>
              <a:path w="2400935" h="1780539">
                <a:moveTo>
                  <a:pt x="65034" y="1739893"/>
                </a:moveTo>
                <a:lnTo>
                  <a:pt x="54736" y="1747520"/>
                </a:lnTo>
                <a:lnTo>
                  <a:pt x="70683" y="1747520"/>
                </a:lnTo>
                <a:lnTo>
                  <a:pt x="65034" y="1739893"/>
                </a:lnTo>
                <a:close/>
              </a:path>
              <a:path w="2400935" h="1780539">
                <a:moveTo>
                  <a:pt x="2393060" y="0"/>
                </a:moveTo>
                <a:lnTo>
                  <a:pt x="57460" y="1729666"/>
                </a:lnTo>
                <a:lnTo>
                  <a:pt x="65034" y="1739893"/>
                </a:lnTo>
                <a:lnTo>
                  <a:pt x="2400554" y="10160"/>
                </a:lnTo>
                <a:lnTo>
                  <a:pt x="2393060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6200" y="365874"/>
            <a:ext cx="9220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45" dirty="0"/>
              <a:t> </a:t>
            </a:r>
            <a:r>
              <a:rPr sz="2400" dirty="0"/>
              <a:t>Forecast</a:t>
            </a:r>
            <a:r>
              <a:rPr sz="2400" spc="-35" dirty="0"/>
              <a:t> </a:t>
            </a:r>
            <a:r>
              <a:rPr sz="2400" dirty="0"/>
              <a:t>&amp;</a:t>
            </a:r>
            <a:r>
              <a:rPr sz="2400" spc="-35" dirty="0"/>
              <a:t> </a:t>
            </a:r>
            <a:r>
              <a:rPr sz="2400" dirty="0"/>
              <a:t>Comparison</a:t>
            </a:r>
            <a:r>
              <a:rPr sz="2400" spc="-40" dirty="0"/>
              <a:t> </a:t>
            </a:r>
            <a:r>
              <a:rPr sz="2400" dirty="0"/>
              <a:t>Report</a:t>
            </a:r>
            <a:r>
              <a:rPr sz="2400" spc="-10" dirty="0"/>
              <a:t> </a:t>
            </a:r>
            <a:r>
              <a:rPr sz="2400" dirty="0"/>
              <a:t>–</a:t>
            </a:r>
            <a:r>
              <a:rPr sz="2400" spc="-20" dirty="0"/>
              <a:t> </a:t>
            </a:r>
            <a:r>
              <a:rPr sz="2400" spc="-10" dirty="0"/>
              <a:t>Parameters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99097" y="790575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When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Open,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open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parameter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window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0303" y="2985516"/>
            <a:ext cx="3355975" cy="1015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 marR="13779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Provide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different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execute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report.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Some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mandatory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some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optional.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relevant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as </a:t>
            </a:r>
            <a:r>
              <a:rPr sz="1200" b="1" dirty="0">
                <a:latin typeface="Calibri"/>
                <a:cs typeface="Calibri"/>
              </a:rPr>
              <a:t>applicable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Apply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8451" y="1322832"/>
            <a:ext cx="4914265" cy="3991610"/>
            <a:chOff x="568451" y="1322832"/>
            <a:chExt cx="4914265" cy="3991610"/>
          </a:xfrm>
        </p:grpSpPr>
        <p:sp>
          <p:nvSpPr>
            <p:cNvPr id="6" name="object 6"/>
            <p:cNvSpPr/>
            <p:nvPr/>
          </p:nvSpPr>
          <p:spPr>
            <a:xfrm>
              <a:off x="4675631" y="3296666"/>
              <a:ext cx="807085" cy="202565"/>
            </a:xfrm>
            <a:custGeom>
              <a:avLst/>
              <a:gdLst/>
              <a:ahLst/>
              <a:cxnLst/>
              <a:rect l="l" t="t" r="r" b="b"/>
              <a:pathLst>
                <a:path w="807085" h="202564">
                  <a:moveTo>
                    <a:pt x="75836" y="31028"/>
                  </a:moveTo>
                  <a:lnTo>
                    <a:pt x="73145" y="43469"/>
                  </a:lnTo>
                  <a:lnTo>
                    <a:pt x="804290" y="202310"/>
                  </a:lnTo>
                  <a:lnTo>
                    <a:pt x="806957" y="189864"/>
                  </a:lnTo>
                  <a:lnTo>
                    <a:pt x="75836" y="31028"/>
                  </a:lnTo>
                  <a:close/>
                </a:path>
                <a:path w="807085" h="202564">
                  <a:moveTo>
                    <a:pt x="82550" y="0"/>
                  </a:moveTo>
                  <a:lnTo>
                    <a:pt x="0" y="21081"/>
                  </a:lnTo>
                  <a:lnTo>
                    <a:pt x="66420" y="74548"/>
                  </a:lnTo>
                  <a:lnTo>
                    <a:pt x="73145" y="43469"/>
                  </a:lnTo>
                  <a:lnTo>
                    <a:pt x="60705" y="40766"/>
                  </a:lnTo>
                  <a:lnTo>
                    <a:pt x="63372" y="28320"/>
                  </a:lnTo>
                  <a:lnTo>
                    <a:pt x="76422" y="28320"/>
                  </a:lnTo>
                  <a:lnTo>
                    <a:pt x="82550" y="0"/>
                  </a:lnTo>
                  <a:close/>
                </a:path>
                <a:path w="807085" h="202564">
                  <a:moveTo>
                    <a:pt x="63372" y="28320"/>
                  </a:moveTo>
                  <a:lnTo>
                    <a:pt x="60705" y="40766"/>
                  </a:lnTo>
                  <a:lnTo>
                    <a:pt x="73145" y="43469"/>
                  </a:lnTo>
                  <a:lnTo>
                    <a:pt x="75836" y="31028"/>
                  </a:lnTo>
                  <a:lnTo>
                    <a:pt x="63372" y="28320"/>
                  </a:lnTo>
                  <a:close/>
                </a:path>
                <a:path w="807085" h="202564">
                  <a:moveTo>
                    <a:pt x="76422" y="28320"/>
                  </a:moveTo>
                  <a:lnTo>
                    <a:pt x="63372" y="28320"/>
                  </a:lnTo>
                  <a:lnTo>
                    <a:pt x="75836" y="31028"/>
                  </a:lnTo>
                  <a:lnTo>
                    <a:pt x="76422" y="2832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451" y="1322832"/>
              <a:ext cx="4107179" cy="39913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723" y="2364359"/>
            <a:ext cx="9081930" cy="33522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364447"/>
            <a:ext cx="91916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50" dirty="0"/>
              <a:t> </a:t>
            </a:r>
            <a:r>
              <a:rPr sz="2400" dirty="0"/>
              <a:t>Forecast</a:t>
            </a:r>
            <a:r>
              <a:rPr sz="2400" spc="-35" dirty="0"/>
              <a:t> </a:t>
            </a:r>
            <a:r>
              <a:rPr sz="2400" dirty="0"/>
              <a:t>&amp;</a:t>
            </a:r>
            <a:r>
              <a:rPr sz="2400" spc="-35" dirty="0"/>
              <a:t> </a:t>
            </a:r>
            <a:r>
              <a:rPr sz="2400" dirty="0"/>
              <a:t>Comparison</a:t>
            </a:r>
            <a:r>
              <a:rPr sz="2400" spc="-45" dirty="0"/>
              <a:t> </a:t>
            </a:r>
            <a:r>
              <a:rPr sz="2400" dirty="0"/>
              <a:t>Report</a:t>
            </a:r>
            <a:r>
              <a:rPr sz="2400" spc="-10" dirty="0"/>
              <a:t> </a:t>
            </a:r>
            <a:r>
              <a:rPr sz="2400" dirty="0"/>
              <a:t>–</a:t>
            </a:r>
            <a:r>
              <a:rPr sz="2400" spc="-25" dirty="0"/>
              <a:t> </a:t>
            </a:r>
            <a:r>
              <a:rPr sz="2400" dirty="0"/>
              <a:t>HTML</a:t>
            </a:r>
            <a:r>
              <a:rPr sz="2400" spc="-35" dirty="0"/>
              <a:t> </a:t>
            </a:r>
            <a:r>
              <a:rPr sz="2400" spc="-10" dirty="0"/>
              <a:t>Output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49028" y="755409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10" dirty="0">
                <a:latin typeface="Calibri"/>
                <a:cs typeface="Calibri"/>
              </a:rPr>
              <a:t> relevant parameters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8079" y="1208532"/>
            <a:ext cx="3717290" cy="830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 marR="10096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viewed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screen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selecting </a:t>
            </a: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HTML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Comparison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tab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format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using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Excel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Comparison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4792" y="2032889"/>
            <a:ext cx="3782695" cy="662940"/>
          </a:xfrm>
          <a:custGeom>
            <a:avLst/>
            <a:gdLst/>
            <a:ahLst/>
            <a:cxnLst/>
            <a:rect l="l" t="t" r="r" b="b"/>
            <a:pathLst>
              <a:path w="3782695" h="662939">
                <a:moveTo>
                  <a:pt x="68833" y="587375"/>
                </a:moveTo>
                <a:lnTo>
                  <a:pt x="0" y="637539"/>
                </a:lnTo>
                <a:lnTo>
                  <a:pt x="81406" y="662559"/>
                </a:lnTo>
                <a:lnTo>
                  <a:pt x="76522" y="633349"/>
                </a:lnTo>
                <a:lnTo>
                  <a:pt x="63626" y="633349"/>
                </a:lnTo>
                <a:lnTo>
                  <a:pt x="61594" y="620776"/>
                </a:lnTo>
                <a:lnTo>
                  <a:pt x="74071" y="618693"/>
                </a:lnTo>
                <a:lnTo>
                  <a:pt x="68833" y="587375"/>
                </a:lnTo>
                <a:close/>
              </a:path>
              <a:path w="3782695" h="662939">
                <a:moveTo>
                  <a:pt x="74071" y="618693"/>
                </a:moveTo>
                <a:lnTo>
                  <a:pt x="61594" y="620776"/>
                </a:lnTo>
                <a:lnTo>
                  <a:pt x="63626" y="633349"/>
                </a:lnTo>
                <a:lnTo>
                  <a:pt x="76171" y="631254"/>
                </a:lnTo>
                <a:lnTo>
                  <a:pt x="74071" y="618693"/>
                </a:lnTo>
                <a:close/>
              </a:path>
              <a:path w="3782695" h="662939">
                <a:moveTo>
                  <a:pt x="76171" y="631254"/>
                </a:moveTo>
                <a:lnTo>
                  <a:pt x="63626" y="633349"/>
                </a:lnTo>
                <a:lnTo>
                  <a:pt x="76522" y="633349"/>
                </a:lnTo>
                <a:lnTo>
                  <a:pt x="76171" y="631254"/>
                </a:lnTo>
                <a:close/>
              </a:path>
              <a:path w="3782695" h="662939">
                <a:moveTo>
                  <a:pt x="3780662" y="0"/>
                </a:moveTo>
                <a:lnTo>
                  <a:pt x="74071" y="618693"/>
                </a:lnTo>
                <a:lnTo>
                  <a:pt x="76171" y="631254"/>
                </a:lnTo>
                <a:lnTo>
                  <a:pt x="3782695" y="12446"/>
                </a:lnTo>
                <a:lnTo>
                  <a:pt x="3780662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708" y="1182022"/>
            <a:ext cx="6254750" cy="2907030"/>
            <a:chOff x="711708" y="1182022"/>
            <a:chExt cx="6254750" cy="290703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8" y="1182022"/>
              <a:ext cx="6254495" cy="28931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60725" y="3742181"/>
              <a:ext cx="474345" cy="332740"/>
            </a:xfrm>
            <a:custGeom>
              <a:avLst/>
              <a:gdLst/>
              <a:ahLst/>
              <a:cxnLst/>
              <a:rect l="l" t="t" r="r" b="b"/>
              <a:pathLst>
                <a:path w="474344" h="332739">
                  <a:moveTo>
                    <a:pt x="0" y="332232"/>
                  </a:moveTo>
                  <a:lnTo>
                    <a:pt x="473963" y="332232"/>
                  </a:lnTo>
                  <a:lnTo>
                    <a:pt x="473963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2857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0" y="365874"/>
            <a:ext cx="91916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50" dirty="0"/>
              <a:t> </a:t>
            </a:r>
            <a:r>
              <a:rPr sz="2400" dirty="0"/>
              <a:t>Forecast</a:t>
            </a:r>
            <a:r>
              <a:rPr sz="2400" spc="-35" dirty="0"/>
              <a:t> </a:t>
            </a:r>
            <a:r>
              <a:rPr sz="2400" dirty="0"/>
              <a:t>&amp;</a:t>
            </a:r>
            <a:r>
              <a:rPr sz="2400" spc="-35" dirty="0"/>
              <a:t> </a:t>
            </a:r>
            <a:r>
              <a:rPr sz="2400" dirty="0"/>
              <a:t>Comparison</a:t>
            </a:r>
            <a:r>
              <a:rPr sz="2400" spc="-40" dirty="0"/>
              <a:t> </a:t>
            </a:r>
            <a:r>
              <a:rPr sz="2400" dirty="0"/>
              <a:t>Report</a:t>
            </a:r>
            <a:r>
              <a:rPr sz="2400" spc="-10" dirty="0"/>
              <a:t> </a:t>
            </a:r>
            <a:r>
              <a:rPr sz="2400" dirty="0"/>
              <a:t>–</a:t>
            </a:r>
            <a:r>
              <a:rPr sz="2400" spc="-20" dirty="0"/>
              <a:t> </a:t>
            </a:r>
            <a:r>
              <a:rPr sz="2400" dirty="0"/>
              <a:t>Excel</a:t>
            </a:r>
            <a:r>
              <a:rPr sz="2400" spc="-45" dirty="0"/>
              <a:t> </a:t>
            </a:r>
            <a:r>
              <a:rPr sz="2400" spc="-10" dirty="0"/>
              <a:t>Output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365759" y="804545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relevant parameters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after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Excel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Tab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1911" y="2319527"/>
            <a:ext cx="3716020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90805" marR="81915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format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using </a:t>
            </a: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Comparison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9890" y="1434083"/>
            <a:ext cx="3053080" cy="2707005"/>
            <a:chOff x="4199890" y="1434083"/>
            <a:chExt cx="3053080" cy="270700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6048756" y="1434083"/>
              <a:ext cx="1204595" cy="889635"/>
            </a:xfrm>
            <a:custGeom>
              <a:avLst/>
              <a:gdLst/>
              <a:ahLst/>
              <a:cxnLst/>
              <a:rect l="l" t="t" r="r" b="b"/>
              <a:pathLst>
                <a:path w="1204595" h="889635">
                  <a:moveTo>
                    <a:pt x="65097" y="40052"/>
                  </a:moveTo>
                  <a:lnTo>
                    <a:pt x="57546" y="50296"/>
                  </a:lnTo>
                  <a:lnTo>
                    <a:pt x="1196594" y="889635"/>
                  </a:lnTo>
                  <a:lnTo>
                    <a:pt x="1204087" y="879348"/>
                  </a:lnTo>
                  <a:lnTo>
                    <a:pt x="65097" y="40052"/>
                  </a:lnTo>
                  <a:close/>
                </a:path>
                <a:path w="1204595" h="889635">
                  <a:moveTo>
                    <a:pt x="0" y="0"/>
                  </a:moveTo>
                  <a:lnTo>
                    <a:pt x="38735" y="75818"/>
                  </a:lnTo>
                  <a:lnTo>
                    <a:pt x="57546" y="50296"/>
                  </a:lnTo>
                  <a:lnTo>
                    <a:pt x="47371" y="42799"/>
                  </a:lnTo>
                  <a:lnTo>
                    <a:pt x="54864" y="32512"/>
                  </a:lnTo>
                  <a:lnTo>
                    <a:pt x="70654" y="32512"/>
                  </a:lnTo>
                  <a:lnTo>
                    <a:pt x="83947" y="14477"/>
                  </a:lnTo>
                  <a:lnTo>
                    <a:pt x="0" y="0"/>
                  </a:lnTo>
                  <a:close/>
                </a:path>
                <a:path w="1204595" h="889635">
                  <a:moveTo>
                    <a:pt x="54864" y="32512"/>
                  </a:moveTo>
                  <a:lnTo>
                    <a:pt x="47371" y="42799"/>
                  </a:lnTo>
                  <a:lnTo>
                    <a:pt x="57546" y="50296"/>
                  </a:lnTo>
                  <a:lnTo>
                    <a:pt x="65097" y="40052"/>
                  </a:lnTo>
                  <a:lnTo>
                    <a:pt x="54864" y="32512"/>
                  </a:lnTo>
                  <a:close/>
                </a:path>
                <a:path w="1204595" h="889635">
                  <a:moveTo>
                    <a:pt x="70654" y="32512"/>
                  </a:moveTo>
                  <a:lnTo>
                    <a:pt x="54864" y="32512"/>
                  </a:lnTo>
                  <a:lnTo>
                    <a:pt x="65097" y="40052"/>
                  </a:lnTo>
                  <a:lnTo>
                    <a:pt x="70654" y="325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6240" y="3672839"/>
              <a:ext cx="349250" cy="462280"/>
            </a:xfrm>
            <a:custGeom>
              <a:avLst/>
              <a:gdLst/>
              <a:ahLst/>
              <a:cxnLst/>
              <a:rect l="l" t="t" r="r" b="b"/>
              <a:pathLst>
                <a:path w="349250" h="462279">
                  <a:moveTo>
                    <a:pt x="261747" y="0"/>
                  </a:moveTo>
                  <a:lnTo>
                    <a:pt x="87249" y="0"/>
                  </a:lnTo>
                  <a:lnTo>
                    <a:pt x="87249" y="287274"/>
                  </a:lnTo>
                  <a:lnTo>
                    <a:pt x="0" y="287274"/>
                  </a:lnTo>
                  <a:lnTo>
                    <a:pt x="174498" y="461772"/>
                  </a:lnTo>
                  <a:lnTo>
                    <a:pt x="348996" y="287274"/>
                  </a:lnTo>
                  <a:lnTo>
                    <a:pt x="261747" y="287274"/>
                  </a:lnTo>
                  <a:lnTo>
                    <a:pt x="261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6240" y="3672839"/>
              <a:ext cx="349250" cy="462280"/>
            </a:xfrm>
            <a:custGeom>
              <a:avLst/>
              <a:gdLst/>
              <a:ahLst/>
              <a:cxnLst/>
              <a:rect l="l" t="t" r="r" b="b"/>
              <a:pathLst>
                <a:path w="349250" h="462279">
                  <a:moveTo>
                    <a:pt x="0" y="287274"/>
                  </a:moveTo>
                  <a:lnTo>
                    <a:pt x="87249" y="287274"/>
                  </a:lnTo>
                  <a:lnTo>
                    <a:pt x="87249" y="0"/>
                  </a:lnTo>
                  <a:lnTo>
                    <a:pt x="261747" y="0"/>
                  </a:lnTo>
                  <a:lnTo>
                    <a:pt x="261747" y="287274"/>
                  </a:lnTo>
                  <a:lnTo>
                    <a:pt x="348996" y="287274"/>
                  </a:lnTo>
                  <a:lnTo>
                    <a:pt x="174498" y="461772"/>
                  </a:lnTo>
                  <a:lnTo>
                    <a:pt x="0" y="287274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251" y="4192523"/>
            <a:ext cx="9064752" cy="1502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/>
          </p:cNvSpPr>
          <p:nvPr/>
        </p:nvSpPr>
        <p:spPr>
          <a:xfrm>
            <a:off x="233680" y="304800"/>
            <a:ext cx="9286240" cy="1330324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Aft>
                <a:spcPts val="600"/>
              </a:spcAft>
            </a:pPr>
            <a:r>
              <a:rPr lang="en-US" b="0" i="0" kern="1200" spc="0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Ground Rules during classroom training sessions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296D5-FABB-DAF5-5393-6937E6E7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40" y="2286000"/>
            <a:ext cx="7767320" cy="2718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991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80" y="2743200"/>
            <a:ext cx="9286240" cy="1330324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36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SUPPLY COMMIT &amp; COMPARISON REPORT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23443" y="395130"/>
            <a:ext cx="917295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Supply</a:t>
            </a:r>
            <a:r>
              <a:rPr sz="2800" spc="-90" dirty="0"/>
              <a:t> </a:t>
            </a:r>
            <a:r>
              <a:rPr sz="2800" dirty="0"/>
              <a:t>Commit</a:t>
            </a:r>
            <a:r>
              <a:rPr sz="2800" spc="-110" dirty="0"/>
              <a:t> </a:t>
            </a:r>
            <a:r>
              <a:rPr sz="2800" dirty="0"/>
              <a:t>&amp;</a:t>
            </a:r>
            <a:r>
              <a:rPr sz="2800" spc="-100" dirty="0"/>
              <a:t> </a:t>
            </a:r>
            <a:r>
              <a:rPr sz="2800" dirty="0"/>
              <a:t>Comparison</a:t>
            </a:r>
            <a:r>
              <a:rPr sz="2800" spc="-90" dirty="0"/>
              <a:t> </a:t>
            </a:r>
            <a:r>
              <a:rPr sz="2800" spc="-10" dirty="0"/>
              <a:t>Report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11479" y="838200"/>
            <a:ext cx="9172956" cy="1426464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112395">
              <a:lnSpc>
                <a:spcPct val="101800"/>
              </a:lnSpc>
              <a:spcBef>
                <a:spcPts val="254"/>
              </a:spcBef>
            </a:pP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published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every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week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provide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against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every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week. </a:t>
            </a:r>
            <a:r>
              <a:rPr sz="1500" dirty="0">
                <a:latin typeface="Calibri"/>
                <a:cs typeface="Calibri"/>
              </a:rPr>
              <a:t>When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published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after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commitment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received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from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suppliers,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planners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&amp; </a:t>
            </a:r>
            <a:r>
              <a:rPr sz="1500" dirty="0">
                <a:latin typeface="Calibri"/>
                <a:cs typeface="Calibri"/>
              </a:rPr>
              <a:t>Suppliers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review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needs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details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previous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along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Delta.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additional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details </a:t>
            </a:r>
            <a:r>
              <a:rPr sz="1500" dirty="0">
                <a:latin typeface="Calibri"/>
                <a:cs typeface="Calibri"/>
              </a:rPr>
              <a:t>along with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details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help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planner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suppliers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take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necessary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action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correct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the </a:t>
            </a:r>
            <a:r>
              <a:rPr sz="1500" dirty="0">
                <a:latin typeface="Calibri"/>
                <a:cs typeface="Calibri"/>
              </a:rPr>
              <a:t>commit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if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required.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report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provide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additional details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required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specific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format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will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have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the </a:t>
            </a:r>
            <a:r>
              <a:rPr sz="1500" dirty="0">
                <a:latin typeface="Calibri"/>
                <a:cs typeface="Calibri"/>
              </a:rPr>
              <a:t>functionality to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download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report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excel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format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also.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2364284"/>
            <a:ext cx="9111996" cy="3329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880" y="1641348"/>
            <a:ext cx="8402563" cy="40477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6200" y="329552"/>
            <a:ext cx="914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Supply</a:t>
            </a:r>
            <a:r>
              <a:rPr sz="2400" spc="-25" dirty="0"/>
              <a:t> </a:t>
            </a:r>
            <a:r>
              <a:rPr sz="2400" dirty="0"/>
              <a:t>Commit</a:t>
            </a:r>
            <a:r>
              <a:rPr sz="2400" spc="-25" dirty="0"/>
              <a:t> </a:t>
            </a:r>
            <a:r>
              <a:rPr sz="2400" dirty="0"/>
              <a:t>&amp;</a:t>
            </a:r>
            <a:r>
              <a:rPr sz="2400" spc="-20" dirty="0"/>
              <a:t> </a:t>
            </a:r>
            <a:r>
              <a:rPr sz="2400" dirty="0"/>
              <a:t>Comparison</a:t>
            </a:r>
            <a:r>
              <a:rPr sz="2400" spc="-30" dirty="0"/>
              <a:t> </a:t>
            </a:r>
            <a:r>
              <a:rPr sz="2400" dirty="0"/>
              <a:t>Report–</a:t>
            </a:r>
            <a:r>
              <a:rPr sz="2400" spc="-10" dirty="0"/>
              <a:t> </a:t>
            </a:r>
            <a:r>
              <a:rPr sz="2400" dirty="0"/>
              <a:t>How</a:t>
            </a:r>
            <a:r>
              <a:rPr sz="2400" spc="-10" dirty="0"/>
              <a:t> </a:t>
            </a:r>
            <a:r>
              <a:rPr sz="2400" dirty="0"/>
              <a:t>to</a:t>
            </a:r>
            <a:r>
              <a:rPr sz="2400" spc="-35" dirty="0"/>
              <a:t> </a:t>
            </a:r>
            <a:r>
              <a:rPr sz="2400" spc="-25" dirty="0"/>
              <a:t>Run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99097" y="787400"/>
            <a:ext cx="8955405" cy="584200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ts val="1914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Navigation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Portal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Reports </a:t>
            </a:r>
            <a:r>
              <a:rPr sz="1600" spc="-10" dirty="0">
                <a:latin typeface="Calibri"/>
                <a:cs typeface="Calibri"/>
              </a:rPr>
              <a:t>displayed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Left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Side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Flash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ts val="1914"/>
              </a:lnSpc>
            </a:pPr>
            <a:r>
              <a:rPr sz="1600" dirty="0">
                <a:latin typeface="Calibri"/>
                <a:cs typeface="Calibri"/>
              </a:rPr>
              <a:t>Comparison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Report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0867" y="2029967"/>
            <a:ext cx="1724025" cy="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20955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Click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report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report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dirty="0">
                <a:latin typeface="Calibri"/>
                <a:cs typeface="Calibri"/>
              </a:rPr>
              <a:t>new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window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61944" y="2348357"/>
            <a:ext cx="2063114" cy="1909445"/>
          </a:xfrm>
          <a:custGeom>
            <a:avLst/>
            <a:gdLst/>
            <a:ahLst/>
            <a:cxnLst/>
            <a:rect l="l" t="t" r="r" b="b"/>
            <a:pathLst>
              <a:path w="2063114" h="1909445">
                <a:moveTo>
                  <a:pt x="30098" y="1829434"/>
                </a:moveTo>
                <a:lnTo>
                  <a:pt x="0" y="1909063"/>
                </a:lnTo>
                <a:lnTo>
                  <a:pt x="81787" y="1885314"/>
                </a:lnTo>
                <a:lnTo>
                  <a:pt x="68160" y="1870582"/>
                </a:lnTo>
                <a:lnTo>
                  <a:pt x="50926" y="1870582"/>
                </a:lnTo>
                <a:lnTo>
                  <a:pt x="42290" y="1861311"/>
                </a:lnTo>
                <a:lnTo>
                  <a:pt x="51609" y="1852690"/>
                </a:lnTo>
                <a:lnTo>
                  <a:pt x="30098" y="1829434"/>
                </a:lnTo>
                <a:close/>
              </a:path>
              <a:path w="2063114" h="1909445">
                <a:moveTo>
                  <a:pt x="51609" y="1852690"/>
                </a:moveTo>
                <a:lnTo>
                  <a:pt x="42290" y="1861311"/>
                </a:lnTo>
                <a:lnTo>
                  <a:pt x="50926" y="1870582"/>
                </a:lnTo>
                <a:lnTo>
                  <a:pt x="60213" y="1861991"/>
                </a:lnTo>
                <a:lnTo>
                  <a:pt x="51609" y="1852690"/>
                </a:lnTo>
                <a:close/>
              </a:path>
              <a:path w="2063114" h="1909445">
                <a:moveTo>
                  <a:pt x="60213" y="1861991"/>
                </a:moveTo>
                <a:lnTo>
                  <a:pt x="50926" y="1870582"/>
                </a:lnTo>
                <a:lnTo>
                  <a:pt x="68160" y="1870582"/>
                </a:lnTo>
                <a:lnTo>
                  <a:pt x="60213" y="1861991"/>
                </a:lnTo>
                <a:close/>
              </a:path>
              <a:path w="2063114" h="1909445">
                <a:moveTo>
                  <a:pt x="2054097" y="0"/>
                </a:moveTo>
                <a:lnTo>
                  <a:pt x="51609" y="1852690"/>
                </a:lnTo>
                <a:lnTo>
                  <a:pt x="60213" y="1861991"/>
                </a:lnTo>
                <a:lnTo>
                  <a:pt x="2062606" y="9397"/>
                </a:lnTo>
                <a:lnTo>
                  <a:pt x="2054097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0959" y="365874"/>
            <a:ext cx="93878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Supply</a:t>
            </a:r>
            <a:r>
              <a:rPr sz="2400" spc="-25" dirty="0"/>
              <a:t> </a:t>
            </a:r>
            <a:r>
              <a:rPr sz="2400" dirty="0"/>
              <a:t>Commit</a:t>
            </a:r>
            <a:r>
              <a:rPr sz="2400" spc="-20" dirty="0"/>
              <a:t> </a:t>
            </a:r>
            <a:r>
              <a:rPr sz="2400" dirty="0"/>
              <a:t>&amp;</a:t>
            </a:r>
            <a:r>
              <a:rPr sz="2400" spc="-20" dirty="0"/>
              <a:t> </a:t>
            </a:r>
            <a:r>
              <a:rPr sz="2400" dirty="0"/>
              <a:t>Comparison</a:t>
            </a:r>
            <a:r>
              <a:rPr sz="2400" spc="-25" dirty="0"/>
              <a:t> </a:t>
            </a:r>
            <a:r>
              <a:rPr sz="2400" dirty="0"/>
              <a:t>Report</a:t>
            </a:r>
            <a:r>
              <a:rPr sz="2400" spc="-10" dirty="0"/>
              <a:t> </a:t>
            </a:r>
            <a:r>
              <a:rPr sz="2400" dirty="0"/>
              <a:t>–</a:t>
            </a:r>
            <a:r>
              <a:rPr sz="2400" spc="-10" dirty="0"/>
              <a:t> Parameters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99097" y="748030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When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Open,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open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parameter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window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0303" y="2985516"/>
            <a:ext cx="3355975" cy="1015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 marR="13779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Provide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different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execute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report.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Some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mandatory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some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optional.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relevant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as </a:t>
            </a:r>
            <a:r>
              <a:rPr sz="1200" b="1" dirty="0">
                <a:latin typeface="Calibri"/>
                <a:cs typeface="Calibri"/>
              </a:rPr>
              <a:t>applicable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Apply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6823" y="1390917"/>
            <a:ext cx="4983480" cy="3850004"/>
            <a:chOff x="498348" y="1351788"/>
            <a:chExt cx="4983480" cy="3850004"/>
          </a:xfrm>
        </p:grpSpPr>
        <p:sp>
          <p:nvSpPr>
            <p:cNvPr id="6" name="object 6"/>
            <p:cNvSpPr/>
            <p:nvPr/>
          </p:nvSpPr>
          <p:spPr>
            <a:xfrm>
              <a:off x="4604004" y="3331336"/>
              <a:ext cx="877569" cy="167640"/>
            </a:xfrm>
            <a:custGeom>
              <a:avLst/>
              <a:gdLst/>
              <a:ahLst/>
              <a:cxnLst/>
              <a:rect l="l" t="t" r="r" b="b"/>
              <a:pathLst>
                <a:path w="877570" h="167639">
                  <a:moveTo>
                    <a:pt x="76282" y="31394"/>
                  </a:moveTo>
                  <a:lnTo>
                    <a:pt x="74333" y="43958"/>
                  </a:lnTo>
                  <a:lnTo>
                    <a:pt x="875538" y="167258"/>
                  </a:lnTo>
                  <a:lnTo>
                    <a:pt x="877443" y="154812"/>
                  </a:lnTo>
                  <a:lnTo>
                    <a:pt x="76282" y="31394"/>
                  </a:lnTo>
                  <a:close/>
                </a:path>
                <a:path w="877570" h="167639">
                  <a:moveTo>
                    <a:pt x="81153" y="0"/>
                  </a:moveTo>
                  <a:lnTo>
                    <a:pt x="0" y="26035"/>
                  </a:lnTo>
                  <a:lnTo>
                    <a:pt x="69469" y="75311"/>
                  </a:lnTo>
                  <a:lnTo>
                    <a:pt x="74333" y="43958"/>
                  </a:lnTo>
                  <a:lnTo>
                    <a:pt x="61849" y="42037"/>
                  </a:lnTo>
                  <a:lnTo>
                    <a:pt x="63754" y="29463"/>
                  </a:lnTo>
                  <a:lnTo>
                    <a:pt x="76581" y="29463"/>
                  </a:lnTo>
                  <a:lnTo>
                    <a:pt x="81153" y="0"/>
                  </a:lnTo>
                  <a:close/>
                </a:path>
                <a:path w="877570" h="167639">
                  <a:moveTo>
                    <a:pt x="63754" y="29463"/>
                  </a:moveTo>
                  <a:lnTo>
                    <a:pt x="61849" y="42037"/>
                  </a:lnTo>
                  <a:lnTo>
                    <a:pt x="74333" y="43958"/>
                  </a:lnTo>
                  <a:lnTo>
                    <a:pt x="76282" y="31394"/>
                  </a:lnTo>
                  <a:lnTo>
                    <a:pt x="63754" y="29463"/>
                  </a:lnTo>
                  <a:close/>
                </a:path>
                <a:path w="877570" h="167639">
                  <a:moveTo>
                    <a:pt x="76581" y="29463"/>
                  </a:moveTo>
                  <a:lnTo>
                    <a:pt x="63754" y="29463"/>
                  </a:lnTo>
                  <a:lnTo>
                    <a:pt x="76282" y="31394"/>
                  </a:lnTo>
                  <a:lnTo>
                    <a:pt x="76581" y="29463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1351788"/>
              <a:ext cx="4105655" cy="38496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948" y="2549504"/>
            <a:ext cx="9111996" cy="3330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365876"/>
            <a:ext cx="91916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Supply</a:t>
            </a:r>
            <a:r>
              <a:rPr sz="2400" spc="-30" dirty="0"/>
              <a:t> </a:t>
            </a:r>
            <a:r>
              <a:rPr sz="2400" dirty="0"/>
              <a:t>Commit</a:t>
            </a:r>
            <a:r>
              <a:rPr sz="2400" spc="-25" dirty="0"/>
              <a:t> </a:t>
            </a:r>
            <a:r>
              <a:rPr sz="2400" dirty="0"/>
              <a:t>&amp;</a:t>
            </a:r>
            <a:r>
              <a:rPr sz="2400" spc="-20" dirty="0"/>
              <a:t> </a:t>
            </a:r>
            <a:r>
              <a:rPr sz="2400" dirty="0"/>
              <a:t>Comparison</a:t>
            </a:r>
            <a:r>
              <a:rPr sz="2400" spc="-30" dirty="0"/>
              <a:t> </a:t>
            </a:r>
            <a:r>
              <a:rPr sz="2400" dirty="0"/>
              <a:t>Report</a:t>
            </a:r>
            <a:r>
              <a:rPr sz="2400" spc="-15" dirty="0"/>
              <a:t> </a:t>
            </a:r>
            <a:r>
              <a:rPr sz="2400" dirty="0"/>
              <a:t>–</a:t>
            </a:r>
            <a:r>
              <a:rPr sz="2400" spc="-15" dirty="0"/>
              <a:t> </a:t>
            </a:r>
            <a:r>
              <a:rPr sz="2400" dirty="0"/>
              <a:t>HTML</a:t>
            </a:r>
            <a:r>
              <a:rPr sz="2400" spc="-25" dirty="0"/>
              <a:t> </a:t>
            </a:r>
            <a:r>
              <a:rPr sz="2400" spc="-10" dirty="0"/>
              <a:t>Output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65759" y="711708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10" dirty="0">
                <a:latin typeface="Calibri"/>
                <a:cs typeface="Calibri"/>
              </a:rPr>
              <a:t> relevant parameters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2864" y="1257300"/>
            <a:ext cx="3717290" cy="830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 marR="101600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viewed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screen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selecting </a:t>
            </a: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HTML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Comparison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tab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format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using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Excel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Comparison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6776" y="2081657"/>
            <a:ext cx="3324860" cy="612140"/>
          </a:xfrm>
          <a:custGeom>
            <a:avLst/>
            <a:gdLst/>
            <a:ahLst/>
            <a:cxnLst/>
            <a:rect l="l" t="t" r="r" b="b"/>
            <a:pathLst>
              <a:path w="3324860" h="612139">
                <a:moveTo>
                  <a:pt x="68453" y="536701"/>
                </a:moveTo>
                <a:lnTo>
                  <a:pt x="0" y="587375"/>
                </a:lnTo>
                <a:lnTo>
                  <a:pt x="81661" y="611758"/>
                </a:lnTo>
                <a:lnTo>
                  <a:pt x="76543" y="582676"/>
                </a:lnTo>
                <a:lnTo>
                  <a:pt x="63626" y="582676"/>
                </a:lnTo>
                <a:lnTo>
                  <a:pt x="61468" y="570102"/>
                </a:lnTo>
                <a:lnTo>
                  <a:pt x="73946" y="567921"/>
                </a:lnTo>
                <a:lnTo>
                  <a:pt x="68453" y="536701"/>
                </a:lnTo>
                <a:close/>
              </a:path>
              <a:path w="3324860" h="612139">
                <a:moveTo>
                  <a:pt x="73946" y="567921"/>
                </a:moveTo>
                <a:lnTo>
                  <a:pt x="61468" y="570102"/>
                </a:lnTo>
                <a:lnTo>
                  <a:pt x="63626" y="582676"/>
                </a:lnTo>
                <a:lnTo>
                  <a:pt x="76157" y="580485"/>
                </a:lnTo>
                <a:lnTo>
                  <a:pt x="73946" y="567921"/>
                </a:lnTo>
                <a:close/>
              </a:path>
              <a:path w="3324860" h="612139">
                <a:moveTo>
                  <a:pt x="76157" y="580485"/>
                </a:moveTo>
                <a:lnTo>
                  <a:pt x="63626" y="582676"/>
                </a:lnTo>
                <a:lnTo>
                  <a:pt x="76543" y="582676"/>
                </a:lnTo>
                <a:lnTo>
                  <a:pt x="76157" y="580485"/>
                </a:lnTo>
                <a:close/>
              </a:path>
              <a:path w="3324860" h="612139">
                <a:moveTo>
                  <a:pt x="3322701" y="0"/>
                </a:moveTo>
                <a:lnTo>
                  <a:pt x="73946" y="567921"/>
                </a:lnTo>
                <a:lnTo>
                  <a:pt x="76157" y="580485"/>
                </a:lnTo>
                <a:lnTo>
                  <a:pt x="3324860" y="12445"/>
                </a:lnTo>
                <a:lnTo>
                  <a:pt x="3322701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0" y="1225851"/>
            <a:ext cx="6219825" cy="2976245"/>
            <a:chOff x="495300" y="1225851"/>
            <a:chExt cx="6219825" cy="2976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1225851"/>
              <a:ext cx="6219444" cy="29758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32126" y="3841242"/>
              <a:ext cx="532130" cy="306705"/>
            </a:xfrm>
            <a:custGeom>
              <a:avLst/>
              <a:gdLst/>
              <a:ahLst/>
              <a:cxnLst/>
              <a:rect l="l" t="t" r="r" b="b"/>
              <a:pathLst>
                <a:path w="532130" h="306704">
                  <a:moveTo>
                    <a:pt x="0" y="306323"/>
                  </a:moveTo>
                  <a:lnTo>
                    <a:pt x="531876" y="306323"/>
                  </a:lnTo>
                  <a:lnTo>
                    <a:pt x="531876" y="0"/>
                  </a:lnTo>
                  <a:lnTo>
                    <a:pt x="0" y="0"/>
                  </a:lnTo>
                  <a:lnTo>
                    <a:pt x="0" y="306323"/>
                  </a:lnTo>
                  <a:close/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59" y="4311396"/>
            <a:ext cx="9313164" cy="15680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135636" y="329424"/>
            <a:ext cx="93131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Supply</a:t>
            </a:r>
            <a:r>
              <a:rPr sz="2400" spc="-45" dirty="0"/>
              <a:t> </a:t>
            </a:r>
            <a:r>
              <a:rPr sz="2400" dirty="0"/>
              <a:t>Commit</a:t>
            </a:r>
            <a:r>
              <a:rPr sz="2400" spc="-40" dirty="0"/>
              <a:t> </a:t>
            </a:r>
            <a:r>
              <a:rPr sz="2400" dirty="0"/>
              <a:t>&amp;</a:t>
            </a:r>
            <a:r>
              <a:rPr sz="2400" spc="-50" dirty="0"/>
              <a:t> </a:t>
            </a:r>
            <a:r>
              <a:rPr sz="2400" dirty="0"/>
              <a:t>Comparison</a:t>
            </a:r>
            <a:r>
              <a:rPr sz="2400" spc="-40" dirty="0"/>
              <a:t> </a:t>
            </a:r>
            <a:r>
              <a:rPr sz="2400" dirty="0"/>
              <a:t>Report</a:t>
            </a:r>
            <a:r>
              <a:rPr sz="2400" spc="-50" dirty="0"/>
              <a:t> </a:t>
            </a:r>
            <a:r>
              <a:rPr sz="2400" dirty="0"/>
              <a:t>–</a:t>
            </a:r>
            <a:r>
              <a:rPr sz="2400" spc="-30" dirty="0"/>
              <a:t> </a:t>
            </a:r>
            <a:r>
              <a:rPr sz="2400" dirty="0"/>
              <a:t>Excel</a:t>
            </a:r>
            <a:r>
              <a:rPr sz="2400" spc="-50" dirty="0"/>
              <a:t> </a:t>
            </a:r>
            <a:r>
              <a:rPr sz="2400" spc="-10" dirty="0"/>
              <a:t>Output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402336" y="742187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relevant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parameters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Apply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after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Excel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Tab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367" y="2534411"/>
            <a:ext cx="3717290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format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using</a:t>
            </a:r>
            <a:endParaRPr sz="12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Supply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Comparison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25214" y="1467611"/>
            <a:ext cx="1828164" cy="2771140"/>
            <a:chOff x="4125214" y="1467611"/>
            <a:chExt cx="1828164" cy="277114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5535549" y="1467611"/>
              <a:ext cx="417830" cy="1069975"/>
            </a:xfrm>
            <a:custGeom>
              <a:avLst/>
              <a:gdLst/>
              <a:ahLst/>
              <a:cxnLst/>
              <a:rect l="l" t="t" r="r" b="b"/>
              <a:pathLst>
                <a:path w="417829" h="1069975">
                  <a:moveTo>
                    <a:pt x="41558" y="69004"/>
                  </a:moveTo>
                  <a:lnTo>
                    <a:pt x="29751" y="73466"/>
                  </a:lnTo>
                  <a:lnTo>
                    <a:pt x="405638" y="1069848"/>
                  </a:lnTo>
                  <a:lnTo>
                    <a:pt x="417575" y="1065276"/>
                  </a:lnTo>
                  <a:lnTo>
                    <a:pt x="41558" y="69004"/>
                  </a:lnTo>
                  <a:close/>
                </a:path>
                <a:path w="417829" h="1069975">
                  <a:moveTo>
                    <a:pt x="8762" y="0"/>
                  </a:moveTo>
                  <a:lnTo>
                    <a:pt x="0" y="84709"/>
                  </a:lnTo>
                  <a:lnTo>
                    <a:pt x="29751" y="73466"/>
                  </a:lnTo>
                  <a:lnTo>
                    <a:pt x="25273" y="61595"/>
                  </a:lnTo>
                  <a:lnTo>
                    <a:pt x="37084" y="57150"/>
                  </a:lnTo>
                  <a:lnTo>
                    <a:pt x="70560" y="57150"/>
                  </a:lnTo>
                  <a:lnTo>
                    <a:pt x="8762" y="0"/>
                  </a:lnTo>
                  <a:close/>
                </a:path>
                <a:path w="417829" h="1069975">
                  <a:moveTo>
                    <a:pt x="37084" y="57150"/>
                  </a:moveTo>
                  <a:lnTo>
                    <a:pt x="25273" y="61595"/>
                  </a:lnTo>
                  <a:lnTo>
                    <a:pt x="29751" y="73466"/>
                  </a:lnTo>
                  <a:lnTo>
                    <a:pt x="41558" y="69004"/>
                  </a:lnTo>
                  <a:lnTo>
                    <a:pt x="37084" y="57150"/>
                  </a:lnTo>
                  <a:close/>
                </a:path>
                <a:path w="417829" h="1069975">
                  <a:moveTo>
                    <a:pt x="70560" y="57150"/>
                  </a:moveTo>
                  <a:lnTo>
                    <a:pt x="37084" y="57150"/>
                  </a:lnTo>
                  <a:lnTo>
                    <a:pt x="41558" y="69004"/>
                  </a:lnTo>
                  <a:lnTo>
                    <a:pt x="71247" y="57785"/>
                  </a:lnTo>
                  <a:lnTo>
                    <a:pt x="70560" y="5715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31564" y="3771900"/>
              <a:ext cx="349250" cy="460375"/>
            </a:xfrm>
            <a:custGeom>
              <a:avLst/>
              <a:gdLst/>
              <a:ahLst/>
              <a:cxnLst/>
              <a:rect l="l" t="t" r="r" b="b"/>
              <a:pathLst>
                <a:path w="349250" h="460375">
                  <a:moveTo>
                    <a:pt x="261747" y="0"/>
                  </a:moveTo>
                  <a:lnTo>
                    <a:pt x="87249" y="0"/>
                  </a:lnTo>
                  <a:lnTo>
                    <a:pt x="87249" y="285750"/>
                  </a:lnTo>
                  <a:lnTo>
                    <a:pt x="0" y="285750"/>
                  </a:lnTo>
                  <a:lnTo>
                    <a:pt x="174498" y="460248"/>
                  </a:lnTo>
                  <a:lnTo>
                    <a:pt x="348996" y="285750"/>
                  </a:lnTo>
                  <a:lnTo>
                    <a:pt x="261747" y="285750"/>
                  </a:lnTo>
                  <a:lnTo>
                    <a:pt x="261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1564" y="3771900"/>
              <a:ext cx="349250" cy="460375"/>
            </a:xfrm>
            <a:custGeom>
              <a:avLst/>
              <a:gdLst/>
              <a:ahLst/>
              <a:cxnLst/>
              <a:rect l="l" t="t" r="r" b="b"/>
              <a:pathLst>
                <a:path w="349250" h="460375">
                  <a:moveTo>
                    <a:pt x="0" y="285750"/>
                  </a:moveTo>
                  <a:lnTo>
                    <a:pt x="87249" y="285750"/>
                  </a:lnTo>
                  <a:lnTo>
                    <a:pt x="87249" y="0"/>
                  </a:lnTo>
                  <a:lnTo>
                    <a:pt x="261747" y="0"/>
                  </a:lnTo>
                  <a:lnTo>
                    <a:pt x="261747" y="285750"/>
                  </a:lnTo>
                  <a:lnTo>
                    <a:pt x="348996" y="285750"/>
                  </a:lnTo>
                  <a:lnTo>
                    <a:pt x="174498" y="460248"/>
                  </a:lnTo>
                  <a:lnTo>
                    <a:pt x="0" y="285750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vert="horz" wrap="square" lIns="45720" tIns="0" rIns="0" bIns="0" rtlCol="0" anchor="t">
            <a:normAutofit/>
          </a:bodyPr>
          <a:lstStyle/>
          <a:p>
            <a:pPr algn="r" defTabSz="731477">
              <a:spcAft>
                <a:spcPts val="600"/>
              </a:spcAft>
              <a:buSzPct val="100000"/>
            </a:pPr>
            <a:r>
              <a:rPr lang="en-US" sz="800" b="0" i="0" kern="1200" spc="0" baseline="0">
                <a:latin typeface="NB Architekt Pro Neue" panose="02010509020201040001" pitchFamily="49" charset="77"/>
                <a:ea typeface="+mn-ea"/>
                <a:cs typeface="Consolas" panose="020B0609020204030204" pitchFamily="49" charset="0"/>
              </a:rPr>
              <a:t>3/22/2022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1" y="2818984"/>
            <a:ext cx="9286240" cy="1330324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36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SCHEDULING REPORT DOWNLOAD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>
            <a:off x="0" y="0"/>
            <a:ext cx="0" cy="656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  <a:spcAft>
                <a:spcPts val="600"/>
              </a:spcAft>
            </a:pPr>
            <a:r>
              <a:rPr dirty="0"/>
              <a:t>©</a:t>
            </a:r>
            <a:r>
              <a:rPr spc="30" dirty="0"/>
              <a:t> </a:t>
            </a:r>
            <a:r>
              <a:rPr dirty="0"/>
              <a:t>2020</a:t>
            </a:r>
            <a:r>
              <a:rPr spc="25" dirty="0"/>
              <a:t> </a:t>
            </a:r>
            <a:r>
              <a:rPr dirty="0"/>
              <a:t>Western</a:t>
            </a:r>
            <a:r>
              <a:rPr spc="35" dirty="0"/>
              <a:t> </a:t>
            </a:r>
            <a:r>
              <a:rPr dirty="0"/>
              <a:t>Digital</a:t>
            </a:r>
            <a:r>
              <a:rPr spc="5" dirty="0"/>
              <a:t> </a:t>
            </a:r>
            <a:r>
              <a:rPr dirty="0"/>
              <a:t>Corporation</a:t>
            </a:r>
            <a:r>
              <a:rPr spc="-1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its</a:t>
            </a:r>
            <a:r>
              <a:rPr spc="20" dirty="0"/>
              <a:t> </a:t>
            </a:r>
            <a:r>
              <a:rPr dirty="0"/>
              <a:t>affiliates.</a:t>
            </a:r>
            <a:r>
              <a:rPr spc="5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rights</a:t>
            </a:r>
            <a:r>
              <a:rPr spc="10" dirty="0"/>
              <a:t> </a:t>
            </a:r>
            <a:r>
              <a:rPr spc="-10" dirty="0"/>
              <a:t>reserved.</a:t>
            </a:r>
            <a:endParaRPr lang="en-MY" spc="-10"/>
          </a:p>
        </p:txBody>
      </p:sp>
      <p:sp>
        <p:nvSpPr>
          <p:cNvPr id="3" name="object 3"/>
          <p:cNvSpPr txBox="1"/>
          <p:nvPr/>
        </p:nvSpPr>
        <p:spPr>
          <a:xfrm>
            <a:off x="2555240" y="4680372"/>
            <a:ext cx="2321560" cy="1450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731477">
              <a:spcAft>
                <a:spcPts val="800"/>
              </a:spcAft>
              <a:buSzPct val="100000"/>
            </a:pPr>
            <a:r>
              <a:rPr lang="en-US" sz="800" b="0" i="0" kern="1200" spc="0" baseline="0">
                <a:latin typeface="NB Architekt Pro Neue" panose="02010509020201040001" pitchFamily="49" charset="77"/>
                <a:ea typeface="+mn-ea"/>
                <a:cs typeface="+mn-cs"/>
              </a:rPr>
              <a:t>| WESTERN DIGITAL CONFIDENTIAL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31884"/>
            <a:ext cx="93211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SCC</a:t>
            </a:r>
            <a:r>
              <a:rPr sz="2800" spc="-95" dirty="0"/>
              <a:t> </a:t>
            </a:r>
            <a:r>
              <a:rPr sz="2800" dirty="0"/>
              <a:t>Reports</a:t>
            </a:r>
            <a:r>
              <a:rPr sz="2800" spc="-65" dirty="0"/>
              <a:t> </a:t>
            </a:r>
            <a:r>
              <a:rPr sz="2800" dirty="0"/>
              <a:t>–</a:t>
            </a:r>
            <a:r>
              <a:rPr sz="2800" spc="-85" dirty="0"/>
              <a:t> </a:t>
            </a:r>
            <a:r>
              <a:rPr sz="2800" dirty="0"/>
              <a:t>Schedule</a:t>
            </a:r>
            <a:r>
              <a:rPr sz="2800" spc="-60" dirty="0"/>
              <a:t> </a:t>
            </a:r>
            <a:r>
              <a:rPr sz="2800" spc="-10" dirty="0"/>
              <a:t>Download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65759" y="796925"/>
            <a:ext cx="8955405" cy="87947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i="1" dirty="0">
                <a:latin typeface="Calibri"/>
                <a:cs typeface="Calibri"/>
              </a:rPr>
              <a:t>If</a:t>
            </a:r>
            <a:r>
              <a:rPr sz="1600" i="1" spc="-5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report</a:t>
            </a:r>
            <a:r>
              <a:rPr sz="1600" i="1" spc="-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takes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too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long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to</a:t>
            </a:r>
            <a:r>
              <a:rPr sz="1600" i="1" spc="-3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download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create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download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it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Calibri"/>
                <a:cs typeface="Calibri"/>
              </a:rPr>
              <a:t>Navigation: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report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icon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Configure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Submit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schedule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name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6719" y="1716023"/>
            <a:ext cx="9046845" cy="4250690"/>
            <a:chOff x="426719" y="1716023"/>
            <a:chExt cx="9046845" cy="42506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1716023"/>
              <a:ext cx="9046464" cy="2612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3531107"/>
              <a:ext cx="7472172" cy="22524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8253" y="3850385"/>
              <a:ext cx="7286625" cy="646430"/>
            </a:xfrm>
            <a:custGeom>
              <a:avLst/>
              <a:gdLst/>
              <a:ahLst/>
              <a:cxnLst/>
              <a:rect l="l" t="t" r="r" b="b"/>
              <a:pathLst>
                <a:path w="7286625" h="646429">
                  <a:moveTo>
                    <a:pt x="0" y="646176"/>
                  </a:moveTo>
                  <a:lnTo>
                    <a:pt x="1545336" y="646176"/>
                  </a:lnTo>
                  <a:lnTo>
                    <a:pt x="1545336" y="371856"/>
                  </a:lnTo>
                  <a:lnTo>
                    <a:pt x="0" y="371856"/>
                  </a:lnTo>
                  <a:lnTo>
                    <a:pt x="0" y="646176"/>
                  </a:lnTo>
                  <a:close/>
                </a:path>
                <a:path w="7286625" h="646429">
                  <a:moveTo>
                    <a:pt x="6957060" y="182880"/>
                  </a:moveTo>
                  <a:lnTo>
                    <a:pt x="7286244" y="182880"/>
                  </a:lnTo>
                  <a:lnTo>
                    <a:pt x="7286244" y="0"/>
                  </a:lnTo>
                  <a:lnTo>
                    <a:pt x="6957060" y="0"/>
                  </a:lnTo>
                  <a:lnTo>
                    <a:pt x="6957060" y="182880"/>
                  </a:lnTo>
                  <a:close/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1096" y="4238244"/>
              <a:ext cx="3340607" cy="172821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94576" y="1831848"/>
            <a:ext cx="114173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1.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20" dirty="0">
                <a:latin typeface="Calibri"/>
                <a:cs typeface="Calibri"/>
              </a:rPr>
              <a:t> icon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35290" y="1964182"/>
            <a:ext cx="1118235" cy="173355"/>
          </a:xfrm>
          <a:custGeom>
            <a:avLst/>
            <a:gdLst/>
            <a:ahLst/>
            <a:cxnLst/>
            <a:rect l="l" t="t" r="r" b="b"/>
            <a:pathLst>
              <a:path w="1118234" h="173355">
                <a:moveTo>
                  <a:pt x="1041623" y="141820"/>
                </a:moveTo>
                <a:lnTo>
                  <a:pt x="1037716" y="173227"/>
                </a:lnTo>
                <a:lnTo>
                  <a:pt x="1118107" y="144906"/>
                </a:lnTo>
                <a:lnTo>
                  <a:pt x="1115817" y="143382"/>
                </a:lnTo>
                <a:lnTo>
                  <a:pt x="1054227" y="143382"/>
                </a:lnTo>
                <a:lnTo>
                  <a:pt x="1041623" y="141820"/>
                </a:lnTo>
                <a:close/>
              </a:path>
              <a:path w="1118234" h="173355">
                <a:moveTo>
                  <a:pt x="1043203" y="129112"/>
                </a:moveTo>
                <a:lnTo>
                  <a:pt x="1041623" y="141820"/>
                </a:lnTo>
                <a:lnTo>
                  <a:pt x="1054227" y="143382"/>
                </a:lnTo>
                <a:lnTo>
                  <a:pt x="1055877" y="130682"/>
                </a:lnTo>
                <a:lnTo>
                  <a:pt x="1043203" y="129112"/>
                </a:lnTo>
                <a:close/>
              </a:path>
              <a:path w="1118234" h="173355">
                <a:moveTo>
                  <a:pt x="1047114" y="97662"/>
                </a:moveTo>
                <a:lnTo>
                  <a:pt x="1043203" y="129112"/>
                </a:lnTo>
                <a:lnTo>
                  <a:pt x="1055877" y="130682"/>
                </a:lnTo>
                <a:lnTo>
                  <a:pt x="1054227" y="143382"/>
                </a:lnTo>
                <a:lnTo>
                  <a:pt x="1115817" y="143382"/>
                </a:lnTo>
                <a:lnTo>
                  <a:pt x="1047114" y="97662"/>
                </a:lnTo>
                <a:close/>
              </a:path>
              <a:path w="1118234" h="173355">
                <a:moveTo>
                  <a:pt x="1524" y="0"/>
                </a:moveTo>
                <a:lnTo>
                  <a:pt x="0" y="12700"/>
                </a:lnTo>
                <a:lnTo>
                  <a:pt x="1041623" y="141820"/>
                </a:lnTo>
                <a:lnTo>
                  <a:pt x="1043203" y="129112"/>
                </a:lnTo>
                <a:lnTo>
                  <a:pt x="1524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59423" y="2700527"/>
            <a:ext cx="114046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2.</a:t>
            </a:r>
            <a:r>
              <a:rPr sz="1200" b="1" spc="-10" dirty="0">
                <a:latin typeface="Calibri"/>
                <a:cs typeface="Calibri"/>
              </a:rPr>
              <a:t> Schedule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98868" y="2744089"/>
            <a:ext cx="899794" cy="102870"/>
          </a:xfrm>
          <a:custGeom>
            <a:avLst/>
            <a:gdLst/>
            <a:ahLst/>
            <a:cxnLst/>
            <a:rect l="l" t="t" r="r" b="b"/>
            <a:pathLst>
              <a:path w="899795" h="102869">
                <a:moveTo>
                  <a:pt x="823075" y="31630"/>
                </a:moveTo>
                <a:lnTo>
                  <a:pt x="0" y="89662"/>
                </a:lnTo>
                <a:lnTo>
                  <a:pt x="888" y="102362"/>
                </a:lnTo>
                <a:lnTo>
                  <a:pt x="823988" y="44328"/>
                </a:lnTo>
                <a:lnTo>
                  <a:pt x="823147" y="32638"/>
                </a:lnTo>
                <a:lnTo>
                  <a:pt x="823075" y="31630"/>
                </a:lnTo>
                <a:close/>
              </a:path>
              <a:path w="899795" h="102869">
                <a:moveTo>
                  <a:pt x="894945" y="30734"/>
                </a:moveTo>
                <a:lnTo>
                  <a:pt x="835786" y="30734"/>
                </a:lnTo>
                <a:lnTo>
                  <a:pt x="836676" y="43434"/>
                </a:lnTo>
                <a:lnTo>
                  <a:pt x="823988" y="44328"/>
                </a:lnTo>
                <a:lnTo>
                  <a:pt x="826261" y="75946"/>
                </a:lnTo>
                <a:lnTo>
                  <a:pt x="899540" y="32638"/>
                </a:lnTo>
                <a:lnTo>
                  <a:pt x="894945" y="30734"/>
                </a:lnTo>
                <a:close/>
              </a:path>
              <a:path w="899795" h="102869">
                <a:moveTo>
                  <a:pt x="835786" y="30734"/>
                </a:moveTo>
                <a:lnTo>
                  <a:pt x="823075" y="31630"/>
                </a:lnTo>
                <a:lnTo>
                  <a:pt x="823924" y="43434"/>
                </a:lnTo>
                <a:lnTo>
                  <a:pt x="823988" y="44328"/>
                </a:lnTo>
                <a:lnTo>
                  <a:pt x="836676" y="43434"/>
                </a:lnTo>
                <a:lnTo>
                  <a:pt x="835920" y="32638"/>
                </a:lnTo>
                <a:lnTo>
                  <a:pt x="835849" y="31630"/>
                </a:lnTo>
                <a:lnTo>
                  <a:pt x="835786" y="30734"/>
                </a:lnTo>
                <a:close/>
              </a:path>
              <a:path w="899795" h="102869">
                <a:moveTo>
                  <a:pt x="820801" y="0"/>
                </a:moveTo>
                <a:lnTo>
                  <a:pt x="823010" y="30734"/>
                </a:lnTo>
                <a:lnTo>
                  <a:pt x="823075" y="31630"/>
                </a:lnTo>
                <a:lnTo>
                  <a:pt x="835786" y="30734"/>
                </a:lnTo>
                <a:lnTo>
                  <a:pt x="894945" y="30734"/>
                </a:lnTo>
                <a:lnTo>
                  <a:pt x="820801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47088" y="3663696"/>
            <a:ext cx="1854835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 marR="21272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3.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Configure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settings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schedule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3600" y="4119498"/>
            <a:ext cx="643255" cy="248920"/>
          </a:xfrm>
          <a:custGeom>
            <a:avLst/>
            <a:gdLst/>
            <a:ahLst/>
            <a:cxnLst/>
            <a:rect l="l" t="t" r="r" b="b"/>
            <a:pathLst>
              <a:path w="643255" h="248920">
                <a:moveTo>
                  <a:pt x="58547" y="177292"/>
                </a:moveTo>
                <a:lnTo>
                  <a:pt x="0" y="239140"/>
                </a:lnTo>
                <a:lnTo>
                  <a:pt x="84581" y="248919"/>
                </a:lnTo>
                <a:lnTo>
                  <a:pt x="75303" y="223393"/>
                </a:lnTo>
                <a:lnTo>
                  <a:pt x="61849" y="223393"/>
                </a:lnTo>
                <a:lnTo>
                  <a:pt x="57531" y="211455"/>
                </a:lnTo>
                <a:lnTo>
                  <a:pt x="69395" y="207139"/>
                </a:lnTo>
                <a:lnTo>
                  <a:pt x="58547" y="177292"/>
                </a:lnTo>
                <a:close/>
              </a:path>
              <a:path w="643255" h="248920">
                <a:moveTo>
                  <a:pt x="69395" y="207139"/>
                </a:moveTo>
                <a:lnTo>
                  <a:pt x="57531" y="211455"/>
                </a:lnTo>
                <a:lnTo>
                  <a:pt x="61849" y="223393"/>
                </a:lnTo>
                <a:lnTo>
                  <a:pt x="73732" y="219070"/>
                </a:lnTo>
                <a:lnTo>
                  <a:pt x="69395" y="207139"/>
                </a:lnTo>
                <a:close/>
              </a:path>
              <a:path w="643255" h="248920">
                <a:moveTo>
                  <a:pt x="73732" y="219070"/>
                </a:moveTo>
                <a:lnTo>
                  <a:pt x="61849" y="223393"/>
                </a:lnTo>
                <a:lnTo>
                  <a:pt x="75303" y="223393"/>
                </a:lnTo>
                <a:lnTo>
                  <a:pt x="73732" y="219070"/>
                </a:lnTo>
                <a:close/>
              </a:path>
              <a:path w="643255" h="248920">
                <a:moveTo>
                  <a:pt x="638937" y="0"/>
                </a:moveTo>
                <a:lnTo>
                  <a:pt x="69395" y="207139"/>
                </a:lnTo>
                <a:lnTo>
                  <a:pt x="73732" y="219070"/>
                </a:lnTo>
                <a:lnTo>
                  <a:pt x="643255" y="11937"/>
                </a:lnTo>
                <a:lnTo>
                  <a:pt x="638937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94376" y="3685032"/>
            <a:ext cx="969644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4.</a:t>
            </a:r>
            <a:r>
              <a:rPr sz="1200" b="1" spc="-10" dirty="0">
                <a:latin typeface="Calibri"/>
                <a:cs typeface="Calibri"/>
              </a:rPr>
              <a:t> Submit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63513" y="3805301"/>
            <a:ext cx="1178560" cy="76200"/>
          </a:xfrm>
          <a:custGeom>
            <a:avLst/>
            <a:gdLst/>
            <a:ahLst/>
            <a:cxnLst/>
            <a:rect l="l" t="t" r="r" b="b"/>
            <a:pathLst>
              <a:path w="1178559" h="76200">
                <a:moveTo>
                  <a:pt x="1102994" y="0"/>
                </a:moveTo>
                <a:lnTo>
                  <a:pt x="1102540" y="24765"/>
                </a:lnTo>
                <a:lnTo>
                  <a:pt x="1102414" y="31652"/>
                </a:lnTo>
                <a:lnTo>
                  <a:pt x="1115060" y="31876"/>
                </a:lnTo>
                <a:lnTo>
                  <a:pt x="1114933" y="44576"/>
                </a:lnTo>
                <a:lnTo>
                  <a:pt x="1102177" y="44576"/>
                </a:lnTo>
                <a:lnTo>
                  <a:pt x="1101597" y="76200"/>
                </a:lnTo>
                <a:lnTo>
                  <a:pt x="1167679" y="44576"/>
                </a:lnTo>
                <a:lnTo>
                  <a:pt x="1114933" y="44576"/>
                </a:lnTo>
                <a:lnTo>
                  <a:pt x="1102181" y="44350"/>
                </a:lnTo>
                <a:lnTo>
                  <a:pt x="1168152" y="44350"/>
                </a:lnTo>
                <a:lnTo>
                  <a:pt x="1178560" y="39369"/>
                </a:lnTo>
                <a:lnTo>
                  <a:pt x="1102994" y="0"/>
                </a:lnTo>
                <a:close/>
              </a:path>
              <a:path w="1178559" h="76200">
                <a:moveTo>
                  <a:pt x="1102414" y="31652"/>
                </a:moveTo>
                <a:lnTo>
                  <a:pt x="1102273" y="39369"/>
                </a:lnTo>
                <a:lnTo>
                  <a:pt x="1102181" y="44350"/>
                </a:lnTo>
                <a:lnTo>
                  <a:pt x="1114933" y="44576"/>
                </a:lnTo>
                <a:lnTo>
                  <a:pt x="1115060" y="31876"/>
                </a:lnTo>
                <a:lnTo>
                  <a:pt x="1102414" y="31652"/>
                </a:lnTo>
                <a:close/>
              </a:path>
              <a:path w="1178559" h="76200">
                <a:moveTo>
                  <a:pt x="253" y="12065"/>
                </a:moveTo>
                <a:lnTo>
                  <a:pt x="0" y="24765"/>
                </a:lnTo>
                <a:lnTo>
                  <a:pt x="1102181" y="44350"/>
                </a:lnTo>
                <a:lnTo>
                  <a:pt x="1102410" y="31876"/>
                </a:lnTo>
                <a:lnTo>
                  <a:pt x="1102414" y="31652"/>
                </a:lnTo>
                <a:lnTo>
                  <a:pt x="253" y="12065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43655" y="5686044"/>
            <a:ext cx="201485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5.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Provide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schedule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name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58129" y="3074797"/>
            <a:ext cx="2505710" cy="2755265"/>
            <a:chOff x="5358129" y="3074797"/>
            <a:chExt cx="2505710" cy="2755265"/>
          </a:xfrm>
        </p:grpSpPr>
        <p:sp>
          <p:nvSpPr>
            <p:cNvPr id="19" name="object 19"/>
            <p:cNvSpPr/>
            <p:nvPr/>
          </p:nvSpPr>
          <p:spPr>
            <a:xfrm>
              <a:off x="5358129" y="5747842"/>
              <a:ext cx="1296035" cy="82550"/>
            </a:xfrm>
            <a:custGeom>
              <a:avLst/>
              <a:gdLst/>
              <a:ahLst/>
              <a:cxnLst/>
              <a:rect l="l" t="t" r="r" b="b"/>
              <a:pathLst>
                <a:path w="1296034" h="82550">
                  <a:moveTo>
                    <a:pt x="1219390" y="31732"/>
                  </a:moveTo>
                  <a:lnTo>
                    <a:pt x="0" y="69240"/>
                  </a:lnTo>
                  <a:lnTo>
                    <a:pt x="508" y="81927"/>
                  </a:lnTo>
                  <a:lnTo>
                    <a:pt x="1219771" y="44419"/>
                  </a:lnTo>
                  <a:lnTo>
                    <a:pt x="1219510" y="35737"/>
                  </a:lnTo>
                  <a:lnTo>
                    <a:pt x="1219390" y="31732"/>
                  </a:lnTo>
                  <a:close/>
                </a:path>
                <a:path w="1296034" h="82550">
                  <a:moveTo>
                    <a:pt x="1286271" y="31343"/>
                  </a:moveTo>
                  <a:lnTo>
                    <a:pt x="1232027" y="31343"/>
                  </a:lnTo>
                  <a:lnTo>
                    <a:pt x="1232408" y="44030"/>
                  </a:lnTo>
                  <a:lnTo>
                    <a:pt x="1219771" y="44419"/>
                  </a:lnTo>
                  <a:lnTo>
                    <a:pt x="1220724" y="76161"/>
                  </a:lnTo>
                  <a:lnTo>
                    <a:pt x="1295780" y="35737"/>
                  </a:lnTo>
                  <a:lnTo>
                    <a:pt x="1286271" y="31343"/>
                  </a:lnTo>
                  <a:close/>
                </a:path>
                <a:path w="1296034" h="82550">
                  <a:moveTo>
                    <a:pt x="1232027" y="31343"/>
                  </a:moveTo>
                  <a:lnTo>
                    <a:pt x="1219390" y="31732"/>
                  </a:lnTo>
                  <a:lnTo>
                    <a:pt x="1219759" y="44030"/>
                  </a:lnTo>
                  <a:lnTo>
                    <a:pt x="1219771" y="44419"/>
                  </a:lnTo>
                  <a:lnTo>
                    <a:pt x="1232408" y="44030"/>
                  </a:lnTo>
                  <a:lnTo>
                    <a:pt x="1232158" y="35737"/>
                  </a:lnTo>
                  <a:lnTo>
                    <a:pt x="1232038" y="31732"/>
                  </a:lnTo>
                  <a:lnTo>
                    <a:pt x="1232027" y="31343"/>
                  </a:lnTo>
                  <a:close/>
                </a:path>
                <a:path w="1296034" h="82550">
                  <a:moveTo>
                    <a:pt x="1218438" y="0"/>
                  </a:moveTo>
                  <a:lnTo>
                    <a:pt x="1219378" y="31343"/>
                  </a:lnTo>
                  <a:lnTo>
                    <a:pt x="1219390" y="31732"/>
                  </a:lnTo>
                  <a:lnTo>
                    <a:pt x="1232027" y="31343"/>
                  </a:lnTo>
                  <a:lnTo>
                    <a:pt x="1286271" y="31343"/>
                  </a:lnTo>
                  <a:lnTo>
                    <a:pt x="1218438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4317" y="3081147"/>
              <a:ext cx="232790" cy="2486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24317" y="3081147"/>
              <a:ext cx="233045" cy="248920"/>
            </a:xfrm>
            <a:custGeom>
              <a:avLst/>
              <a:gdLst/>
              <a:ahLst/>
              <a:cxnLst/>
              <a:rect l="l" t="t" r="r" b="b"/>
              <a:pathLst>
                <a:path w="233045" h="248920">
                  <a:moveTo>
                    <a:pt x="232790" y="73405"/>
                  </a:moveTo>
                  <a:lnTo>
                    <a:pt x="143763" y="189610"/>
                  </a:lnTo>
                  <a:lnTo>
                    <a:pt x="191642" y="226313"/>
                  </a:lnTo>
                  <a:lnTo>
                    <a:pt x="22351" y="248665"/>
                  </a:lnTo>
                  <a:lnTo>
                    <a:pt x="0" y="79375"/>
                  </a:lnTo>
                  <a:lnTo>
                    <a:pt x="47878" y="116077"/>
                  </a:lnTo>
                  <a:lnTo>
                    <a:pt x="137032" y="0"/>
                  </a:lnTo>
                  <a:lnTo>
                    <a:pt x="232790" y="73405"/>
                  </a:lnTo>
                  <a:close/>
                </a:path>
              </a:pathLst>
            </a:custGeom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49895" y="4107180"/>
              <a:ext cx="226060" cy="262255"/>
            </a:xfrm>
            <a:custGeom>
              <a:avLst/>
              <a:gdLst/>
              <a:ahLst/>
              <a:cxnLst/>
              <a:rect l="l" t="t" r="r" b="b"/>
              <a:pathLst>
                <a:path w="226059" h="262254">
                  <a:moveTo>
                    <a:pt x="169163" y="0"/>
                  </a:moveTo>
                  <a:lnTo>
                    <a:pt x="56387" y="0"/>
                  </a:lnTo>
                  <a:lnTo>
                    <a:pt x="56387" y="149352"/>
                  </a:lnTo>
                  <a:lnTo>
                    <a:pt x="0" y="149352"/>
                  </a:lnTo>
                  <a:lnTo>
                    <a:pt x="112775" y="262128"/>
                  </a:lnTo>
                  <a:lnTo>
                    <a:pt x="225551" y="149352"/>
                  </a:lnTo>
                  <a:lnTo>
                    <a:pt x="169163" y="149352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49895" y="4107180"/>
              <a:ext cx="226060" cy="262255"/>
            </a:xfrm>
            <a:custGeom>
              <a:avLst/>
              <a:gdLst/>
              <a:ahLst/>
              <a:cxnLst/>
              <a:rect l="l" t="t" r="r" b="b"/>
              <a:pathLst>
                <a:path w="226059" h="262254">
                  <a:moveTo>
                    <a:pt x="169163" y="0"/>
                  </a:moveTo>
                  <a:lnTo>
                    <a:pt x="169163" y="149352"/>
                  </a:lnTo>
                  <a:lnTo>
                    <a:pt x="225551" y="149352"/>
                  </a:lnTo>
                  <a:lnTo>
                    <a:pt x="112775" y="262128"/>
                  </a:lnTo>
                  <a:lnTo>
                    <a:pt x="0" y="149352"/>
                  </a:lnTo>
                  <a:lnTo>
                    <a:pt x="56387" y="149352"/>
                  </a:lnTo>
                  <a:lnTo>
                    <a:pt x="56387" y="0"/>
                  </a:lnTo>
                  <a:lnTo>
                    <a:pt x="169163" y="0"/>
                  </a:lnTo>
                  <a:close/>
                </a:path>
              </a:pathLst>
            </a:custGeom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59" y="1729849"/>
            <a:ext cx="1513331" cy="1728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" y="318930"/>
            <a:ext cx="9220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SCC</a:t>
            </a:r>
            <a:r>
              <a:rPr sz="2800" spc="-110" dirty="0"/>
              <a:t> </a:t>
            </a:r>
            <a:r>
              <a:rPr sz="2800" dirty="0"/>
              <a:t>Reports</a:t>
            </a:r>
            <a:r>
              <a:rPr sz="2800" spc="-80" dirty="0"/>
              <a:t> </a:t>
            </a:r>
            <a:r>
              <a:rPr sz="2800" dirty="0"/>
              <a:t>–</a:t>
            </a:r>
            <a:r>
              <a:rPr sz="2800" spc="-100" dirty="0"/>
              <a:t> </a:t>
            </a:r>
            <a:r>
              <a:rPr sz="2800" dirty="0"/>
              <a:t>Monitor</a:t>
            </a:r>
            <a:r>
              <a:rPr sz="2800" spc="-85" dirty="0"/>
              <a:t> </a:t>
            </a:r>
            <a:r>
              <a:rPr sz="2800" dirty="0"/>
              <a:t>Scheduled</a:t>
            </a:r>
            <a:r>
              <a:rPr sz="2800" spc="-75" dirty="0"/>
              <a:t> </a:t>
            </a:r>
            <a:r>
              <a:rPr sz="2800" spc="-10" dirty="0"/>
              <a:t>Download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365759" y="737235"/>
            <a:ext cx="8955405" cy="63436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spc="-55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monitor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download,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Calibri"/>
                <a:cs typeface="Calibri"/>
              </a:rPr>
              <a:t>Navigation: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report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icon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Jobs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Job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History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Report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Jobs/Report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Job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Histories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016" y="1403603"/>
            <a:ext cx="479044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2.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Jobs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monitor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job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status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before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schedule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triggered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96212" y="1675383"/>
            <a:ext cx="7086599" cy="1717039"/>
            <a:chOff x="1696212" y="1675383"/>
            <a:chExt cx="7086599" cy="171703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bject 7"/>
            <p:cNvSpPr/>
            <p:nvPr/>
          </p:nvSpPr>
          <p:spPr>
            <a:xfrm>
              <a:off x="1696212" y="1675383"/>
              <a:ext cx="1591945" cy="1036319"/>
            </a:xfrm>
            <a:custGeom>
              <a:avLst/>
              <a:gdLst/>
              <a:ahLst/>
              <a:cxnLst/>
              <a:rect l="l" t="t" r="r" b="b"/>
              <a:pathLst>
                <a:path w="1591945" h="1036319">
                  <a:moveTo>
                    <a:pt x="874776" y="897128"/>
                  </a:moveTo>
                  <a:lnTo>
                    <a:pt x="736092" y="758444"/>
                  </a:lnTo>
                  <a:lnTo>
                    <a:pt x="736092" y="827786"/>
                  </a:lnTo>
                  <a:lnTo>
                    <a:pt x="582168" y="827786"/>
                  </a:lnTo>
                  <a:lnTo>
                    <a:pt x="582168" y="966470"/>
                  </a:lnTo>
                  <a:lnTo>
                    <a:pt x="736092" y="966470"/>
                  </a:lnTo>
                  <a:lnTo>
                    <a:pt x="736092" y="1035812"/>
                  </a:lnTo>
                  <a:lnTo>
                    <a:pt x="874776" y="897128"/>
                  </a:lnTo>
                  <a:close/>
                </a:path>
                <a:path w="1591945" h="1036319">
                  <a:moveTo>
                    <a:pt x="1591564" y="11176"/>
                  </a:moveTo>
                  <a:lnTo>
                    <a:pt x="1585595" y="0"/>
                  </a:lnTo>
                  <a:lnTo>
                    <a:pt x="64541" y="798601"/>
                  </a:lnTo>
                  <a:lnTo>
                    <a:pt x="49784" y="770509"/>
                  </a:lnTo>
                  <a:lnTo>
                    <a:pt x="0" y="839597"/>
                  </a:lnTo>
                  <a:lnTo>
                    <a:pt x="85217" y="837946"/>
                  </a:lnTo>
                  <a:lnTo>
                    <a:pt x="73533" y="815721"/>
                  </a:lnTo>
                  <a:lnTo>
                    <a:pt x="70434" y="809815"/>
                  </a:lnTo>
                  <a:lnTo>
                    <a:pt x="1591564" y="1117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8379" y="2433827"/>
              <a:ext cx="292735" cy="277495"/>
            </a:xfrm>
            <a:custGeom>
              <a:avLst/>
              <a:gdLst/>
              <a:ahLst/>
              <a:cxnLst/>
              <a:rect l="l" t="t" r="r" b="b"/>
              <a:pathLst>
                <a:path w="292735" h="277494">
                  <a:moveTo>
                    <a:pt x="0" y="69342"/>
                  </a:moveTo>
                  <a:lnTo>
                    <a:pt x="153924" y="69342"/>
                  </a:lnTo>
                  <a:lnTo>
                    <a:pt x="153924" y="0"/>
                  </a:lnTo>
                  <a:lnTo>
                    <a:pt x="292607" y="138684"/>
                  </a:lnTo>
                  <a:lnTo>
                    <a:pt x="153924" y="277368"/>
                  </a:lnTo>
                  <a:lnTo>
                    <a:pt x="153924" y="208025"/>
                  </a:lnTo>
                  <a:lnTo>
                    <a:pt x="0" y="208025"/>
                  </a:lnTo>
                  <a:lnTo>
                    <a:pt x="0" y="69342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355" y="1914143"/>
              <a:ext cx="5934456" cy="1478279"/>
            </a:xfrm>
            <a:prstGeom prst="rect">
              <a:avLst/>
            </a:prstGeom>
            <a:grpFill/>
          </p:spPr>
        </p:pic>
      </p:grpSp>
      <p:grpSp>
        <p:nvGrpSpPr>
          <p:cNvPr id="12" name="object 12"/>
          <p:cNvGrpSpPr/>
          <p:nvPr/>
        </p:nvGrpSpPr>
        <p:grpSpPr>
          <a:xfrm>
            <a:off x="733044" y="3778476"/>
            <a:ext cx="8314943" cy="1896021"/>
            <a:chOff x="733044" y="3778476"/>
            <a:chExt cx="8314943" cy="1896021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044" y="3778476"/>
              <a:ext cx="1374647" cy="1896021"/>
            </a:xfrm>
            <a:prstGeom prst="rect">
              <a:avLst/>
            </a:prstGeom>
            <a:grpFill/>
          </p:spPr>
        </p:pic>
        <p:sp>
          <p:nvSpPr>
            <p:cNvPr id="14" name="object 14"/>
            <p:cNvSpPr/>
            <p:nvPr/>
          </p:nvSpPr>
          <p:spPr>
            <a:xfrm>
              <a:off x="2287524" y="4607051"/>
              <a:ext cx="292735" cy="277495"/>
            </a:xfrm>
            <a:custGeom>
              <a:avLst/>
              <a:gdLst/>
              <a:ahLst/>
              <a:cxnLst/>
              <a:rect l="l" t="t" r="r" b="b"/>
              <a:pathLst>
                <a:path w="292735" h="277495">
                  <a:moveTo>
                    <a:pt x="153924" y="0"/>
                  </a:moveTo>
                  <a:lnTo>
                    <a:pt x="153924" y="69342"/>
                  </a:lnTo>
                  <a:lnTo>
                    <a:pt x="0" y="69342"/>
                  </a:lnTo>
                  <a:lnTo>
                    <a:pt x="0" y="208026"/>
                  </a:lnTo>
                  <a:lnTo>
                    <a:pt x="153924" y="208026"/>
                  </a:lnTo>
                  <a:lnTo>
                    <a:pt x="153924" y="277368"/>
                  </a:lnTo>
                  <a:lnTo>
                    <a:pt x="292607" y="138684"/>
                  </a:lnTo>
                  <a:lnTo>
                    <a:pt x="15392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7524" y="4607051"/>
              <a:ext cx="292735" cy="277495"/>
            </a:xfrm>
            <a:custGeom>
              <a:avLst/>
              <a:gdLst/>
              <a:ahLst/>
              <a:cxnLst/>
              <a:rect l="l" t="t" r="r" b="b"/>
              <a:pathLst>
                <a:path w="292735" h="277495">
                  <a:moveTo>
                    <a:pt x="0" y="69342"/>
                  </a:moveTo>
                  <a:lnTo>
                    <a:pt x="153924" y="69342"/>
                  </a:lnTo>
                  <a:lnTo>
                    <a:pt x="153924" y="0"/>
                  </a:lnTo>
                  <a:lnTo>
                    <a:pt x="292607" y="138684"/>
                  </a:lnTo>
                  <a:lnTo>
                    <a:pt x="153924" y="277368"/>
                  </a:lnTo>
                  <a:lnTo>
                    <a:pt x="153924" y="208026"/>
                  </a:lnTo>
                  <a:lnTo>
                    <a:pt x="0" y="208026"/>
                  </a:lnTo>
                  <a:lnTo>
                    <a:pt x="0" y="69342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2823" y="3904487"/>
              <a:ext cx="6265164" cy="1597655"/>
            </a:xfrm>
            <a:prstGeom prst="rect">
              <a:avLst/>
            </a:prstGeom>
            <a:grpFill/>
          </p:spPr>
        </p:pic>
      </p:grpSp>
      <p:sp>
        <p:nvSpPr>
          <p:cNvPr id="18" name="object 18"/>
          <p:cNvSpPr txBox="1"/>
          <p:nvPr/>
        </p:nvSpPr>
        <p:spPr>
          <a:xfrm>
            <a:off x="1057655" y="5766815"/>
            <a:ext cx="479044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3.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Job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monitor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job </a:t>
            </a:r>
            <a:r>
              <a:rPr sz="1200" b="1" spc="-10" dirty="0">
                <a:latin typeface="Calibri"/>
                <a:cs typeface="Calibri"/>
              </a:rPr>
              <a:t>status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after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schedule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triggered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92807" y="4919471"/>
            <a:ext cx="1562100" cy="854075"/>
          </a:xfrm>
          <a:custGeom>
            <a:avLst/>
            <a:gdLst/>
            <a:ahLst/>
            <a:cxnLst/>
            <a:rect l="l" t="t" r="r" b="b"/>
            <a:pathLst>
              <a:path w="1562100" h="854075">
                <a:moveTo>
                  <a:pt x="69945" y="30827"/>
                </a:moveTo>
                <a:lnTo>
                  <a:pt x="63873" y="42015"/>
                </a:lnTo>
                <a:lnTo>
                  <a:pt x="1556131" y="853681"/>
                </a:lnTo>
                <a:lnTo>
                  <a:pt x="1562100" y="842517"/>
                </a:lnTo>
                <a:lnTo>
                  <a:pt x="69945" y="30827"/>
                </a:lnTo>
                <a:close/>
              </a:path>
              <a:path w="1562100" h="854075">
                <a:moveTo>
                  <a:pt x="0" y="0"/>
                </a:moveTo>
                <a:lnTo>
                  <a:pt x="48768" y="69849"/>
                </a:lnTo>
                <a:lnTo>
                  <a:pt x="63873" y="42015"/>
                </a:lnTo>
                <a:lnTo>
                  <a:pt x="52705" y="35940"/>
                </a:lnTo>
                <a:lnTo>
                  <a:pt x="58800" y="24764"/>
                </a:lnTo>
                <a:lnTo>
                  <a:pt x="73235" y="24764"/>
                </a:lnTo>
                <a:lnTo>
                  <a:pt x="85090" y="2920"/>
                </a:lnTo>
                <a:lnTo>
                  <a:pt x="0" y="0"/>
                </a:lnTo>
                <a:close/>
              </a:path>
              <a:path w="1562100" h="854075">
                <a:moveTo>
                  <a:pt x="58800" y="24764"/>
                </a:moveTo>
                <a:lnTo>
                  <a:pt x="52705" y="35940"/>
                </a:lnTo>
                <a:lnTo>
                  <a:pt x="63873" y="42015"/>
                </a:lnTo>
                <a:lnTo>
                  <a:pt x="69945" y="30827"/>
                </a:lnTo>
                <a:lnTo>
                  <a:pt x="58800" y="24764"/>
                </a:lnTo>
                <a:close/>
              </a:path>
              <a:path w="1562100" h="854075">
                <a:moveTo>
                  <a:pt x="73235" y="24764"/>
                </a:moveTo>
                <a:lnTo>
                  <a:pt x="58800" y="24764"/>
                </a:lnTo>
                <a:lnTo>
                  <a:pt x="69945" y="30827"/>
                </a:lnTo>
                <a:lnTo>
                  <a:pt x="73235" y="24764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29483" y="3474720"/>
            <a:ext cx="4790440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4.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Look for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schedule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name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check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status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schedule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1940" y="1853183"/>
            <a:ext cx="110045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1.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20" dirty="0">
                <a:latin typeface="Calibri"/>
                <a:cs typeface="Calibri"/>
              </a:rPr>
              <a:t> icon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17574" y="1853310"/>
            <a:ext cx="278765" cy="144145"/>
          </a:xfrm>
          <a:custGeom>
            <a:avLst/>
            <a:gdLst/>
            <a:ahLst/>
            <a:cxnLst/>
            <a:rect l="l" t="t" r="r" b="b"/>
            <a:pathLst>
              <a:path w="278764" h="144144">
                <a:moveTo>
                  <a:pt x="207867" y="28426"/>
                </a:moveTo>
                <a:lnTo>
                  <a:pt x="0" y="132841"/>
                </a:lnTo>
                <a:lnTo>
                  <a:pt x="5587" y="144144"/>
                </a:lnTo>
                <a:lnTo>
                  <a:pt x="213564" y="39735"/>
                </a:lnTo>
                <a:lnTo>
                  <a:pt x="207867" y="28426"/>
                </a:lnTo>
                <a:close/>
              </a:path>
              <a:path w="278764" h="144144">
                <a:moveTo>
                  <a:pt x="261694" y="22733"/>
                </a:moveTo>
                <a:lnTo>
                  <a:pt x="219201" y="22733"/>
                </a:lnTo>
                <a:lnTo>
                  <a:pt x="224917" y="34036"/>
                </a:lnTo>
                <a:lnTo>
                  <a:pt x="213564" y="39735"/>
                </a:lnTo>
                <a:lnTo>
                  <a:pt x="227837" y="68072"/>
                </a:lnTo>
                <a:lnTo>
                  <a:pt x="261694" y="22733"/>
                </a:lnTo>
                <a:close/>
              </a:path>
              <a:path w="278764" h="144144">
                <a:moveTo>
                  <a:pt x="219201" y="22733"/>
                </a:moveTo>
                <a:lnTo>
                  <a:pt x="207867" y="28426"/>
                </a:lnTo>
                <a:lnTo>
                  <a:pt x="213564" y="39735"/>
                </a:lnTo>
                <a:lnTo>
                  <a:pt x="224917" y="34036"/>
                </a:lnTo>
                <a:lnTo>
                  <a:pt x="219201" y="22733"/>
                </a:lnTo>
                <a:close/>
              </a:path>
              <a:path w="278764" h="144144">
                <a:moveTo>
                  <a:pt x="278670" y="0"/>
                </a:moveTo>
                <a:lnTo>
                  <a:pt x="193547" y="0"/>
                </a:lnTo>
                <a:lnTo>
                  <a:pt x="207867" y="28426"/>
                </a:lnTo>
                <a:lnTo>
                  <a:pt x="219201" y="22733"/>
                </a:lnTo>
                <a:lnTo>
                  <a:pt x="261694" y="22733"/>
                </a:lnTo>
                <a:lnTo>
                  <a:pt x="278670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0690" y="2154846"/>
            <a:ext cx="5191749" cy="6813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9" y="1759176"/>
            <a:ext cx="1374648" cy="18960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76200" y="361410"/>
            <a:ext cx="9144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SCC</a:t>
            </a:r>
            <a:r>
              <a:rPr sz="2800" spc="-100" dirty="0"/>
              <a:t> </a:t>
            </a:r>
            <a:r>
              <a:rPr sz="2800" dirty="0"/>
              <a:t>Reports</a:t>
            </a:r>
            <a:r>
              <a:rPr sz="2800" spc="-70" dirty="0"/>
              <a:t> </a:t>
            </a:r>
            <a:r>
              <a:rPr sz="2800" dirty="0"/>
              <a:t>–</a:t>
            </a:r>
            <a:r>
              <a:rPr sz="2800" spc="-90" dirty="0"/>
              <a:t> </a:t>
            </a:r>
            <a:r>
              <a:rPr sz="2800" dirty="0"/>
              <a:t>Download</a:t>
            </a:r>
            <a:r>
              <a:rPr sz="2800" spc="-55" dirty="0"/>
              <a:t> </a:t>
            </a:r>
            <a:r>
              <a:rPr sz="2800" dirty="0"/>
              <a:t>the</a:t>
            </a:r>
            <a:r>
              <a:rPr sz="2800" spc="-85" dirty="0"/>
              <a:t> </a:t>
            </a:r>
            <a:r>
              <a:rPr sz="2800" dirty="0"/>
              <a:t>scheduled</a:t>
            </a:r>
            <a:r>
              <a:rPr sz="2800" spc="-55" dirty="0"/>
              <a:t> </a:t>
            </a:r>
            <a:r>
              <a:rPr sz="2800" spc="-10" dirty="0"/>
              <a:t>report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365759" y="804481"/>
            <a:ext cx="8955405" cy="87947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spc="-55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download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scheduled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report,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Calibri"/>
                <a:cs typeface="Calibri"/>
              </a:rPr>
              <a:t>Navigation: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report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icon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Job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History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Report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Job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Name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-&gt;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Choose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Output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Name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download.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59" y="3924300"/>
            <a:ext cx="1100455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2.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Job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History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9612" y="2958083"/>
            <a:ext cx="146050" cy="967105"/>
          </a:xfrm>
          <a:custGeom>
            <a:avLst/>
            <a:gdLst/>
            <a:ahLst/>
            <a:cxnLst/>
            <a:rect l="l" t="t" r="r" b="b"/>
            <a:pathLst>
              <a:path w="146050" h="967104">
                <a:moveTo>
                  <a:pt x="101357" y="74972"/>
                </a:moveTo>
                <a:lnTo>
                  <a:pt x="0" y="965453"/>
                </a:lnTo>
                <a:lnTo>
                  <a:pt x="12623" y="966851"/>
                </a:lnTo>
                <a:lnTo>
                  <a:pt x="113976" y="76411"/>
                </a:lnTo>
                <a:lnTo>
                  <a:pt x="101357" y="74972"/>
                </a:lnTo>
                <a:close/>
              </a:path>
              <a:path w="146050" h="967104">
                <a:moveTo>
                  <a:pt x="139076" y="62356"/>
                </a:moveTo>
                <a:lnTo>
                  <a:pt x="102793" y="62356"/>
                </a:lnTo>
                <a:lnTo>
                  <a:pt x="115417" y="63753"/>
                </a:lnTo>
                <a:lnTo>
                  <a:pt x="113976" y="76411"/>
                </a:lnTo>
                <a:lnTo>
                  <a:pt x="145529" y="80010"/>
                </a:lnTo>
                <a:lnTo>
                  <a:pt x="139076" y="62356"/>
                </a:lnTo>
                <a:close/>
              </a:path>
              <a:path w="146050" h="967104">
                <a:moveTo>
                  <a:pt x="102793" y="62356"/>
                </a:moveTo>
                <a:lnTo>
                  <a:pt x="101357" y="74972"/>
                </a:lnTo>
                <a:lnTo>
                  <a:pt x="113976" y="76411"/>
                </a:lnTo>
                <a:lnTo>
                  <a:pt x="115417" y="63753"/>
                </a:lnTo>
                <a:lnTo>
                  <a:pt x="102793" y="62356"/>
                </a:lnTo>
                <a:close/>
              </a:path>
              <a:path w="146050" h="967104">
                <a:moveTo>
                  <a:pt x="116281" y="0"/>
                </a:moveTo>
                <a:lnTo>
                  <a:pt x="69811" y="71374"/>
                </a:lnTo>
                <a:lnTo>
                  <a:pt x="101357" y="74972"/>
                </a:lnTo>
                <a:lnTo>
                  <a:pt x="102793" y="62356"/>
                </a:lnTo>
                <a:lnTo>
                  <a:pt x="139076" y="62356"/>
                </a:lnTo>
                <a:lnTo>
                  <a:pt x="116281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368042" y="2450338"/>
            <a:ext cx="305435" cy="290195"/>
            <a:chOff x="2368042" y="2450338"/>
            <a:chExt cx="305435" cy="290195"/>
          </a:xfrm>
        </p:grpSpPr>
        <p:sp>
          <p:nvSpPr>
            <p:cNvPr id="9" name="object 9"/>
            <p:cNvSpPr/>
            <p:nvPr/>
          </p:nvSpPr>
          <p:spPr>
            <a:xfrm>
              <a:off x="2374392" y="2456688"/>
              <a:ext cx="292735" cy="277495"/>
            </a:xfrm>
            <a:custGeom>
              <a:avLst/>
              <a:gdLst/>
              <a:ahLst/>
              <a:cxnLst/>
              <a:rect l="l" t="t" r="r" b="b"/>
              <a:pathLst>
                <a:path w="292735" h="277494">
                  <a:moveTo>
                    <a:pt x="153924" y="0"/>
                  </a:moveTo>
                  <a:lnTo>
                    <a:pt x="153924" y="69341"/>
                  </a:lnTo>
                  <a:lnTo>
                    <a:pt x="0" y="69341"/>
                  </a:lnTo>
                  <a:lnTo>
                    <a:pt x="0" y="208025"/>
                  </a:lnTo>
                  <a:lnTo>
                    <a:pt x="153924" y="208025"/>
                  </a:lnTo>
                  <a:lnTo>
                    <a:pt x="153924" y="277367"/>
                  </a:lnTo>
                  <a:lnTo>
                    <a:pt x="292607" y="13868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4392" y="2456688"/>
              <a:ext cx="292735" cy="277495"/>
            </a:xfrm>
            <a:custGeom>
              <a:avLst/>
              <a:gdLst/>
              <a:ahLst/>
              <a:cxnLst/>
              <a:rect l="l" t="t" r="r" b="b"/>
              <a:pathLst>
                <a:path w="292735" h="277494">
                  <a:moveTo>
                    <a:pt x="0" y="69341"/>
                  </a:moveTo>
                  <a:lnTo>
                    <a:pt x="153924" y="69341"/>
                  </a:lnTo>
                  <a:lnTo>
                    <a:pt x="153924" y="0"/>
                  </a:lnTo>
                  <a:lnTo>
                    <a:pt x="292607" y="138684"/>
                  </a:lnTo>
                  <a:lnTo>
                    <a:pt x="153924" y="277367"/>
                  </a:lnTo>
                  <a:lnTo>
                    <a:pt x="153924" y="208025"/>
                  </a:lnTo>
                  <a:lnTo>
                    <a:pt x="0" y="208025"/>
                  </a:lnTo>
                  <a:lnTo>
                    <a:pt x="0" y="69341"/>
                  </a:lnTo>
                  <a:close/>
                </a:path>
              </a:pathLst>
            </a:custGeom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01440" y="1866900"/>
            <a:ext cx="419100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3.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Look for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schedule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name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ensure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status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success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42003" y="2138172"/>
            <a:ext cx="2156460" cy="612140"/>
          </a:xfrm>
          <a:custGeom>
            <a:avLst/>
            <a:gdLst/>
            <a:ahLst/>
            <a:cxnLst/>
            <a:rect l="l" t="t" r="r" b="b"/>
            <a:pathLst>
              <a:path w="2156460" h="612139">
                <a:moveTo>
                  <a:pt x="63500" y="538226"/>
                </a:moveTo>
                <a:lnTo>
                  <a:pt x="0" y="595122"/>
                </a:lnTo>
                <a:lnTo>
                  <a:pt x="83566" y="611758"/>
                </a:lnTo>
                <a:lnTo>
                  <a:pt x="76114" y="584453"/>
                </a:lnTo>
                <a:lnTo>
                  <a:pt x="62865" y="584453"/>
                </a:lnTo>
                <a:lnTo>
                  <a:pt x="59562" y="572262"/>
                </a:lnTo>
                <a:lnTo>
                  <a:pt x="71869" y="568897"/>
                </a:lnTo>
                <a:lnTo>
                  <a:pt x="63500" y="538226"/>
                </a:lnTo>
                <a:close/>
              </a:path>
              <a:path w="2156460" h="612139">
                <a:moveTo>
                  <a:pt x="71869" y="568897"/>
                </a:moveTo>
                <a:lnTo>
                  <a:pt x="59562" y="572262"/>
                </a:lnTo>
                <a:lnTo>
                  <a:pt x="62865" y="584453"/>
                </a:lnTo>
                <a:lnTo>
                  <a:pt x="75195" y="581083"/>
                </a:lnTo>
                <a:lnTo>
                  <a:pt x="71869" y="568897"/>
                </a:lnTo>
                <a:close/>
              </a:path>
              <a:path w="2156460" h="612139">
                <a:moveTo>
                  <a:pt x="75195" y="581083"/>
                </a:moveTo>
                <a:lnTo>
                  <a:pt x="62865" y="584453"/>
                </a:lnTo>
                <a:lnTo>
                  <a:pt x="76114" y="584453"/>
                </a:lnTo>
                <a:lnTo>
                  <a:pt x="75195" y="581083"/>
                </a:lnTo>
                <a:close/>
              </a:path>
              <a:path w="2156460" h="612139">
                <a:moveTo>
                  <a:pt x="2153031" y="0"/>
                </a:moveTo>
                <a:lnTo>
                  <a:pt x="71869" y="568897"/>
                </a:lnTo>
                <a:lnTo>
                  <a:pt x="75195" y="581083"/>
                </a:lnTo>
                <a:lnTo>
                  <a:pt x="2156333" y="12191"/>
                </a:lnTo>
                <a:lnTo>
                  <a:pt x="2153031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158998" y="3093466"/>
            <a:ext cx="299720" cy="290195"/>
            <a:chOff x="3158998" y="3093466"/>
            <a:chExt cx="299720" cy="290195"/>
          </a:xfrm>
        </p:grpSpPr>
        <p:sp>
          <p:nvSpPr>
            <p:cNvPr id="14" name="object 14"/>
            <p:cNvSpPr/>
            <p:nvPr/>
          </p:nvSpPr>
          <p:spPr>
            <a:xfrm>
              <a:off x="3165348" y="3099816"/>
              <a:ext cx="287020" cy="277495"/>
            </a:xfrm>
            <a:custGeom>
              <a:avLst/>
              <a:gdLst/>
              <a:ahLst/>
              <a:cxnLst/>
              <a:rect l="l" t="t" r="r" b="b"/>
              <a:pathLst>
                <a:path w="287020" h="277495">
                  <a:moveTo>
                    <a:pt x="214884" y="0"/>
                  </a:moveTo>
                  <a:lnTo>
                    <a:pt x="71627" y="0"/>
                  </a:lnTo>
                  <a:lnTo>
                    <a:pt x="71627" y="138684"/>
                  </a:lnTo>
                  <a:lnTo>
                    <a:pt x="0" y="138684"/>
                  </a:lnTo>
                  <a:lnTo>
                    <a:pt x="143255" y="277368"/>
                  </a:lnTo>
                  <a:lnTo>
                    <a:pt x="286512" y="138684"/>
                  </a:lnTo>
                  <a:lnTo>
                    <a:pt x="214884" y="138684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5348" y="3099816"/>
              <a:ext cx="287020" cy="277495"/>
            </a:xfrm>
            <a:custGeom>
              <a:avLst/>
              <a:gdLst/>
              <a:ahLst/>
              <a:cxnLst/>
              <a:rect l="l" t="t" r="r" b="b"/>
              <a:pathLst>
                <a:path w="287020" h="277495">
                  <a:moveTo>
                    <a:pt x="0" y="138684"/>
                  </a:moveTo>
                  <a:lnTo>
                    <a:pt x="71627" y="138684"/>
                  </a:lnTo>
                  <a:lnTo>
                    <a:pt x="71627" y="0"/>
                  </a:lnTo>
                  <a:lnTo>
                    <a:pt x="214884" y="0"/>
                  </a:lnTo>
                  <a:lnTo>
                    <a:pt x="214884" y="138684"/>
                  </a:lnTo>
                  <a:lnTo>
                    <a:pt x="286512" y="138684"/>
                  </a:lnTo>
                  <a:lnTo>
                    <a:pt x="143255" y="277368"/>
                  </a:lnTo>
                  <a:lnTo>
                    <a:pt x="0" y="138684"/>
                  </a:lnTo>
                  <a:close/>
                </a:path>
              </a:pathLst>
            </a:custGeom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0666" y="3435569"/>
            <a:ext cx="6146841" cy="186164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769107" y="5490971"/>
            <a:ext cx="365506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4.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Look for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name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download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42003" y="5088635"/>
            <a:ext cx="757555" cy="407670"/>
          </a:xfrm>
          <a:custGeom>
            <a:avLst/>
            <a:gdLst/>
            <a:ahLst/>
            <a:cxnLst/>
            <a:rect l="l" t="t" r="r" b="b"/>
            <a:pathLst>
              <a:path w="757554" h="407670">
                <a:moveTo>
                  <a:pt x="70274" y="30232"/>
                </a:moveTo>
                <a:lnTo>
                  <a:pt x="64320" y="41416"/>
                </a:lnTo>
                <a:lnTo>
                  <a:pt x="751205" y="407263"/>
                </a:lnTo>
                <a:lnTo>
                  <a:pt x="757174" y="396062"/>
                </a:lnTo>
                <a:lnTo>
                  <a:pt x="70274" y="30232"/>
                </a:lnTo>
                <a:close/>
              </a:path>
              <a:path w="757554" h="407670">
                <a:moveTo>
                  <a:pt x="0" y="0"/>
                </a:moveTo>
                <a:lnTo>
                  <a:pt x="49403" y="69443"/>
                </a:lnTo>
                <a:lnTo>
                  <a:pt x="64320" y="41416"/>
                </a:lnTo>
                <a:lnTo>
                  <a:pt x="53086" y="35432"/>
                </a:lnTo>
                <a:lnTo>
                  <a:pt x="59055" y="24256"/>
                </a:lnTo>
                <a:lnTo>
                  <a:pt x="73454" y="24256"/>
                </a:lnTo>
                <a:lnTo>
                  <a:pt x="85217" y="2158"/>
                </a:lnTo>
                <a:lnTo>
                  <a:pt x="0" y="0"/>
                </a:lnTo>
                <a:close/>
              </a:path>
              <a:path w="757554" h="407670">
                <a:moveTo>
                  <a:pt x="59055" y="24256"/>
                </a:moveTo>
                <a:lnTo>
                  <a:pt x="53086" y="35432"/>
                </a:lnTo>
                <a:lnTo>
                  <a:pt x="64320" y="41416"/>
                </a:lnTo>
                <a:lnTo>
                  <a:pt x="70274" y="30232"/>
                </a:lnTo>
                <a:lnTo>
                  <a:pt x="59055" y="24256"/>
                </a:lnTo>
                <a:close/>
              </a:path>
              <a:path w="757554" h="407670">
                <a:moveTo>
                  <a:pt x="73454" y="24256"/>
                </a:moveTo>
                <a:lnTo>
                  <a:pt x="59055" y="24256"/>
                </a:lnTo>
                <a:lnTo>
                  <a:pt x="70274" y="30232"/>
                </a:lnTo>
                <a:lnTo>
                  <a:pt x="73454" y="24256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20467" y="1708404"/>
            <a:ext cx="1100455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1.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20" dirty="0">
                <a:latin typeface="Calibri"/>
                <a:cs typeface="Calibri"/>
              </a:rPr>
              <a:t> icon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2501" y="1840738"/>
            <a:ext cx="398780" cy="76200"/>
          </a:xfrm>
          <a:custGeom>
            <a:avLst/>
            <a:gdLst/>
            <a:ahLst/>
            <a:cxnLst/>
            <a:rect l="l" t="t" r="r" b="b"/>
            <a:pathLst>
              <a:path w="398780" h="76200">
                <a:moveTo>
                  <a:pt x="76635" y="44102"/>
                </a:moveTo>
                <a:lnTo>
                  <a:pt x="63956" y="45338"/>
                </a:lnTo>
                <a:lnTo>
                  <a:pt x="533" y="45338"/>
                </a:lnTo>
                <a:lnTo>
                  <a:pt x="79704" y="75691"/>
                </a:lnTo>
                <a:lnTo>
                  <a:pt x="76755" y="45338"/>
                </a:lnTo>
                <a:lnTo>
                  <a:pt x="76635" y="44102"/>
                </a:lnTo>
                <a:close/>
              </a:path>
              <a:path w="398780" h="76200">
                <a:moveTo>
                  <a:pt x="72350" y="0"/>
                </a:moveTo>
                <a:lnTo>
                  <a:pt x="72135" y="0"/>
                </a:lnTo>
                <a:lnTo>
                  <a:pt x="0" y="45338"/>
                </a:lnTo>
                <a:lnTo>
                  <a:pt x="63956" y="45338"/>
                </a:lnTo>
                <a:lnTo>
                  <a:pt x="62813" y="32765"/>
                </a:lnTo>
                <a:lnTo>
                  <a:pt x="75413" y="31532"/>
                </a:lnTo>
                <a:lnTo>
                  <a:pt x="72350" y="0"/>
                </a:lnTo>
                <a:close/>
              </a:path>
              <a:path w="398780" h="76200">
                <a:moveTo>
                  <a:pt x="75413" y="31532"/>
                </a:moveTo>
                <a:lnTo>
                  <a:pt x="62813" y="32765"/>
                </a:lnTo>
                <a:lnTo>
                  <a:pt x="63843" y="44102"/>
                </a:lnTo>
                <a:lnTo>
                  <a:pt x="63956" y="45338"/>
                </a:lnTo>
                <a:lnTo>
                  <a:pt x="76635" y="44102"/>
                </a:lnTo>
                <a:lnTo>
                  <a:pt x="75533" y="32765"/>
                </a:lnTo>
                <a:lnTo>
                  <a:pt x="75413" y="31532"/>
                </a:lnTo>
                <a:close/>
              </a:path>
              <a:path w="398780" h="76200">
                <a:moveTo>
                  <a:pt x="397458" y="0"/>
                </a:moveTo>
                <a:lnTo>
                  <a:pt x="75413" y="31532"/>
                </a:lnTo>
                <a:lnTo>
                  <a:pt x="76635" y="44102"/>
                </a:lnTo>
                <a:lnTo>
                  <a:pt x="398728" y="12700"/>
                </a:lnTo>
                <a:lnTo>
                  <a:pt x="397458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/>
          </p:cNvSpPr>
          <p:nvPr/>
        </p:nvSpPr>
        <p:spPr>
          <a:xfrm>
            <a:off x="233680" y="228600"/>
            <a:ext cx="9286240" cy="1330324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Aft>
                <a:spcPts val="600"/>
              </a:spcAft>
            </a:pPr>
            <a:r>
              <a:rPr lang="en-US" b="0" i="0" kern="1200" spc="0" baseline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Ground Rules during on-line training sessions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64BAD-85E2-CEDE-FAF2-439D4EAB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7924800" cy="277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32997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79" y="413410"/>
            <a:ext cx="9285833" cy="896112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b="0" i="0" kern="1200" spc="0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TOPIC LEARNING SUMMARY</a:t>
            </a:r>
          </a:p>
        </p:txBody>
      </p:sp>
      <p:sp>
        <p:nvSpPr>
          <p:cNvPr id="7" name="object 7" hidden="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  <a:spcAft>
                <a:spcPts val="600"/>
              </a:spcAft>
            </a:pPr>
            <a:r>
              <a:rPr spc="-25" dirty="0"/>
              <a:t>31</a:t>
            </a:r>
            <a:endParaRPr lang="en-MY" spc="-25" dirty="0"/>
          </a:p>
        </p:txBody>
      </p:sp>
      <p:sp>
        <p:nvSpPr>
          <p:cNvPr id="6" name="object 6" hidden="1"/>
          <p:cNvSpPr txBox="1">
            <a:spLocks noGrp="1"/>
          </p:cNvSpPr>
          <p:nvPr>
            <p:ph type="dt" sz="half" idx="4294967295"/>
          </p:nvPr>
        </p:nvSpPr>
        <p:spPr>
          <a:xfrm>
            <a:off x="0" y="3352800"/>
            <a:ext cx="21336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  <a:spcAft>
                <a:spcPts val="600"/>
              </a:spcAft>
            </a:pPr>
            <a:r>
              <a:rPr spc="-10" dirty="0"/>
              <a:t>3/22/2022</a:t>
            </a:r>
            <a:endParaRPr lang="en-MY" spc="-10" dirty="0"/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ED3B7B99-3A13-340D-E1BB-6CD5395F1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777400"/>
              </p:ext>
            </p:extLst>
          </p:nvPr>
        </p:nvGraphicFramePr>
        <p:xfrm>
          <a:off x="15240" y="1387052"/>
          <a:ext cx="9286241" cy="362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21894"/>
              </p:ext>
            </p:extLst>
          </p:nvPr>
        </p:nvGraphicFramePr>
        <p:xfrm>
          <a:off x="819841" y="1447800"/>
          <a:ext cx="8515617" cy="3726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3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Objective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04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Forecast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Commit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Analysis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86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6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understand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how to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run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report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details covered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295">
                <a:tc>
                  <a:txBody>
                    <a:bodyPr/>
                    <a:lstStyle/>
                    <a:p>
                      <a:pPr marL="91440" marR="63182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Order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Forecast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Comparison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86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6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understand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how to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run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report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details covered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295">
                <a:tc>
                  <a:txBody>
                    <a:bodyPr/>
                    <a:lstStyle/>
                    <a:p>
                      <a:pPr marL="91440" marR="63182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Commit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Comparison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86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6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understand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how to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run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report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details covered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report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355E59-CCFA-D13B-824D-EFE3EDD49018}"/>
              </a:ext>
            </a:extLst>
          </p:cNvPr>
          <p:cNvSpPr txBox="1"/>
          <p:nvPr/>
        </p:nvSpPr>
        <p:spPr>
          <a:xfrm>
            <a:off x="853313" y="666821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800" dirty="0"/>
              <a:t>COURSE</a:t>
            </a:r>
            <a:r>
              <a:rPr lang="en-MY" sz="2800" spc="-25" dirty="0"/>
              <a:t> </a:t>
            </a:r>
            <a:r>
              <a:rPr lang="en-MY" sz="2800" spc="-10" dirty="0"/>
              <a:t>AGENDA:</a:t>
            </a:r>
            <a:endParaRPr lang="en-MY" sz="28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04800" y="2667000"/>
            <a:ext cx="8696960" cy="64313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 spc="-176" dirty="0">
                <a:solidFill>
                  <a:schemeClr val="bg1"/>
                </a:solidFill>
              </a:rPr>
              <a:t>FORECAST COMMIT ANALYSIS REPORT</a:t>
            </a:r>
          </a:p>
        </p:txBody>
      </p:sp>
    </p:spTree>
    <p:extLst>
      <p:ext uri="{BB962C8B-B14F-4D97-AF65-F5344CB8AC3E}">
        <p14:creationId xmlns:p14="http://schemas.microsoft.com/office/powerpoint/2010/main" val="23157322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9258300" cy="4429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j-lt"/>
              </a:rPr>
              <a:t>Forecast</a:t>
            </a:r>
            <a:r>
              <a:rPr sz="2800" spc="-114" dirty="0">
                <a:latin typeface="+mj-lt"/>
              </a:rPr>
              <a:t> </a:t>
            </a:r>
            <a:r>
              <a:rPr sz="2800" dirty="0">
                <a:latin typeface="+mj-lt"/>
              </a:rPr>
              <a:t>Commit</a:t>
            </a:r>
            <a:r>
              <a:rPr sz="2800" spc="-120" dirty="0">
                <a:latin typeface="+mj-lt"/>
              </a:rPr>
              <a:t> </a:t>
            </a:r>
            <a:r>
              <a:rPr sz="2800" dirty="0">
                <a:latin typeface="+mj-lt"/>
              </a:rPr>
              <a:t>Analysis</a:t>
            </a:r>
            <a:r>
              <a:rPr sz="2800" spc="-105" dirty="0">
                <a:latin typeface="+mj-lt"/>
              </a:rPr>
              <a:t> </a:t>
            </a:r>
            <a:r>
              <a:rPr sz="2800" spc="-10" dirty="0">
                <a:latin typeface="+mj-lt"/>
              </a:rPr>
              <a:t>Report</a:t>
            </a:r>
            <a:endParaRPr sz="28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715" y="843865"/>
            <a:ext cx="9258300" cy="1439176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 marR="271145">
              <a:lnSpc>
                <a:spcPct val="101800"/>
              </a:lnSpc>
              <a:spcBef>
                <a:spcPts val="254"/>
              </a:spcBef>
            </a:pPr>
            <a:r>
              <a:rPr sz="1500" dirty="0">
                <a:cs typeface="Calibri"/>
              </a:rPr>
              <a:t>Forecast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is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published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to</a:t>
            </a:r>
            <a:r>
              <a:rPr sz="1500" spc="10" dirty="0">
                <a:cs typeface="Calibri"/>
              </a:rPr>
              <a:t> </a:t>
            </a:r>
            <a:r>
              <a:rPr sz="1500" dirty="0">
                <a:cs typeface="Calibri"/>
              </a:rPr>
              <a:t>Suppliers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every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week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and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Supplier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will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provide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Commit</a:t>
            </a:r>
            <a:r>
              <a:rPr sz="1500" spc="55" dirty="0">
                <a:cs typeface="Calibri"/>
              </a:rPr>
              <a:t> </a:t>
            </a:r>
            <a:r>
              <a:rPr sz="1500" dirty="0">
                <a:cs typeface="Calibri"/>
              </a:rPr>
              <a:t>against</a:t>
            </a:r>
            <a:r>
              <a:rPr sz="1500" spc="-10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Forecast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every</a:t>
            </a:r>
            <a:r>
              <a:rPr sz="1500" spc="4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week. </a:t>
            </a:r>
            <a:r>
              <a:rPr sz="1500" dirty="0">
                <a:cs typeface="Calibri"/>
              </a:rPr>
              <a:t>When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Forecast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is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published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to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supplier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and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after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commitment</a:t>
            </a:r>
            <a:r>
              <a:rPr sz="1500" spc="60" dirty="0">
                <a:cs typeface="Calibri"/>
              </a:rPr>
              <a:t> </a:t>
            </a:r>
            <a:r>
              <a:rPr sz="1500" dirty="0">
                <a:cs typeface="Calibri"/>
              </a:rPr>
              <a:t>is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received</a:t>
            </a:r>
            <a:r>
              <a:rPr sz="1500" spc="65" dirty="0">
                <a:cs typeface="Calibri"/>
              </a:rPr>
              <a:t> </a:t>
            </a:r>
            <a:r>
              <a:rPr sz="1500" dirty="0">
                <a:cs typeface="Calibri"/>
              </a:rPr>
              <a:t>from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suppliers,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planners</a:t>
            </a:r>
            <a:r>
              <a:rPr sz="1500" spc="25" dirty="0">
                <a:cs typeface="Calibri"/>
              </a:rPr>
              <a:t> </a:t>
            </a:r>
            <a:r>
              <a:rPr sz="1500" spc="-50" dirty="0">
                <a:cs typeface="Calibri"/>
              </a:rPr>
              <a:t>&amp; </a:t>
            </a:r>
            <a:r>
              <a:rPr sz="1500" dirty="0">
                <a:cs typeface="Calibri"/>
              </a:rPr>
              <a:t>Suppliers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will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need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some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additional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information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along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with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forecast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&amp;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commit</a:t>
            </a:r>
            <a:r>
              <a:rPr sz="1500" spc="55" dirty="0">
                <a:cs typeface="Calibri"/>
              </a:rPr>
              <a:t> </a:t>
            </a:r>
            <a:r>
              <a:rPr sz="1500" dirty="0">
                <a:cs typeface="Calibri"/>
              </a:rPr>
              <a:t>values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to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arrive</a:t>
            </a:r>
            <a:r>
              <a:rPr sz="1500" spc="55" dirty="0">
                <a:cs typeface="Calibri"/>
              </a:rPr>
              <a:t> </a:t>
            </a:r>
            <a:r>
              <a:rPr sz="1500" dirty="0">
                <a:cs typeface="Calibri"/>
              </a:rPr>
              <a:t>at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some</a:t>
            </a:r>
            <a:r>
              <a:rPr sz="1500" spc="40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critical </a:t>
            </a:r>
            <a:r>
              <a:rPr sz="1500" dirty="0">
                <a:cs typeface="Calibri"/>
              </a:rPr>
              <a:t>decisions.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additional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details</a:t>
            </a:r>
            <a:r>
              <a:rPr sz="1500" spc="45" dirty="0">
                <a:cs typeface="Calibri"/>
              </a:rPr>
              <a:t> </a:t>
            </a:r>
            <a:r>
              <a:rPr sz="1500" dirty="0">
                <a:cs typeface="Calibri"/>
              </a:rPr>
              <a:t>along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with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forecast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and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commit</a:t>
            </a:r>
            <a:r>
              <a:rPr sz="1500" spc="60" dirty="0">
                <a:cs typeface="Calibri"/>
              </a:rPr>
              <a:t> </a:t>
            </a:r>
            <a:r>
              <a:rPr sz="1500" dirty="0">
                <a:cs typeface="Calibri"/>
              </a:rPr>
              <a:t>details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will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help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planner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&amp;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suppliers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to</a:t>
            </a:r>
            <a:r>
              <a:rPr sz="1500" spc="25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take </a:t>
            </a:r>
            <a:r>
              <a:rPr sz="1500" dirty="0">
                <a:cs typeface="Calibri"/>
              </a:rPr>
              <a:t>necessary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action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to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correct</a:t>
            </a:r>
            <a:r>
              <a:rPr sz="1500" spc="70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plan.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report</a:t>
            </a:r>
            <a:r>
              <a:rPr sz="1500" spc="55" dirty="0">
                <a:cs typeface="Calibri"/>
              </a:rPr>
              <a:t> </a:t>
            </a:r>
            <a:r>
              <a:rPr sz="1500" dirty="0">
                <a:cs typeface="Calibri"/>
              </a:rPr>
              <a:t>will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provide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additional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details</a:t>
            </a:r>
            <a:r>
              <a:rPr sz="1500" spc="40" dirty="0">
                <a:cs typeface="Calibri"/>
              </a:rPr>
              <a:t> </a:t>
            </a:r>
            <a:r>
              <a:rPr sz="1500" dirty="0">
                <a:cs typeface="Calibri"/>
              </a:rPr>
              <a:t>as</a:t>
            </a:r>
            <a:r>
              <a:rPr sz="1500" spc="35" dirty="0">
                <a:cs typeface="Calibri"/>
              </a:rPr>
              <a:t> </a:t>
            </a:r>
            <a:r>
              <a:rPr sz="1500" dirty="0">
                <a:cs typeface="Calibri"/>
              </a:rPr>
              <a:t>required</a:t>
            </a:r>
            <a:r>
              <a:rPr sz="1500" spc="60" dirty="0">
                <a:cs typeface="Calibri"/>
              </a:rPr>
              <a:t> </a:t>
            </a:r>
            <a:r>
              <a:rPr sz="1500" dirty="0">
                <a:cs typeface="Calibri"/>
              </a:rPr>
              <a:t>in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a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specific</a:t>
            </a:r>
            <a:r>
              <a:rPr sz="1500" spc="35" dirty="0">
                <a:cs typeface="Calibri"/>
              </a:rPr>
              <a:t> </a:t>
            </a:r>
            <a:r>
              <a:rPr sz="1500" spc="-10" dirty="0">
                <a:cs typeface="Calibri"/>
              </a:rPr>
              <a:t>format </a:t>
            </a:r>
            <a:r>
              <a:rPr sz="1500" dirty="0">
                <a:cs typeface="Calibri"/>
              </a:rPr>
              <a:t>and</a:t>
            </a:r>
            <a:r>
              <a:rPr sz="1500" spc="15" dirty="0">
                <a:cs typeface="Calibri"/>
              </a:rPr>
              <a:t> </a:t>
            </a:r>
            <a:r>
              <a:rPr sz="1500" dirty="0">
                <a:cs typeface="Calibri"/>
              </a:rPr>
              <a:t>will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have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functionality</a:t>
            </a:r>
            <a:r>
              <a:rPr sz="1500" spc="-5" dirty="0">
                <a:cs typeface="Calibri"/>
              </a:rPr>
              <a:t> </a:t>
            </a:r>
            <a:r>
              <a:rPr sz="1500" dirty="0">
                <a:cs typeface="Calibri"/>
              </a:rPr>
              <a:t>to</a:t>
            </a:r>
            <a:r>
              <a:rPr sz="1500" spc="20" dirty="0">
                <a:cs typeface="Calibri"/>
              </a:rPr>
              <a:t> </a:t>
            </a:r>
            <a:r>
              <a:rPr sz="1500" dirty="0">
                <a:cs typeface="Calibri"/>
              </a:rPr>
              <a:t>download</a:t>
            </a:r>
            <a:r>
              <a:rPr sz="1500" spc="5" dirty="0">
                <a:cs typeface="Calibri"/>
              </a:rPr>
              <a:t> </a:t>
            </a:r>
            <a:r>
              <a:rPr sz="1500" dirty="0">
                <a:cs typeface="Calibri"/>
              </a:rPr>
              <a:t>the</a:t>
            </a:r>
            <a:r>
              <a:rPr sz="1500" spc="25" dirty="0">
                <a:cs typeface="Calibri"/>
              </a:rPr>
              <a:t> </a:t>
            </a:r>
            <a:r>
              <a:rPr sz="1500" dirty="0">
                <a:cs typeface="Calibri"/>
              </a:rPr>
              <a:t>report</a:t>
            </a:r>
            <a:r>
              <a:rPr sz="1500" spc="50" dirty="0">
                <a:cs typeface="Calibri"/>
              </a:rPr>
              <a:t> </a:t>
            </a:r>
            <a:r>
              <a:rPr sz="1500" dirty="0">
                <a:cs typeface="Calibri"/>
              </a:rPr>
              <a:t>in</a:t>
            </a:r>
            <a:r>
              <a:rPr sz="1500" spc="30" dirty="0">
                <a:cs typeface="Calibri"/>
              </a:rPr>
              <a:t> </a:t>
            </a:r>
            <a:r>
              <a:rPr sz="1500" dirty="0">
                <a:cs typeface="Calibri"/>
              </a:rPr>
              <a:t>excel</a:t>
            </a:r>
            <a:r>
              <a:rPr sz="1500" spc="45" dirty="0">
                <a:cs typeface="Calibri"/>
              </a:rPr>
              <a:t> </a:t>
            </a:r>
            <a:r>
              <a:rPr sz="1500" dirty="0">
                <a:cs typeface="Calibri"/>
              </a:rPr>
              <a:t>format</a:t>
            </a:r>
            <a:r>
              <a:rPr sz="1500" spc="45" dirty="0">
                <a:cs typeface="Calibri"/>
              </a:rPr>
              <a:t> </a:t>
            </a:r>
            <a:r>
              <a:rPr sz="1500" spc="-20" dirty="0">
                <a:cs typeface="Calibri"/>
              </a:rPr>
              <a:t>also</a:t>
            </a:r>
            <a:endParaRPr sz="1500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2441000"/>
            <a:ext cx="9226296" cy="33989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298940" y="6165900"/>
            <a:ext cx="7175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</a:pPr>
            <a:r>
              <a:rPr sz="700" spc="-50" dirty="0">
                <a:solidFill>
                  <a:srgbClr val="929A9D"/>
                </a:solidFill>
                <a:latin typeface="Calibri"/>
                <a:cs typeface="Calibri"/>
              </a:rPr>
              <a:t>7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44" y="1448055"/>
            <a:ext cx="8402563" cy="40492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4289" y="-595758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Forecast</a:t>
            </a:r>
            <a:r>
              <a:rPr sz="2400" spc="-50" dirty="0"/>
              <a:t> </a:t>
            </a:r>
            <a:r>
              <a:rPr sz="2400" dirty="0"/>
              <a:t>Commit</a:t>
            </a:r>
            <a:r>
              <a:rPr sz="2400" spc="-50" dirty="0"/>
              <a:t> </a:t>
            </a:r>
            <a:r>
              <a:rPr sz="2400" dirty="0"/>
              <a:t>Analysis</a:t>
            </a:r>
            <a:r>
              <a:rPr sz="2400" spc="-35" dirty="0"/>
              <a:t> </a:t>
            </a:r>
            <a:r>
              <a:rPr sz="2400" dirty="0"/>
              <a:t>Report</a:t>
            </a:r>
            <a:r>
              <a:rPr sz="2400" spc="-25" dirty="0"/>
              <a:t> </a:t>
            </a:r>
            <a:r>
              <a:rPr sz="2400" dirty="0"/>
              <a:t>–</a:t>
            </a:r>
            <a:r>
              <a:rPr sz="2400" spc="-45" dirty="0"/>
              <a:t> </a:t>
            </a:r>
            <a:r>
              <a:rPr sz="2400" dirty="0"/>
              <a:t>How</a:t>
            </a:r>
            <a:r>
              <a:rPr sz="2400" spc="-35" dirty="0"/>
              <a:t> </a:t>
            </a:r>
            <a:r>
              <a:rPr sz="2400" dirty="0"/>
              <a:t>to</a:t>
            </a:r>
            <a:r>
              <a:rPr sz="2400" spc="-60" dirty="0"/>
              <a:t> </a:t>
            </a:r>
            <a:r>
              <a:rPr sz="2400" spc="-25" dirty="0"/>
              <a:t>Run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65759" y="819303"/>
            <a:ext cx="8955405" cy="584200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ts val="1914"/>
              </a:lnSpc>
              <a:spcBef>
                <a:spcPts val="270"/>
              </a:spcBef>
            </a:pPr>
            <a:r>
              <a:rPr sz="1600" dirty="0">
                <a:latin typeface="Calibri"/>
                <a:cs typeface="Calibri"/>
              </a:rPr>
              <a:t>Navigation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Portal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Reports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displayed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Left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Flash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Order</a:t>
            </a:r>
            <a:r>
              <a:rPr sz="1600" spc="-10" dirty="0">
                <a:latin typeface="Calibri"/>
                <a:cs typeface="Calibri"/>
              </a:rPr>
              <a:t> Forecast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&amp;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ts val="1914"/>
              </a:lnSpc>
            </a:pP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Analysis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Report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0867" y="2029967"/>
            <a:ext cx="1724025" cy="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20955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Click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report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200" dirty="0">
                <a:latin typeface="Calibri"/>
                <a:cs typeface="Calibri"/>
              </a:rPr>
              <a:t>report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dirty="0">
                <a:latin typeface="Calibri"/>
                <a:cs typeface="Calibri"/>
              </a:rPr>
              <a:t>new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window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8896" y="2348102"/>
            <a:ext cx="2066289" cy="1608455"/>
          </a:xfrm>
          <a:custGeom>
            <a:avLst/>
            <a:gdLst/>
            <a:ahLst/>
            <a:cxnLst/>
            <a:rect l="l" t="t" r="r" b="b"/>
            <a:pathLst>
              <a:path w="2066289" h="1608454">
                <a:moveTo>
                  <a:pt x="36829" y="1531239"/>
                </a:moveTo>
                <a:lnTo>
                  <a:pt x="0" y="1608074"/>
                </a:lnTo>
                <a:lnTo>
                  <a:pt x="83565" y="1591310"/>
                </a:lnTo>
                <a:lnTo>
                  <a:pt x="70128" y="1574038"/>
                </a:lnTo>
                <a:lnTo>
                  <a:pt x="53975" y="1574038"/>
                </a:lnTo>
                <a:lnTo>
                  <a:pt x="46227" y="1564005"/>
                </a:lnTo>
                <a:lnTo>
                  <a:pt x="56256" y="1556208"/>
                </a:lnTo>
                <a:lnTo>
                  <a:pt x="36829" y="1531239"/>
                </a:lnTo>
                <a:close/>
              </a:path>
              <a:path w="2066289" h="1608454">
                <a:moveTo>
                  <a:pt x="56256" y="1556208"/>
                </a:moveTo>
                <a:lnTo>
                  <a:pt x="46227" y="1564005"/>
                </a:lnTo>
                <a:lnTo>
                  <a:pt x="53975" y="1574038"/>
                </a:lnTo>
                <a:lnTo>
                  <a:pt x="64039" y="1566212"/>
                </a:lnTo>
                <a:lnTo>
                  <a:pt x="56256" y="1556208"/>
                </a:lnTo>
                <a:close/>
              </a:path>
              <a:path w="2066289" h="1608454">
                <a:moveTo>
                  <a:pt x="64039" y="1566212"/>
                </a:moveTo>
                <a:lnTo>
                  <a:pt x="53975" y="1574038"/>
                </a:lnTo>
                <a:lnTo>
                  <a:pt x="70128" y="1574038"/>
                </a:lnTo>
                <a:lnTo>
                  <a:pt x="64039" y="1566212"/>
                </a:lnTo>
                <a:close/>
              </a:path>
              <a:path w="2066289" h="1608454">
                <a:moveTo>
                  <a:pt x="2057907" y="0"/>
                </a:moveTo>
                <a:lnTo>
                  <a:pt x="56256" y="1556208"/>
                </a:lnTo>
                <a:lnTo>
                  <a:pt x="64039" y="1566212"/>
                </a:lnTo>
                <a:lnTo>
                  <a:pt x="2065781" y="9906"/>
                </a:lnTo>
                <a:lnTo>
                  <a:pt x="2057907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25188" y="6160719"/>
            <a:ext cx="130492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</a:pPr>
            <a:r>
              <a:rPr sz="700" b="1" dirty="0">
                <a:solidFill>
                  <a:srgbClr val="929A9D"/>
                </a:solidFill>
                <a:latin typeface="Calibri"/>
                <a:cs typeface="Calibri"/>
              </a:rPr>
              <a:t>WESTERN</a:t>
            </a:r>
            <a:r>
              <a:rPr sz="700" b="1" spc="35" dirty="0">
                <a:solidFill>
                  <a:srgbClr val="929A9D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929A9D"/>
                </a:solidFill>
                <a:latin typeface="Calibri"/>
                <a:cs typeface="Calibri"/>
              </a:rPr>
              <a:t>DIGITAL</a:t>
            </a:r>
            <a:r>
              <a:rPr sz="700" b="1" spc="40" dirty="0">
                <a:solidFill>
                  <a:srgbClr val="929A9D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929A9D"/>
                </a:solidFill>
                <a:latin typeface="Calibri"/>
                <a:cs typeface="Calibri"/>
              </a:rPr>
              <a:t>CONFIDENTIAL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923" y="1269491"/>
            <a:ext cx="4133088" cy="45045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2707" y="-610308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Forecast</a:t>
            </a:r>
            <a:r>
              <a:rPr sz="2400" spc="-60" dirty="0"/>
              <a:t> </a:t>
            </a:r>
            <a:r>
              <a:rPr sz="2400" dirty="0"/>
              <a:t>Commit</a:t>
            </a:r>
            <a:r>
              <a:rPr sz="2400" spc="-60" dirty="0"/>
              <a:t> </a:t>
            </a:r>
            <a:r>
              <a:rPr sz="2400" dirty="0"/>
              <a:t>Analysis</a:t>
            </a:r>
            <a:r>
              <a:rPr sz="2400" spc="-45" dirty="0"/>
              <a:t> </a:t>
            </a:r>
            <a:r>
              <a:rPr sz="2400" dirty="0"/>
              <a:t>Report</a:t>
            </a:r>
            <a:r>
              <a:rPr sz="2400" spc="-35" dirty="0"/>
              <a:t> </a:t>
            </a:r>
            <a:r>
              <a:rPr sz="2400" dirty="0"/>
              <a:t>–</a:t>
            </a:r>
            <a:r>
              <a:rPr sz="2400" spc="-55" dirty="0"/>
              <a:t> </a:t>
            </a:r>
            <a:r>
              <a:rPr sz="2400" spc="-10" dirty="0"/>
              <a:t>Parameters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99097" y="790357"/>
            <a:ext cx="8955405" cy="278922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cs typeface="Calibri"/>
              </a:rPr>
              <a:t>When</a:t>
            </a:r>
            <a:r>
              <a:rPr sz="1600" spc="-20" dirty="0">
                <a:cs typeface="Calibri"/>
              </a:rPr>
              <a:t> </a:t>
            </a:r>
            <a:r>
              <a:rPr sz="1600" dirty="0">
                <a:cs typeface="Calibri"/>
              </a:rPr>
              <a:t>Click</a:t>
            </a:r>
            <a:r>
              <a:rPr sz="1600" spc="-50" dirty="0">
                <a:cs typeface="Calibri"/>
              </a:rPr>
              <a:t> </a:t>
            </a:r>
            <a:r>
              <a:rPr sz="1600" dirty="0">
                <a:cs typeface="Calibri"/>
              </a:rPr>
              <a:t>on</a:t>
            </a:r>
            <a:r>
              <a:rPr sz="1600" spc="-15" dirty="0">
                <a:cs typeface="Calibri"/>
              </a:rPr>
              <a:t> </a:t>
            </a:r>
            <a:r>
              <a:rPr sz="1600" dirty="0">
                <a:cs typeface="Calibri"/>
              </a:rPr>
              <a:t>Open,</a:t>
            </a:r>
            <a:r>
              <a:rPr sz="1600" spc="-10" dirty="0">
                <a:cs typeface="Calibri"/>
              </a:rPr>
              <a:t> </a:t>
            </a:r>
            <a:r>
              <a:rPr sz="1600" dirty="0">
                <a:cs typeface="Calibri"/>
              </a:rPr>
              <a:t>a</a:t>
            </a:r>
            <a:r>
              <a:rPr sz="1600" spc="-40" dirty="0">
                <a:cs typeface="Calibri"/>
              </a:rPr>
              <a:t> </a:t>
            </a:r>
            <a:r>
              <a:rPr sz="1600" dirty="0">
                <a:cs typeface="Calibri"/>
              </a:rPr>
              <a:t>new</a:t>
            </a:r>
            <a:r>
              <a:rPr sz="1600" spc="-5" dirty="0">
                <a:cs typeface="Calibri"/>
              </a:rPr>
              <a:t> </a:t>
            </a:r>
            <a:r>
              <a:rPr sz="1600" dirty="0">
                <a:cs typeface="Calibri"/>
              </a:rPr>
              <a:t>page</a:t>
            </a:r>
            <a:r>
              <a:rPr sz="1600" spc="-35" dirty="0">
                <a:cs typeface="Calibri"/>
              </a:rPr>
              <a:t> </a:t>
            </a:r>
            <a:r>
              <a:rPr sz="1600" dirty="0">
                <a:cs typeface="Calibri"/>
              </a:rPr>
              <a:t>will</a:t>
            </a:r>
            <a:r>
              <a:rPr sz="1600" spc="-50" dirty="0">
                <a:cs typeface="Calibri"/>
              </a:rPr>
              <a:t> </a:t>
            </a:r>
            <a:r>
              <a:rPr sz="1600" dirty="0">
                <a:cs typeface="Calibri"/>
              </a:rPr>
              <a:t>open</a:t>
            </a:r>
            <a:r>
              <a:rPr sz="1600" spc="-10" dirty="0">
                <a:cs typeface="Calibri"/>
              </a:rPr>
              <a:t> </a:t>
            </a:r>
            <a:r>
              <a:rPr sz="1600" dirty="0">
                <a:cs typeface="Calibri"/>
              </a:rPr>
              <a:t>which</a:t>
            </a:r>
            <a:r>
              <a:rPr sz="1600" spc="-35" dirty="0">
                <a:cs typeface="Calibri"/>
              </a:rPr>
              <a:t> </a:t>
            </a:r>
            <a:r>
              <a:rPr sz="1600" dirty="0">
                <a:cs typeface="Calibri"/>
              </a:rPr>
              <a:t>has</a:t>
            </a:r>
            <a:r>
              <a:rPr sz="1600" spc="-40" dirty="0">
                <a:cs typeface="Calibri"/>
              </a:rPr>
              <a:t> </a:t>
            </a:r>
            <a:r>
              <a:rPr sz="1600" dirty="0">
                <a:cs typeface="Calibri"/>
              </a:rPr>
              <a:t>parameter</a:t>
            </a:r>
            <a:r>
              <a:rPr sz="1600" spc="-5" dirty="0">
                <a:cs typeface="Calibri"/>
              </a:rPr>
              <a:t> </a:t>
            </a:r>
            <a:r>
              <a:rPr sz="1600" spc="-10" dirty="0">
                <a:cs typeface="Calibri"/>
              </a:rPr>
              <a:t>window</a:t>
            </a:r>
            <a:endParaRPr sz="16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0303" y="2985516"/>
            <a:ext cx="3355975" cy="1015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 marR="13779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Provide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different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execute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report.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Some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mandatory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some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optional.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relevant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as </a:t>
            </a:r>
            <a:r>
              <a:rPr sz="1200" b="1" dirty="0">
                <a:latin typeface="Calibri"/>
                <a:cs typeface="Calibri"/>
              </a:rPr>
              <a:t>applicable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Apply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8011" y="3485007"/>
            <a:ext cx="812800" cy="76200"/>
          </a:xfrm>
          <a:custGeom>
            <a:avLst/>
            <a:gdLst/>
            <a:ahLst/>
            <a:cxnLst/>
            <a:rect l="l" t="t" r="r" b="b"/>
            <a:pathLst>
              <a:path w="812800" h="76200">
                <a:moveTo>
                  <a:pt x="74549" y="0"/>
                </a:moveTo>
                <a:lnTo>
                  <a:pt x="0" y="41275"/>
                </a:lnTo>
                <a:lnTo>
                  <a:pt x="77724" y="76200"/>
                </a:lnTo>
                <a:lnTo>
                  <a:pt x="76422" y="44958"/>
                </a:lnTo>
                <a:lnTo>
                  <a:pt x="63753" y="44958"/>
                </a:lnTo>
                <a:lnTo>
                  <a:pt x="63246" y="32258"/>
                </a:lnTo>
                <a:lnTo>
                  <a:pt x="75871" y="31742"/>
                </a:lnTo>
                <a:lnTo>
                  <a:pt x="74617" y="1651"/>
                </a:lnTo>
                <a:lnTo>
                  <a:pt x="74549" y="0"/>
                </a:lnTo>
                <a:close/>
              </a:path>
              <a:path w="812800" h="76200">
                <a:moveTo>
                  <a:pt x="75871" y="31742"/>
                </a:moveTo>
                <a:lnTo>
                  <a:pt x="63246" y="32258"/>
                </a:lnTo>
                <a:lnTo>
                  <a:pt x="63606" y="41275"/>
                </a:lnTo>
                <a:lnTo>
                  <a:pt x="63733" y="44441"/>
                </a:lnTo>
                <a:lnTo>
                  <a:pt x="63753" y="44958"/>
                </a:lnTo>
                <a:lnTo>
                  <a:pt x="76400" y="44441"/>
                </a:lnTo>
                <a:lnTo>
                  <a:pt x="75893" y="32258"/>
                </a:lnTo>
                <a:lnTo>
                  <a:pt x="75871" y="31742"/>
                </a:lnTo>
                <a:close/>
              </a:path>
              <a:path w="812800" h="76200">
                <a:moveTo>
                  <a:pt x="76400" y="44441"/>
                </a:moveTo>
                <a:lnTo>
                  <a:pt x="63753" y="44958"/>
                </a:lnTo>
                <a:lnTo>
                  <a:pt x="76422" y="44958"/>
                </a:lnTo>
                <a:lnTo>
                  <a:pt x="76400" y="44441"/>
                </a:lnTo>
                <a:close/>
              </a:path>
              <a:path w="812800" h="76200">
                <a:moveTo>
                  <a:pt x="812164" y="1651"/>
                </a:moveTo>
                <a:lnTo>
                  <a:pt x="75871" y="31742"/>
                </a:lnTo>
                <a:lnTo>
                  <a:pt x="76400" y="44441"/>
                </a:lnTo>
                <a:lnTo>
                  <a:pt x="812673" y="14351"/>
                </a:lnTo>
                <a:lnTo>
                  <a:pt x="812164" y="1651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2369357"/>
            <a:ext cx="9226296" cy="33974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0326" y="-485636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Forecast</a:t>
            </a:r>
            <a:r>
              <a:rPr sz="2400" spc="-60" dirty="0"/>
              <a:t> </a:t>
            </a:r>
            <a:r>
              <a:rPr sz="2400" dirty="0"/>
              <a:t>Commit</a:t>
            </a:r>
            <a:r>
              <a:rPr sz="2400" spc="-60" dirty="0"/>
              <a:t> </a:t>
            </a:r>
            <a:r>
              <a:rPr sz="2400" dirty="0"/>
              <a:t>Analysis</a:t>
            </a:r>
            <a:r>
              <a:rPr sz="2400" spc="-40" dirty="0"/>
              <a:t> </a:t>
            </a:r>
            <a:r>
              <a:rPr sz="2400" dirty="0"/>
              <a:t>Report</a:t>
            </a:r>
            <a:r>
              <a:rPr sz="2400" spc="-35" dirty="0"/>
              <a:t> </a:t>
            </a:r>
            <a:r>
              <a:rPr sz="2400" dirty="0"/>
              <a:t>–</a:t>
            </a:r>
            <a:r>
              <a:rPr sz="2400" spc="-55" dirty="0"/>
              <a:t> </a:t>
            </a:r>
            <a:r>
              <a:rPr sz="2400" dirty="0"/>
              <a:t>HTML</a:t>
            </a:r>
            <a:r>
              <a:rPr sz="2400" spc="-40" dirty="0"/>
              <a:t> </a:t>
            </a:r>
            <a:r>
              <a:rPr sz="2400" spc="-10" dirty="0"/>
              <a:t>Output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06399" y="844689"/>
            <a:ext cx="919162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10" dirty="0">
                <a:latin typeface="Calibri"/>
                <a:cs typeface="Calibri"/>
              </a:rPr>
              <a:t> relevant parameters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Apply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5995" y="1223772"/>
            <a:ext cx="3716020" cy="832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 marR="10096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Report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viewed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screen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selecting </a:t>
            </a:r>
            <a:r>
              <a:rPr sz="1200" b="1" dirty="0">
                <a:latin typeface="Calibri"/>
                <a:cs typeface="Calibri"/>
              </a:rPr>
              <a:t>WO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HTML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Analysis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 </a:t>
            </a:r>
            <a:r>
              <a:rPr sz="1200" b="1" dirty="0">
                <a:latin typeface="Calibri"/>
                <a:cs typeface="Calibri"/>
              </a:rPr>
              <a:t>tab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format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using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WO </a:t>
            </a:r>
            <a:r>
              <a:rPr sz="1200" b="1" dirty="0">
                <a:latin typeface="Calibri"/>
                <a:cs typeface="Calibri"/>
              </a:rPr>
              <a:t>Excel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Analysis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Report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032" y="2049526"/>
            <a:ext cx="3095625" cy="438150"/>
          </a:xfrm>
          <a:custGeom>
            <a:avLst/>
            <a:gdLst/>
            <a:ahLst/>
            <a:cxnLst/>
            <a:rect l="l" t="t" r="r" b="b"/>
            <a:pathLst>
              <a:path w="3095625" h="438150">
                <a:moveTo>
                  <a:pt x="70612" y="362203"/>
                </a:moveTo>
                <a:lnTo>
                  <a:pt x="0" y="409828"/>
                </a:lnTo>
                <a:lnTo>
                  <a:pt x="80518" y="437769"/>
                </a:lnTo>
                <a:lnTo>
                  <a:pt x="76605" y="407924"/>
                </a:lnTo>
                <a:lnTo>
                  <a:pt x="63754" y="407924"/>
                </a:lnTo>
                <a:lnTo>
                  <a:pt x="62103" y="395350"/>
                </a:lnTo>
                <a:lnTo>
                  <a:pt x="74741" y="393702"/>
                </a:lnTo>
                <a:lnTo>
                  <a:pt x="70612" y="362203"/>
                </a:lnTo>
                <a:close/>
              </a:path>
              <a:path w="3095625" h="438150">
                <a:moveTo>
                  <a:pt x="74741" y="393702"/>
                </a:moveTo>
                <a:lnTo>
                  <a:pt x="62103" y="395350"/>
                </a:lnTo>
                <a:lnTo>
                  <a:pt x="63754" y="407924"/>
                </a:lnTo>
                <a:lnTo>
                  <a:pt x="76389" y="406276"/>
                </a:lnTo>
                <a:lnTo>
                  <a:pt x="74741" y="393702"/>
                </a:lnTo>
                <a:close/>
              </a:path>
              <a:path w="3095625" h="438150">
                <a:moveTo>
                  <a:pt x="76389" y="406276"/>
                </a:moveTo>
                <a:lnTo>
                  <a:pt x="63754" y="407924"/>
                </a:lnTo>
                <a:lnTo>
                  <a:pt x="76605" y="407924"/>
                </a:lnTo>
                <a:lnTo>
                  <a:pt x="76389" y="406276"/>
                </a:lnTo>
                <a:close/>
              </a:path>
              <a:path w="3095625" h="438150">
                <a:moveTo>
                  <a:pt x="3093466" y="0"/>
                </a:moveTo>
                <a:lnTo>
                  <a:pt x="74741" y="393702"/>
                </a:lnTo>
                <a:lnTo>
                  <a:pt x="76389" y="406276"/>
                </a:lnTo>
                <a:lnTo>
                  <a:pt x="3095117" y="12700"/>
                </a:lnTo>
                <a:lnTo>
                  <a:pt x="3093466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ppt/theme/theme2.xml><?xml version="1.0" encoding="utf-8"?>
<a:theme xmlns:a="http://schemas.openxmlformats.org/drawingml/2006/main" name="1_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1020</TotalTime>
  <Words>1467</Words>
  <Application>Microsoft Office PowerPoint</Application>
  <PresentationFormat>Custom</PresentationFormat>
  <Paragraphs>123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Calibri</vt:lpstr>
      <vt:lpstr>NB Architekt Pro Neue</vt:lpstr>
      <vt:lpstr>Pilat Book</vt:lpstr>
      <vt:lpstr>Pilat Regular</vt:lpstr>
      <vt:lpstr>Times New Roman</vt:lpstr>
      <vt:lpstr>Verdana</vt:lpstr>
      <vt:lpstr>Wingdings</vt:lpstr>
      <vt:lpstr>Sandisk PPT Template v2</vt:lpstr>
      <vt:lpstr>1_Sandisk PPT Template v2</vt:lpstr>
      <vt:lpstr>FLASH SUPPLY CHAIN COLLABORATION TRAINING - REPORTS</vt:lpstr>
      <vt:lpstr>PowerPoint Presentation</vt:lpstr>
      <vt:lpstr>PowerPoint Presentation</vt:lpstr>
      <vt:lpstr>PowerPoint Presentation</vt:lpstr>
      <vt:lpstr>PowerPoint Presentation</vt:lpstr>
      <vt:lpstr>Forecast Commit Analysis Report</vt:lpstr>
      <vt:lpstr>Forecast Commit Analysis Report – How to Run</vt:lpstr>
      <vt:lpstr>Forecast Commit Analysis Report – Parameters</vt:lpstr>
      <vt:lpstr>Forecast Commit Analysis Report – HTML Output</vt:lpstr>
      <vt:lpstr>Forecast Commit Analysis Report – Excel Output</vt:lpstr>
      <vt:lpstr>Forecast Commit Analysis Report – Measures – 1 /3</vt:lpstr>
      <vt:lpstr>Forecast Commit Analysis Report – Measures – 2/3</vt:lpstr>
      <vt:lpstr>Forecast Commit Analysis Report – Measures – 3/3</vt:lpstr>
      <vt:lpstr>ORDER FORECAST &amp; COMPARISON REPORT</vt:lpstr>
      <vt:lpstr>Order Forecast &amp; Comparison Report</vt:lpstr>
      <vt:lpstr>Order Forecast &amp; Comparison Report– How to Run</vt:lpstr>
      <vt:lpstr>Order Forecast &amp; Comparison Report – Parameters</vt:lpstr>
      <vt:lpstr>Order Forecast &amp; Comparison Report – HTML Output</vt:lpstr>
      <vt:lpstr>Order Forecast &amp; Comparison Report – Excel Output</vt:lpstr>
      <vt:lpstr>SUPPLY COMMIT &amp; COMPARISON REPORT</vt:lpstr>
      <vt:lpstr>Supply Commit &amp; Comparison Report</vt:lpstr>
      <vt:lpstr>Supply Commit &amp; Comparison Report– How to Run</vt:lpstr>
      <vt:lpstr>Supply Commit &amp; Comparison Report – Parameters</vt:lpstr>
      <vt:lpstr>Supply Commit &amp; Comparison Report – HTML Output</vt:lpstr>
      <vt:lpstr>Supply Commit &amp; Comparison Report – Excel Output</vt:lpstr>
      <vt:lpstr>SCHEDULING REPORT DOWNLOAD</vt:lpstr>
      <vt:lpstr>SCC Reports – Schedule Download</vt:lpstr>
      <vt:lpstr>SCC Reports – Monitor Scheduled Download</vt:lpstr>
      <vt:lpstr>SCC Reports – Download the scheduled report</vt:lpstr>
      <vt:lpstr>TOPIC LEARNING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Zapanta (Trianz)</dc:creator>
  <cp:lastModifiedBy>Nur Ilyana Binti Ibrahim</cp:lastModifiedBy>
  <cp:revision>5</cp:revision>
  <dcterms:created xsi:type="dcterms:W3CDTF">2025-04-21T08:00:44Z</dcterms:created>
  <dcterms:modified xsi:type="dcterms:W3CDTF">2025-05-16T01:39:27Z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2025-04-21T00:00:00Z</vt:filetime>
  </property>
  <property fmtid="{D5CDD505-2E9C-101B-9397-08002B2CF9AE}" pid="5" name="Producer">
    <vt:lpwstr>Microsoft® PowerPoint® for Microsoft 365</vt:lpwstr>
  </property>
</Properties>
</file>