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1047" r:id="rId3"/>
    <p:sldId id="1039" r:id="rId4"/>
    <p:sldId id="995" r:id="rId5"/>
    <p:sldId id="1027" r:id="rId6"/>
    <p:sldId id="1028" r:id="rId7"/>
    <p:sldId id="1029" r:id="rId8"/>
    <p:sldId id="1030" r:id="rId9"/>
    <p:sldId id="1031" r:id="rId10"/>
    <p:sldId id="1032" r:id="rId11"/>
    <p:sldId id="1054" r:id="rId12"/>
    <p:sldId id="1053" r:id="rId13"/>
    <p:sldId id="1044" r:id="rId14"/>
    <p:sldId id="1051" r:id="rId15"/>
    <p:sldId id="1045" r:id="rId16"/>
    <p:sldId id="1050" r:id="rId17"/>
    <p:sldId id="1052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4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CC3CF-A0C3-4671-81D2-CF7EDECC12F7}" v="4" dt="2025-05-31T20:18:38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4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 Betancourt" userId="11148fde-0b68-4cf1-8b94-9a38f6625534" providerId="ADAL" clId="{A05CC3CF-A0C3-4671-81D2-CF7EDECC12F7}"/>
    <pc:docChg chg="custSel modSld">
      <pc:chgData name="Rena Betancourt" userId="11148fde-0b68-4cf1-8b94-9a38f6625534" providerId="ADAL" clId="{A05CC3CF-A0C3-4671-81D2-CF7EDECC12F7}" dt="2025-05-31T20:27:58.415" v="96" actId="20577"/>
      <pc:docMkLst>
        <pc:docMk/>
      </pc:docMkLst>
      <pc:sldChg chg="addSp delSp modSp mod">
        <pc:chgData name="Rena Betancourt" userId="11148fde-0b68-4cf1-8b94-9a38f6625534" providerId="ADAL" clId="{A05CC3CF-A0C3-4671-81D2-CF7EDECC12F7}" dt="2025-05-31T20:27:58.415" v="96" actId="20577"/>
        <pc:sldMkLst>
          <pc:docMk/>
          <pc:sldMk cId="1323992398" sldId="1054"/>
        </pc:sldMkLst>
        <pc:spChg chg="mod">
          <ac:chgData name="Rena Betancourt" userId="11148fde-0b68-4cf1-8b94-9a38f6625534" providerId="ADAL" clId="{A05CC3CF-A0C3-4671-81D2-CF7EDECC12F7}" dt="2025-05-31T20:27:58.415" v="96" actId="20577"/>
          <ac:spMkLst>
            <pc:docMk/>
            <pc:sldMk cId="1323992398" sldId="1054"/>
            <ac:spMk id="4" creationId="{00000000-0000-0000-0000-000000000000}"/>
          </ac:spMkLst>
        </pc:spChg>
        <pc:spChg chg="add del mod ord">
          <ac:chgData name="Rena Betancourt" userId="11148fde-0b68-4cf1-8b94-9a38f6625534" providerId="ADAL" clId="{A05CC3CF-A0C3-4671-81D2-CF7EDECC12F7}" dt="2025-05-31T20:25:34.618" v="80" actId="478"/>
          <ac:spMkLst>
            <pc:docMk/>
            <pc:sldMk cId="1323992398" sldId="1054"/>
            <ac:spMk id="8" creationId="{17F339C6-D263-3D97-A25D-23EA39D598C3}"/>
          </ac:spMkLst>
        </pc:spChg>
        <pc:spChg chg="mod">
          <ac:chgData name="Rena Betancourt" userId="11148fde-0b68-4cf1-8b94-9a38f6625534" providerId="ADAL" clId="{A05CC3CF-A0C3-4671-81D2-CF7EDECC12F7}" dt="2025-05-31T20:16:07.639" v="64" actId="20577"/>
          <ac:spMkLst>
            <pc:docMk/>
            <pc:sldMk cId="1323992398" sldId="1054"/>
            <ac:spMk id="18" creationId="{00000000-0000-0000-0000-000000000000}"/>
          </ac:spMkLst>
        </pc:spChg>
        <pc:picChg chg="add del mod">
          <ac:chgData name="Rena Betancourt" userId="11148fde-0b68-4cf1-8b94-9a38f6625534" providerId="ADAL" clId="{A05CC3CF-A0C3-4671-81D2-CF7EDECC12F7}" dt="2025-05-31T20:13:08.502" v="12" actId="478"/>
          <ac:picMkLst>
            <pc:docMk/>
            <pc:sldMk cId="1323992398" sldId="1054"/>
            <ac:picMk id="5" creationId="{30910303-7AF6-7102-167C-57860CC0BFEC}"/>
          </ac:picMkLst>
        </pc:picChg>
        <pc:picChg chg="del">
          <ac:chgData name="Rena Betancourt" userId="11148fde-0b68-4cf1-8b94-9a38f6625534" providerId="ADAL" clId="{A05CC3CF-A0C3-4671-81D2-CF7EDECC12F7}" dt="2025-05-31T20:10:35.356" v="0" actId="478"/>
          <ac:picMkLst>
            <pc:docMk/>
            <pc:sldMk cId="1323992398" sldId="1054"/>
            <ac:picMk id="6" creationId="{C0C715B7-F660-449F-A70F-2EAFDEB090F5}"/>
          </ac:picMkLst>
        </pc:picChg>
        <pc:picChg chg="add del mod">
          <ac:chgData name="Rena Betancourt" userId="11148fde-0b68-4cf1-8b94-9a38f6625534" providerId="ADAL" clId="{A05CC3CF-A0C3-4671-81D2-CF7EDECC12F7}" dt="2025-05-31T20:25:33.542" v="79" actId="478"/>
          <ac:picMkLst>
            <pc:docMk/>
            <pc:sldMk cId="1323992398" sldId="1054"/>
            <ac:picMk id="10" creationId="{11DDA70D-A2E0-15FF-BBFF-9A2EB305AEA4}"/>
          </ac:picMkLst>
        </pc:picChg>
        <pc:picChg chg="add mod">
          <ac:chgData name="Rena Betancourt" userId="11148fde-0b68-4cf1-8b94-9a38f6625534" providerId="ADAL" clId="{A05CC3CF-A0C3-4671-81D2-CF7EDECC12F7}" dt="2025-05-31T20:25:57.021" v="89" actId="1076"/>
          <ac:picMkLst>
            <pc:docMk/>
            <pc:sldMk cId="1323992398" sldId="1054"/>
            <ac:picMk id="26" creationId="{67DA5D49-CBE0-4A69-5312-212994F77005}"/>
          </ac:picMkLst>
        </pc:picChg>
        <pc:cxnChg chg="add del mod">
          <ac:chgData name="Rena Betancourt" userId="11148fde-0b68-4cf1-8b94-9a38f6625534" providerId="ADAL" clId="{A05CC3CF-A0C3-4671-81D2-CF7EDECC12F7}" dt="2025-05-31T20:25:39.160" v="82" actId="478"/>
          <ac:cxnSpMkLst>
            <pc:docMk/>
            <pc:sldMk cId="1323992398" sldId="1054"/>
            <ac:cxnSpMk id="17" creationId="{D2666A9C-47E8-BFC6-1483-5419702876BE}"/>
          </ac:cxnSpMkLst>
        </pc:cxnChg>
        <pc:cxnChg chg="add del mod">
          <ac:chgData name="Rena Betancourt" userId="11148fde-0b68-4cf1-8b94-9a38f6625534" providerId="ADAL" clId="{A05CC3CF-A0C3-4671-81D2-CF7EDECC12F7}" dt="2025-05-31T20:25:40.158" v="83" actId="478"/>
          <ac:cxnSpMkLst>
            <pc:docMk/>
            <pc:sldMk cId="1323992398" sldId="1054"/>
            <ac:cxnSpMk id="19" creationId="{1A63E108-F009-FEC3-44C0-3B2A57CAAA8B}"/>
          </ac:cxnSpMkLst>
        </pc:cxnChg>
        <pc:cxnChg chg="add del mod">
          <ac:chgData name="Rena Betancourt" userId="11148fde-0b68-4cf1-8b94-9a38f6625534" providerId="ADAL" clId="{A05CC3CF-A0C3-4671-81D2-CF7EDECC12F7}" dt="2025-05-31T20:25:37.338" v="81" actId="478"/>
          <ac:cxnSpMkLst>
            <pc:docMk/>
            <pc:sldMk cId="1323992398" sldId="1054"/>
            <ac:cxnSpMk id="23" creationId="{28B30EBA-F5D0-A62E-6D54-0F85D7D4D89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C4722-980C-4D4C-A6D5-F69E6E165BA9}" type="datetimeFigureOut">
              <a:rPr lang="en-MY" smtClean="0"/>
              <a:t>31/5/2025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5B57A-4DBF-45C0-981D-3B4A369B185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318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lnSpc>
                <a:spcPct val="105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first gain an understanding of what an invoice is. </a:t>
            </a:r>
            <a:r>
              <a:rPr lang="en-US" sz="1600" dirty="0">
                <a:solidFill>
                  <a:schemeClr val="tx1"/>
                </a:solidFill>
              </a:rPr>
              <a:t>Invoice is an itemized list of goods shipped or services rendered, with an account of all costs. The invoice information is divided into four components – Invoice Header, Invoice Lines, Installments, and Invoice Distributions.</a:t>
            </a:r>
            <a:r>
              <a:rPr lang="en-US" sz="1600" baseline="0" dirty="0">
                <a:solidFill>
                  <a:schemeClr val="tx1"/>
                </a:solidFill>
              </a:rPr>
              <a:t> Let’s learn more about each component.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12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/>
              <a:t>Click on the </a:t>
            </a:r>
            <a:r>
              <a:rPr lang="en-US" sz="1600" b="1" dirty="0"/>
              <a:t>Schedules </a:t>
            </a:r>
            <a:r>
              <a:rPr lang="en-US" sz="1600" dirty="0"/>
              <a:t>tab.</a:t>
            </a:r>
          </a:p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4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/>
              <a:t>Click on the </a:t>
            </a:r>
            <a:r>
              <a:rPr lang="en-US" sz="1600" b="1" dirty="0"/>
              <a:t>Schedules </a:t>
            </a:r>
            <a:r>
              <a:rPr lang="en-US" sz="1600" dirty="0"/>
              <a:t>tab.</a:t>
            </a:r>
          </a:p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/>
              <a:t>After entering the details, and adding the line item, click the </a:t>
            </a:r>
            <a:r>
              <a:rPr lang="en-US" sz="1600" b="1" dirty="0"/>
              <a:t>Submit </a:t>
            </a:r>
            <a:r>
              <a:rPr lang="en-US" sz="1600" dirty="0"/>
              <a:t>button to create the invoice.</a:t>
            </a:r>
          </a:p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33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/>
              <a:t>After entering the details, and adding the line item, click the </a:t>
            </a:r>
            <a:r>
              <a:rPr lang="en-US" sz="1600" b="1" dirty="0"/>
              <a:t>Submit </a:t>
            </a:r>
            <a:r>
              <a:rPr lang="en-US" sz="1600" dirty="0"/>
              <a:t>button to create the invoice.</a:t>
            </a:r>
          </a:p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6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The</a:t>
            </a:r>
            <a:r>
              <a:rPr lang="en-US" sz="1600" b="1" dirty="0"/>
              <a:t> Invoice </a:t>
            </a:r>
            <a:r>
              <a:rPr lang="en-US" sz="1600" dirty="0"/>
              <a:t>page appears.</a:t>
            </a:r>
            <a:r>
              <a:rPr lang="en-US" sz="1600" baseline="0" dirty="0"/>
              <a:t> </a:t>
            </a:r>
            <a:r>
              <a:rPr lang="en-US" sz="1600" dirty="0"/>
              <a:t>A confirmation message appears that the invoice has been submitted. Congratulations! You have successfully created and submitted</a:t>
            </a:r>
            <a:r>
              <a:rPr lang="en-US" sz="1600" baseline="0" dirty="0"/>
              <a:t> </a:t>
            </a:r>
            <a:r>
              <a:rPr lang="en-US" sz="1600" dirty="0"/>
              <a:t>an invoice in the Oracle Cloud. Great job!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56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The</a:t>
            </a:r>
            <a:r>
              <a:rPr lang="en-US" sz="1600" b="1" dirty="0"/>
              <a:t> Invoice </a:t>
            </a:r>
            <a:r>
              <a:rPr lang="en-US" sz="1600" dirty="0"/>
              <a:t>page appears.</a:t>
            </a:r>
            <a:r>
              <a:rPr lang="en-US" sz="1600" baseline="0" dirty="0"/>
              <a:t> </a:t>
            </a:r>
            <a:r>
              <a:rPr lang="en-US" sz="1600" dirty="0"/>
              <a:t>A confirmation message appears that the invoice has been submitted. Congratulations! You have successfully created and submitted</a:t>
            </a:r>
            <a:r>
              <a:rPr lang="en-US" sz="1600" baseline="0" dirty="0"/>
              <a:t> </a:t>
            </a:r>
            <a:r>
              <a:rPr lang="en-US" sz="1600" dirty="0"/>
              <a:t>an invoice in the Oracle Cloud. Great job!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08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The</a:t>
            </a:r>
            <a:r>
              <a:rPr lang="en-US" sz="1600" b="1" dirty="0"/>
              <a:t> Invoice </a:t>
            </a:r>
            <a:r>
              <a:rPr lang="en-US" sz="1600" dirty="0"/>
              <a:t>page appears.</a:t>
            </a:r>
            <a:r>
              <a:rPr lang="en-US" sz="1600" baseline="0" dirty="0"/>
              <a:t> </a:t>
            </a:r>
            <a:r>
              <a:rPr lang="en-US" sz="1600" dirty="0"/>
              <a:t>A confirmation message appears that the invoice has been submitted. Congratulations! You have successfully created and submitted</a:t>
            </a:r>
            <a:r>
              <a:rPr lang="en-US" sz="1600" baseline="0" dirty="0"/>
              <a:t> </a:t>
            </a:r>
            <a:r>
              <a:rPr lang="en-US" sz="1600" dirty="0"/>
              <a:t>an invoice in the Oracle Cloud. Great job!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9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Great. Now let’s learn about the key benefits for managing invoices. </a:t>
            </a:r>
            <a:r>
              <a:rPr lang="en-US" baseline="0" dirty="0"/>
              <a:t>Read each of the key benefits mentioned on the screen.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0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Let’s learn about</a:t>
            </a:r>
            <a:r>
              <a:rPr lang="en-US" sz="1200" baseline="0" dirty="0"/>
              <a:t> the process to manage invoices against an Open Purchase Order. View the process flow as shown. </a:t>
            </a:r>
          </a:p>
          <a:p>
            <a:endParaRPr lang="en-US" sz="1200" baseline="0" dirty="0"/>
          </a:p>
          <a:p>
            <a:pPr defTabSz="465887"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" y="2"/>
            <a:ext cx="3894667" cy="469359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1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>
                <a:solidFill>
                  <a:schemeClr val="accent1"/>
                </a:solidFill>
              </a:rPr>
              <a:t>Let’s first learn how to create and submit an invoice. </a:t>
            </a:r>
            <a:r>
              <a:rPr lang="en-US" sz="1600" dirty="0"/>
              <a:t>From the Oracle Cloud homepage, click the </a:t>
            </a:r>
            <a:r>
              <a:rPr lang="en-US" sz="1600" b="1" dirty="0"/>
              <a:t>Home </a:t>
            </a:r>
            <a:r>
              <a:rPr lang="en-US" sz="1600" dirty="0"/>
              <a:t>icon. This will take you to the Oracle Cloud main page.</a:t>
            </a:r>
          </a:p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1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/>
              <a:t>Click on the </a:t>
            </a:r>
            <a:r>
              <a:rPr lang="en-US" sz="1600" b="1" dirty="0"/>
              <a:t>Supplier Portal </a:t>
            </a:r>
            <a:r>
              <a:rPr lang="en-US" sz="1600" dirty="0"/>
              <a:t>icon. This will take you to the </a:t>
            </a:r>
            <a:r>
              <a:rPr lang="en-US" sz="1600" b="1" dirty="0"/>
              <a:t>Supplier Portal </a:t>
            </a:r>
            <a:r>
              <a:rPr lang="en-US" sz="1600" dirty="0"/>
              <a:t>page.</a:t>
            </a:r>
            <a:r>
              <a:rPr lang="en-US" sz="1600" baseline="0" dirty="0"/>
              <a:t> </a:t>
            </a:r>
            <a:r>
              <a:rPr lang="en-US" sz="1600" dirty="0"/>
              <a:t>From here you can access the links to manage invoices.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2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/>
              <a:t>From the </a:t>
            </a:r>
            <a:r>
              <a:rPr lang="en-US" sz="1600" b="1" dirty="0"/>
              <a:t>Supplier Portal </a:t>
            </a:r>
            <a:r>
              <a:rPr lang="en-US" sz="1600" dirty="0"/>
              <a:t>page that appears, go to the </a:t>
            </a:r>
            <a:r>
              <a:rPr lang="en-US" sz="1600" b="1" dirty="0"/>
              <a:t>Tasks </a:t>
            </a:r>
            <a:r>
              <a:rPr lang="en-US" sz="1600" dirty="0"/>
              <a:t>section. </a:t>
            </a:r>
            <a:r>
              <a:rPr lang="en-US" sz="1600" baseline="0" dirty="0"/>
              <a:t> </a:t>
            </a:r>
            <a:r>
              <a:rPr lang="en-US" sz="1600" dirty="0"/>
              <a:t>Then, click the </a:t>
            </a:r>
            <a:r>
              <a:rPr lang="en-US" sz="1600" b="1" dirty="0"/>
              <a:t>Create Invoice </a:t>
            </a:r>
            <a:r>
              <a:rPr lang="en-US" sz="1600" dirty="0"/>
              <a:t>link to navigate to invoice creation page.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39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Enter the identifying Purchase Order, the invoice number, supplier and date in the respective fields.</a:t>
            </a:r>
            <a:endParaRPr lang="en-US" sz="1600" b="1" dirty="0"/>
          </a:p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/>
              <a:t>From the </a:t>
            </a:r>
            <a:r>
              <a:rPr lang="en-US" sz="1600" b="1" dirty="0"/>
              <a:t>Create Invoice </a:t>
            </a:r>
            <a:r>
              <a:rPr lang="en-US" sz="1600" dirty="0"/>
              <a:t>page, click on the </a:t>
            </a:r>
            <a:r>
              <a:rPr lang="en-US" sz="1600" b="1" dirty="0"/>
              <a:t>Select and Add </a:t>
            </a:r>
            <a:r>
              <a:rPr lang="en-US" sz="1600" dirty="0"/>
              <a:t>button to add the Purchase Order line items.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5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/>
              <a:t>Click on the </a:t>
            </a:r>
            <a:r>
              <a:rPr lang="en-US" sz="1600" b="1" dirty="0"/>
              <a:t>Schedules </a:t>
            </a:r>
            <a:r>
              <a:rPr lang="en-US" sz="1600" dirty="0"/>
              <a:t>tab.</a:t>
            </a:r>
          </a:p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6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B061F-37F4-3371-0386-6DABF3BFE021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9A9638-C2A3-1839-212D-304885625A61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6F0241C-1948-BF84-639D-E8E39C808944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4C98641-645D-0B20-1931-FC95777E3E93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F7519B4-FB0E-2AFE-142C-41050C29252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7367585-FA62-94BC-4019-11C3659C187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50F0E30-BE00-3568-B0D7-D5A043FB78B6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70A4361-187F-7DE6-E662-E7A34275BEC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31D13C-0C00-9E14-38EA-150422BE6075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065ACE3-71DE-DB87-D5B2-0BCD87760D85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E272DE8-1E8C-8684-18A3-E47AAF21B373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D0071-FF36-FB3D-BCFC-5CDF9D4BB8E4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C72BE89-CE24-18EC-0AB5-646830BB6488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3D48ED-44B9-8C7C-1618-E4932A3F335F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26EF8-C741-90B4-C2E4-5A46E47F861D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309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647B2-3595-A741-1EC4-A09E9488BC2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EB56B84-5BE3-3D3F-7401-04188DADEF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CCA0356-9320-B942-6773-B921AB68839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595F84-C51D-066F-E065-0F6520E2092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CE45755-1412-2737-07F6-C06A364D54D6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60D7546-48E6-2469-1BA2-B844BBF9D95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D57CB0E-899C-746E-611B-3D1A00857EE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CDE551A-6BA3-015B-3833-6BCA6118054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D82E78D-3819-1F1A-D966-BC3B3F9B337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FE6622-74C6-53C0-15F3-CD6A14815A22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525B237-3E5C-7EC5-C2F0-E646787E2F3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E3006BC-623B-0218-1B09-75D08880AA35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name_2024 sandisk or its affiliates All rights reserved">
            <a:extLst>
              <a:ext uri="{FF2B5EF4-FFF2-40B4-BE49-F238E27FC236}">
                <a16:creationId xmlns:a16="http://schemas.microsoft.com/office/drawing/2014/main" id="{646CA856-70AA-D85B-625B-97C1AEB1CED6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14A74770-E2CD-E746-760E-E7B7AB9D995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E3BE6-2545-620F-5B54-B70AD5AF750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02A282F-C080-4B95-9D93-6C0221C2F4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5482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7292F-CF1E-3CD4-CD5B-27D17B02060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5F0CA2-4CC9-ADEF-4F8F-87D8057851F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0C4E8B-F76F-C544-D198-0A70045B8783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42F149E-6873-D283-0DA0-18010F05859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F40659-20B1-F441-4897-5A556619185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41CF2C-C479-03FD-A940-AD524158EA4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A86CF7-AB7B-BE2F-18D8-B07905D4601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77B0D6-C4D1-A790-B6A0-964722CE8C6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050C485-7816-EC75-A8F0-1E989B63068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441CEAD-6437-E895-E401-B754FBC2BAE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6744FFA-4E92-F613-7AA5-92C01C3B9D6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4439DC5-B658-774B-2032-D21C7FEAA4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2F8658A-7DDF-1A0E-9043-BDEC07FAFDB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CBE807D9-F695-A0B4-A653-328CF15F3DD2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C35AE-61A7-BB1B-B1A0-A6A5B41E1E6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98395796-33AA-51E3-CE74-B5F090024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4192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43665-ADE7-01E8-0170-7FE3F702A28E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697CA37-B9D0-BF99-9E1D-F0FE058DA195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F59A5B-6547-4923-2DCD-3DEE1DBF56E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622E23-4806-0482-605D-D57F800107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7F6BAB7-1CE0-3383-B22D-2451C12477C0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69B75A-4312-079A-DB76-312B5FF8A04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CCD0F-6B57-E374-3261-B843A2B9E98C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2B70F33-1D4C-8DC0-1F38-B911C8D81BE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9FBC49B-A162-7935-10EF-6FBAF8003975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A72D42B-2AF8-6787-0226-B1B0C75ED8F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349935-8A31-53C3-F92C-EADE4984278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3FC1670-0286-A12F-DF8D-7F0B38C1257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B158CA7-6BD7-4A79-CA3C-EFD2F50C979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50D7B5B4-45F6-C52A-103A-232CD5411C0A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45B96-414A-F378-EB73-6FCEEED0CE78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1D4FC08-8E31-A604-4A57-3FF232DD4F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22828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E3D5D-5564-276A-F946-9C889AE6DC05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A85A7E-F460-1F7E-16E3-2759A2BCF211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2AAA60-E5A9-2903-6149-D4823B3D04D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679E5-E8BE-FC00-512F-C377F77A70D0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08F59A-B699-AB3E-CF97-5EF299ECC0A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954F61-7834-C29E-6112-788A0F461E59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B30C72-CD21-56E2-7058-306294D997F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0F8160-C1DB-CC8A-E39C-FE00E705DBF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695381-7278-5305-A523-B7EAE6B9582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303C80-5A5C-92C6-4960-E066E5DA9F6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929CF-D5C2-9070-55B0-3C7531FDD46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2FF1998-5937-9DFC-DA03-C6C69328722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FFB30446-98ED-E20A-5D61-9A227D4A47B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3062082-7507-CB6E-07EA-9A09200BDCE0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12CBE4-3356-D233-C1C6-57028888BA46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7420726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831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2361C-1FF1-AEB6-6713-E0281B36B06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EE28EB-F6F1-36C1-2B7E-8D95ED05FB1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4C1E28-F21E-4009-364A-DE62868FCC6C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07B6AB7-06DE-2432-5F21-63EE86265FC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44C2123-F401-DA5E-2E1B-BC06F75AF32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A91731-E5A9-3219-EC9D-A11740DE7B2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F72D44-45C2-4750-6FAC-C96D3374618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F18C05A-E7A3-39BB-6B14-7375C0AB406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5E9975-A4AD-1ED7-ED3A-27B284DF66E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740024-9CAF-9332-202F-21692E9002CC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3AB835-9015-A043-665E-B4CB3DCA012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99A9EB5-C5F9-B01B-DB12-5EB22029389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6CC8F73B-3287-7018-969A-E477DF85FCD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7F30C189-812E-A59B-A8ED-2B9F5383F40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CF90C0-B53F-05D6-27F6-03EEBAF2E63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6135851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640EA-9B40-3BEC-FE96-3C5E85AFA20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3CE88C-9F15-6B6E-D642-E88B5A5FA73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1EF5B5C-ED2F-6102-6EB7-CEEE9D03EEE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5DA8C4-BD9E-7093-4D00-C226C34B9A15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A35920-5BE9-0EEB-2932-7B8A60BF23F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CC467F-79EF-99F0-0BA6-99DF0BF0CED0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12588D-3E04-0183-9916-AC7A460A87E4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2A2C69-23CD-0B4F-1282-5B5C05F9B7B1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F7100C-ED57-D482-2C29-3A73DD5516B2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A1A0846-AB2E-5352-6E4A-CDB4C066020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2BDD6B2-45C9-1C85-564A-1A1E07443A4D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7D8272-799E-EECA-29EC-2F2D61E6D10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C6D3E968-6B55-F788-09CE-3B20B871322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0576D53-058E-8C70-D884-0222E72AFFC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667A2-32FE-537D-7753-A0E6BFCABFF9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824461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F35CF-6B39-916F-A9C2-CDB74BB1B77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411C25-D090-D0B2-F12F-22B74FC7BF4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FFAF4C-85A9-20F2-2147-D51823291C6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F1428A7-2EFE-9248-2527-67C887F1A14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A0A5F-B898-7474-4E1B-F982699C6B65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08D48-6ADF-0478-4FD8-285B14571158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516320-324E-D2BF-4324-B5C57EC5247D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A04773-863C-996F-24B6-DDA959717712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E69647E-A7E5-5FEA-1387-7BDE955235D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06CDCC5-8E11-E5AF-1221-1142F287EFC6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CEBA78-6D0C-2B8B-290A-9082FB900EA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A678A48-94C4-0442-B88E-F437670FBFD8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22280101-B852-305A-1BD3-59B6B361FC3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E095BAF6-CB05-FD2B-88EE-80784301AA7B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E12A4-8161-676E-B0BC-CD336BCD436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1563276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6FBDE-17D0-4DA3-A8FB-9D9B252458B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ACE6E5F-2549-F335-1306-68261507B18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212BCC-AD18-02BB-8B33-B2194EA20DA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643817C-95E5-D4D0-D54C-6AE3A82850D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300BA43-134C-DBA1-5272-99BAB06FF14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D5B91B-0CE6-0C22-DF37-D38902F5BE82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D10FAD8-C83B-8723-1D36-1C855F85F30B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43D845-BFD3-5105-A206-71E806A63698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35DCF02-48D8-2DC2-CB99-DE8C34C9143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8843F8-5643-AA25-1221-68D57811732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1427FBE-6FF2-E92A-973F-0A76280150DA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9A3582-36D4-3DB2-7408-DEC6123118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643D72E0-7B3C-64A0-D80E-D1E987BA52C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E94B2FB-FB6B-7F08-A9EC-FB4F25889317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1EAF7-0FA9-C747-FADE-EB9909F140A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0131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0406A0-E371-CCA0-0E3C-011931EE09E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4245B2-0CB5-7B8B-CC15-AE5BA4296F27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FF7457D-84BE-C4EA-EC45-E88013B6E66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A08D193-7FD6-1CBA-BC5D-3B74B7BCBF1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B08EFB-08ED-E974-2DAA-2DEC28F0E39B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D1BC95-58DF-138C-CDA1-26DFC53D4DC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BDCFD7-3FBF-9E3E-E741-AA04969010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FA7BB8-3B27-1071-F195-CFD17D44308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AE674E-096B-E0A5-B7C3-120F887949E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2645B4-5800-7AAB-AC5A-09ED8D6FF05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99294D-BF32-6EAD-73D3-0606521CE43C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214E987-5A69-8703-F571-5E68DF37A9D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B1951E7E-D22B-360E-A694-AD8930F2BDE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480C0E7B-FC10-7560-47C4-23ED64BAFA41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F71922-37DB-D48B-0C10-D21700C2ED8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085938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1DE8E8-DED1-1D29-3F20-99D6DF25CAF6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7E56DC0-31DB-A07E-9417-7BD33DD9F4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685BBB-0254-E69E-5D07-AD1621E30874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020F4D-A232-EAB3-613A-D6528C5D6DB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C835825-62DB-79DC-84B5-AF013BCBBA82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BDEF4D-90B4-ECF7-E20C-B40CD532D70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F9463C2-B66A-BDEE-7F76-534FFA69D13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DF4D4A-BBD5-D4D0-4D13-878A7CC6772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FF5657-4BE2-F62A-7761-118F0B7C39F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191E492-027A-F9BF-82DA-B57CDDE7381E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E572BC9-4326-44EB-5022-A00E8D09A17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442AC51-7D65-93EB-6DF0-9ECAE1EDAEF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A171EF2A-6057-D328-301B-4C75E036D718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922692D1-6778-C74C-7CEA-3EEA509C843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FAC2B-9831-FC3C-95E2-F09B96BD811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140775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DF994-F924-91C6-3F1E-E4E0875CC5B8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1B6FE7-EBB1-DA7B-4A82-3C2956220F14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1CE9A53-042C-0D1D-67F0-DD8E216DD81D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F8A31ED-BC93-1D0D-4E03-72AF5B573E1D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75847E-E13A-CCDC-24A1-BFF9174C4F3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88CEF2C-3CC1-2E7F-DF95-9E63557D806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12F2B03-8480-D609-B224-E4D743EA85A4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1440623-6D14-1615-2242-429016447FA1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C96DCED-A37A-1276-26F5-FF8B921F0AF3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0C4913-8674-D2B2-B4D7-7161F1C94F2D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1312A80-0BC7-73AF-E143-3E944484C39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9A886-CF59-A2E1-05A5-E0E9877EA409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08351AA-A979-FE59-50CE-E22648F2BF92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F2904ED-4E3A-9654-D9F8-4E456364CFE5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BD0C9-7438-A09B-54B4-64095178E468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3304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006E4-331A-0157-CE42-E8ACDAEB4FCB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DA491E-AD65-B9A0-CD50-F8528A6520C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9F07DA-F249-64FB-3CF8-93864734AAC8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8F3FBA1-35AC-726D-6399-D908CB19A52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263DFF-B678-4483-215A-364A853D122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321DD9C-27B2-F842-273D-04B417B33B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30CB79-03B3-FA26-2774-39F0E305112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E833F1-00BE-A879-3571-9D72200A00F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C0B124E-9DD4-E41C-FA9F-B3884179147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839A85B-EE68-41D2-0824-DE62976A2DA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25E85A-99B8-5418-4AF2-4F9622A2121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6B1124B-77F5-46A8-F91E-C5D44DF136D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93273B7A-B931-7762-6EBA-C54C6875922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AF5801BC-EEF9-D247-6632-C588D2B5D21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13D9AC-744A-467B-F85A-B6559BF714F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8260356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9D2557-6FDA-6735-D425-659ED0A5AF9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96512B5-8467-2E68-7FDB-AF04DD02FCB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5AAF1-EF2B-9739-5D9B-B645FE80D89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551F8-CC41-C192-AEEB-E8BC63C57202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AA28DA-2E95-0179-9970-C56E7335AC4C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AA860D-F792-6B31-70CC-2D382B0233C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A5B842-F4B2-1BAC-DA6D-5748A51E4ED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1F635-5BCA-8F26-4CE2-A0E3F4DDC294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4A019A-92A5-B540-24B7-2BC0669BBBB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CEC976-08A0-D21B-DE3A-969A1A77E8E8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BAF7E9-12F6-020E-6463-855F7F35842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0B646BB-FA6B-5EC9-84E1-110EB9F849E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7" name="name_2024 sandisk or its affiliates All rights reserved">
            <a:extLst>
              <a:ext uri="{FF2B5EF4-FFF2-40B4-BE49-F238E27FC236}">
                <a16:creationId xmlns:a16="http://schemas.microsoft.com/office/drawing/2014/main" id="{7277941F-042A-DDD9-FFC0-3FF7341DA41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18" name="name_2024 sandisk or its affiliates All rights reserved">
            <a:extLst>
              <a:ext uri="{FF2B5EF4-FFF2-40B4-BE49-F238E27FC236}">
                <a16:creationId xmlns:a16="http://schemas.microsoft.com/office/drawing/2014/main" id="{1F268A33-A3A9-A99D-27EE-263433500A18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9F53C3-7697-A35C-210D-0F5FD6FA0ACB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390134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447AFC-E5FB-9726-6C58-5928BBCDB57F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BAFD44-DFAE-6584-F3C3-580D6907D1F7}"/>
              </a:ext>
            </a:extLst>
          </p:cNvPr>
          <p:cNvGrpSpPr/>
          <p:nvPr/>
        </p:nvGrpSpPr>
        <p:grpSpPr>
          <a:xfrm>
            <a:off x="292100" y="1792606"/>
            <a:ext cx="3849052" cy="924895"/>
            <a:chOff x="284163" y="2698150"/>
            <a:chExt cx="3767328" cy="905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8273A-8B55-6612-D34D-DD21B5B2F644}"/>
                </a:ext>
              </a:extLst>
            </p:cNvPr>
            <p:cNvSpPr/>
            <p:nvPr userDrawn="1"/>
          </p:nvSpPr>
          <p:spPr>
            <a:xfrm>
              <a:off x="284163" y="2698150"/>
              <a:ext cx="3767328" cy="90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FD63FE-9E33-1709-7503-632601894250}"/>
                </a:ext>
              </a:extLst>
            </p:cNvPr>
            <p:cNvGrpSpPr/>
            <p:nvPr userDrawn="1"/>
          </p:nvGrpSpPr>
          <p:grpSpPr>
            <a:xfrm>
              <a:off x="284163" y="2698151"/>
              <a:ext cx="1806575" cy="905256"/>
              <a:chOff x="146137" y="3532340"/>
              <a:chExt cx="1944601" cy="975922"/>
            </a:xfrm>
            <a:solidFill>
              <a:srgbClr val="000000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08FA0B-C8DB-8EDE-6D02-265A26910C04}"/>
                  </a:ext>
                </a:extLst>
              </p:cNvPr>
              <p:cNvSpPr/>
              <p:nvPr userDrawn="1"/>
            </p:nvSpPr>
            <p:spPr>
              <a:xfrm>
                <a:off x="1114816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62C2BA-784A-BEFE-5180-8CE0136E5F8F}"/>
                  </a:ext>
                </a:extLst>
              </p:cNvPr>
              <p:cNvSpPr/>
              <p:nvPr userDrawn="1"/>
            </p:nvSpPr>
            <p:spPr>
              <a:xfrm>
                <a:off x="146137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E2F6E18-D576-9104-92EA-1D3249CB6E59}"/>
                </a:ext>
              </a:extLst>
            </p:cNvPr>
            <p:cNvSpPr/>
            <p:nvPr userDrawn="1"/>
          </p:nvSpPr>
          <p:spPr>
            <a:xfrm>
              <a:off x="2090738" y="2698150"/>
              <a:ext cx="1960753" cy="90525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60F4A5-0682-45A4-1DE8-3A9DEABE8A84}"/>
              </a:ext>
            </a:extLst>
          </p:cNvPr>
          <p:cNvSpPr/>
          <p:nvPr/>
        </p:nvSpPr>
        <p:spPr>
          <a:xfrm>
            <a:off x="296520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74B0FD-69F3-EE84-E7F8-4C06592C73BD}"/>
              </a:ext>
            </a:extLst>
          </p:cNvPr>
          <p:cNvSpPr/>
          <p:nvPr/>
        </p:nvSpPr>
        <p:spPr>
          <a:xfrm>
            <a:off x="11830417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1BF83A-FE06-1A4E-4956-EBC0863A698E}"/>
              </a:ext>
            </a:extLst>
          </p:cNvPr>
          <p:cNvSpPr/>
          <p:nvPr/>
        </p:nvSpPr>
        <p:spPr>
          <a:xfrm>
            <a:off x="4141152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AA5DDF-F55E-4BDA-414E-AF16AD2E7BE5}"/>
              </a:ext>
            </a:extLst>
          </p:cNvPr>
          <p:cNvSpPr/>
          <p:nvPr/>
        </p:nvSpPr>
        <p:spPr>
          <a:xfrm>
            <a:off x="7985784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me_2024 sandisk or its affiliates All rights reserved">
            <a:extLst>
              <a:ext uri="{FF2B5EF4-FFF2-40B4-BE49-F238E27FC236}">
                <a16:creationId xmlns:a16="http://schemas.microsoft.com/office/drawing/2014/main" id="{41D57C59-E5E7-D579-7041-32BB79C964E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5B3D6-6E5F-FC36-12B7-E32FA59FFD2D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35D3C-BE3A-B65C-86FA-D3DF9111B169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12B8E4A-514E-CFC2-A740-665313E52DD9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C20FE84-7E94-A3E2-7840-F8B3C5C7563E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A19BA47-0B88-6EBF-9064-1B20FEADC385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977ACF2-CCB1-4391-3F91-B10B90F3B247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DCA0728-0809-225E-3A43-54A14361E505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F1F8844-05D5-909B-DE04-30F8647BE36C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70EF5C0-EFED-D2FD-EAFD-BB2B357BD174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5B89D84-9175-18DD-CD24-916309E53309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437241D-C591-478D-2C51-86F4500684FF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4A28-1DF4-169F-801A-19A39A82D071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8679A0D-E8F8-29E0-DEA4-D89CAE8873C1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ECA805D-144D-D54F-A8F5-BA1EDF4CC9C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name_2024 sandisk or its affiliates All rights reserved">
            <a:extLst>
              <a:ext uri="{FF2B5EF4-FFF2-40B4-BE49-F238E27FC236}">
                <a16:creationId xmlns:a16="http://schemas.microsoft.com/office/drawing/2014/main" id="{343BD00A-FBA8-EC0F-13C8-8F67F77FBC2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</p:spTree>
    <p:extLst>
      <p:ext uri="{BB962C8B-B14F-4D97-AF65-F5344CB8AC3E}">
        <p14:creationId xmlns:p14="http://schemas.microsoft.com/office/powerpoint/2010/main" val="261765231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82CB-0555-14A5-3143-0872732D2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327AC-4805-2046-1CCE-D7E3F577D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E8B21-3DA3-FC11-5A67-BFE88490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CA0A-C33F-42A0-81A1-C8D896C3A14A}" type="datetimeFigureOut">
              <a:rPr lang="en-MY" smtClean="0"/>
              <a:t>31/5/2025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9C7FE-31B5-8439-076A-B07AF2E8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BA3E9-EB25-FBC8-9E02-18E328FA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258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A692BC-3C6C-56BD-8B34-32B6817D15D4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accent3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FD88E0-3A7B-F830-D901-1BE0676304ED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F52D899-1363-DEA1-6063-C8949655B805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5E0007-2AC5-2685-4C2D-CF96C07C7ED0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164FD13-1646-7FD2-5414-F5FB8722267D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3CEC4686-88E3-A390-9C59-C52AEAD5DDB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DA57102-8664-4537-0C96-1D776169644E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A49FBDA-20CE-D350-85F4-D7B8C67413B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A87A37E-58CF-CB04-6B8E-B4B9738F218D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6B4B94F-9063-7C67-5801-B3828727A687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0C90D8-745C-4517-452F-8D9398F858A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86611C-7296-3F16-EE92-FF3602ECC95B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0C1A2A3-93DA-837F-A5A0-B25E09D76DE0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AD87224-DE76-7FF9-D1D4-86623728FE0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C6FE-813E-0703-F35F-82EA88599430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1817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68CE0-26CF-02FD-7ADE-CE8EE6F27D0E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64B26F-BE41-ACE2-CA93-AAF45AD7C8A8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9C89F2-06E1-5AAF-3773-78E6E0D321E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7D40853-56E5-F107-0819-EB5328356B1A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00836D-3118-CA60-E5B9-EE45B08AAA44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58703C-0681-AFE6-0AC2-669C53AFC18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FA7605-CC98-D2F3-7109-BE1FF08EF86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D9CFF1-FEBC-3C0B-7462-B62B483AE2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294F85E-C762-5200-8253-138354CA222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61EB08-6C5B-A9C7-B0AF-3729FB4DCE0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3F0016F-0CB3-7080-3BC4-4C1F78F36CB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9664395-59B4-F182-99D7-707F30DA657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4C3101-8FD3-E028-3D78-74D6B16FCDBF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0" name="name_2024 sandisk or its affiliates All rights reserved">
            <a:extLst>
              <a:ext uri="{FF2B5EF4-FFF2-40B4-BE49-F238E27FC236}">
                <a16:creationId xmlns:a16="http://schemas.microsoft.com/office/drawing/2014/main" id="{EB03C76D-E757-381A-B49E-0D13A9F3066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60291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39ACF-C1D7-28B4-AB2C-71D8975E22B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CFEF2E-507D-D3DC-160D-3A0004BDD9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958F26-D8CA-C561-3E02-72F9F366178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936B439-5B9F-172C-B0E8-CD8D597518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2479D3-25E0-5AEE-CCAD-0FE77C96951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4C24E5-9D24-77E4-470C-A8CFC1013706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84EDC3-E6EC-3368-9C47-9E30223C82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1A04-15A3-B682-ADFE-0C53B36118C6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7E07BE-77E9-2244-8A13-8522EF1181B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687D2AD-D031-8A4E-8C0D-3636C9361A41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F47B21F-1FD0-7FB1-D233-9530D4DD84B1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7A5AB2-2E52-B877-44E0-838E8B17B5B1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01F63028-2AAA-E3B3-F9D5-53E45AC7922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3365520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2ECAB-A990-05E8-7F90-AD5E628FE43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458CD1-1083-C311-61DC-B73B5981CCBE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5CA5DB-3336-4F40-8ACB-4C84732848B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404315-CE56-3B06-7393-E82FC9BDACF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5A253D-D6E9-ADF9-C515-492F2434252F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44107C-6004-B1CD-1490-B62B260EAD4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AECDA4C-9789-07FE-1F48-5AF47F22AA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C7229-36AE-4655-EEFF-89D440E38679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0B2E28-AA20-5B6C-AE72-2D6BB558CFE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233A51-48A4-B89C-5C6F-DFDF556F580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74F9271-3631-6865-D2F7-E351D3F925F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33B5A73-7298-BCB6-4FC2-B66FC2889B5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C55FD18D-6EF3-EFC4-7808-616EB60CDA4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428110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me_2024 sandisk or its affiliates All rights reserved">
            <a:extLst>
              <a:ext uri="{FF2B5EF4-FFF2-40B4-BE49-F238E27FC236}">
                <a16:creationId xmlns:a16="http://schemas.microsoft.com/office/drawing/2014/main" id="{F1C30B8C-09B7-CB1F-882E-B241F15B0D7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EC5504-A4FE-358D-16CC-2AB47CBBF1A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6A3CD95-5E94-5493-1AC6-2262A0D82C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44B77-C5A1-C494-9BFB-EB17CDA4CCC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C996D1-71B7-72A7-6032-4AA0A32FC3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4C1E13-DBE3-A4BC-F252-4465BF7F2AED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AC372B-7725-9E31-9B0D-6433A96793D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FF67A0-AE2F-990E-27F7-E9C81F2B3C0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628014-89E0-F9A4-662F-C8354423B06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C86CD2-4F4D-C6A9-7142-E1C777C90A35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0AD7FA-45FE-1405-0EB6-406C8414558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CB2B4A3-8B6C-7475-644B-7A5E557BF3F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C099F52-DF08-E095-4332-B4644235F9D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E2A5E-8FD6-2E82-E9A2-9A001192DD48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4323E2E-A29C-F82F-F092-D2FFEAEB4C4E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F7A36997-65DD-9532-1913-1D7219A56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A7A04BEA-0593-482E-F83E-0FEAA84F8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1E7D2844-81DB-3E5D-8F3C-06C6583FE6E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129503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DB8322-B918-681E-793A-AFE314021B4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7A9D8A-AA87-3F82-C668-CC6CDC26607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77187A-6C75-2A23-8318-05DE9913EE2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0691B-025E-E1DC-3E99-C7EAD36953D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1F84499-EFC6-C957-CB2C-D8CFEF93ABD3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6A83C5-405D-825A-1897-EFD4E58829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2FC7-F404-8F1B-AFDF-28D31437447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BA22C-356C-E626-557E-8CBC050A792E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B502A8-6E11-321A-0F10-40F980E9C9BE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103140-5C44-612B-7CD8-63C114C33515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03B555-C522-5078-27B1-10160B3345C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022858-FA76-60FE-6FBE-30E403926B7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A72C64C-E798-2E76-8937-2877A8053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29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29C00BF-5540-0DB7-CDD1-F2D046742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0C30DF5A-D960-5BD0-14CE-BCA47A83BA6B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94F3B7A-5EF9-24F0-EAE4-DDD05E4E3D0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ysClr val="windowText" lastClr="000000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1936D5-702E-682A-9AEA-0B0940E9A4F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05675490-9492-7CD1-95DD-1A7C217454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418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157D0BBB-FB6A-4CBA-B1E7-F385FBD5F812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0FF31-B07D-ED98-3D60-0E8842F49DED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799128-7B9C-8255-5D51-5DD9CC646DCA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791B30-3B60-6B1D-EE7B-B10138035EF2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9E6ACB-6570-1A4C-D6D0-D4880E84942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F0DBE7-1AA3-1D77-818E-655707A7A4D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73F0CB-E558-2654-48D4-37A6121FAB7D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8DC7D-D83D-D150-FA94-C3825AB73878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1B8FEB-5047-C266-DED9-9C7C249A117A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28410E-E52B-0205-2DB2-1186795728CC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DF4B3-93D1-2890-10D6-A3012E68575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460BAFC-E4E4-EAA6-70B5-71D6F786DA0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44CEE59-9DC5-3F05-311A-36DA10537F80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C4DFF970-9E2C-FEF7-38ED-FDDBF8017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1817AE3-6D4F-1951-DB2F-C9FD0AB60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C0349B19-74A8-2BA4-C454-99E1B90E52D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201CB10-31EE-857F-EB82-9121DFC9779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3DDDCE-1011-E237-1B5F-5219B04D750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0F7847F-B361-D8CC-63C3-57A37D8255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3170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1FDC8262-8DF2-1640-BFF9-41E3C790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38200"/>
            <a:ext cx="11607799" cy="142639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1E62C54-3B91-7A43-B1C6-5766DA4F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2084388"/>
            <a:ext cx="11595101" cy="40358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19443" marR="0" lvl="0" indent="-219443" algn="l" defTabSz="9143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Click to add text</a:t>
            </a:r>
          </a:p>
          <a:p>
            <a:pPr marL="438887" marR="0" lvl="1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Second level</a:t>
            </a:r>
          </a:p>
          <a:p>
            <a:pPr marL="658330" marR="0" lvl="2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Third level</a:t>
            </a:r>
          </a:p>
          <a:p>
            <a:pPr marL="877772" marR="0" lvl="3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Fourth level</a:t>
            </a:r>
          </a:p>
          <a:p>
            <a:pPr marL="1097216" marR="0" lvl="4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  <a:sym typeface="Wingdings" pitchFamily="2" charset="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2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46" rtl="0" eaLnBrk="1" latinLnBrk="0" hangingPunct="1">
        <a:lnSpc>
          <a:spcPct val="100000"/>
        </a:lnSpc>
        <a:spcBef>
          <a:spcPct val="0"/>
        </a:spcBef>
        <a:buNone/>
        <a:defRPr sz="3000" b="0" i="0" kern="1200" spc="0" baseline="0">
          <a:ln w="19050">
            <a:noFill/>
            <a:miter lim="800000"/>
          </a:ln>
          <a:solidFill>
            <a:schemeClr val="tx1"/>
          </a:solidFill>
          <a:latin typeface="+mj-lt"/>
          <a:ea typeface="+mj-ea"/>
          <a:cs typeface="Pilat Regular" panose="020B0604020202020204" pitchFamily="34" charset="0"/>
        </a:defRPr>
      </a:lvl1pPr>
    </p:titleStyle>
    <p:bodyStyle>
      <a:lvl1pPr marL="274320" indent="-274320" algn="l" defTabSz="914346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  <a:sym typeface="Wingdings" pitchFamily="2" charset="2"/>
        </a:defRPr>
      </a:lvl5pPr>
      <a:lvl6pPr marL="251445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9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84">
          <p15:clr>
            <a:srgbClr val="C35EA4"/>
          </p15:clr>
        </p15:guide>
        <p15:guide id="13" pos="7496">
          <p15:clr>
            <a:srgbClr val="C35EA4"/>
          </p15:clr>
        </p15:guide>
        <p15:guide id="18" orient="horz" pos="185">
          <p15:clr>
            <a:srgbClr val="C35EA4"/>
          </p15:clr>
        </p15:guide>
        <p15:guide id="22" orient="horz" pos="4133">
          <p15:clr>
            <a:srgbClr val="C35EA4"/>
          </p15:clr>
        </p15:guide>
        <p15:guide id="55" pos="2012">
          <p15:clr>
            <a:srgbClr val="5ACBF0"/>
          </p15:clr>
        </p15:guide>
        <p15:guide id="61" pos="5668">
          <p15:clr>
            <a:srgbClr val="5ACBF0"/>
          </p15:clr>
        </p15:guide>
        <p15:guide id="85" pos="3840">
          <p15:clr>
            <a:srgbClr val="5ACBF0"/>
          </p15:clr>
        </p15:guide>
        <p15:guide id="88" pos="5059">
          <p15:clr>
            <a:srgbClr val="9FCC3B"/>
          </p15:clr>
        </p15:guide>
        <p15:guide id="89" pos="2620">
          <p15:clr>
            <a:srgbClr val="9FCC3B"/>
          </p15:clr>
        </p15:guide>
        <p15:guide id="90" pos="1099">
          <p15:clr>
            <a:srgbClr val="5ACBF0"/>
          </p15:clr>
        </p15:guide>
        <p15:guide id="91" pos="2926">
          <p15:clr>
            <a:srgbClr val="5ACBF0"/>
          </p15:clr>
        </p15:guide>
        <p15:guide id="92" pos="4754">
          <p15:clr>
            <a:srgbClr val="5ACBF0"/>
          </p15:clr>
        </p15:guide>
        <p15:guide id="93" pos="658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10.png"/><Relationship Id="rId4" Type="http://schemas.openxmlformats.org/officeDocument/2006/relationships/tags" Target="../tags/tag54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12.png"/><Relationship Id="rId4" Type="http://schemas.openxmlformats.org/officeDocument/2006/relationships/tags" Target="../tags/tag60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098DE96B-5680-A4FB-D206-DF7B853F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" y="757638"/>
            <a:ext cx="10871200" cy="1721402"/>
          </a:xfrm>
        </p:spPr>
        <p:txBody>
          <a:bodyPr/>
          <a:lstStyle/>
          <a:p>
            <a:r>
              <a:rPr lang="en-US" sz="5400" dirty="0">
                <a:solidFill>
                  <a:schemeClr val="tx2"/>
                </a:solidFill>
              </a:rPr>
              <a:t>CREATE AND MANAGE </a:t>
            </a:r>
            <a:br>
              <a:rPr lang="en-US" sz="5400" dirty="0">
                <a:solidFill>
                  <a:schemeClr val="tx2"/>
                </a:solidFill>
              </a:rPr>
            </a:br>
            <a:r>
              <a:rPr lang="en-US" sz="5400" dirty="0">
                <a:solidFill>
                  <a:schemeClr val="tx2"/>
                </a:solidFill>
              </a:rPr>
              <a:t>INVOICES</a:t>
            </a:r>
          </a:p>
        </p:txBody>
      </p:sp>
    </p:spTree>
    <p:extLst>
      <p:ext uri="{BB962C8B-B14F-4D97-AF65-F5344CB8AC3E}">
        <p14:creationId xmlns:p14="http://schemas.microsoft.com/office/powerpoint/2010/main" val="282718431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889000"/>
            <a:ext cx="11245850" cy="4873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i="1" dirty="0">
                <a:solidFill>
                  <a:schemeClr val="accent1"/>
                </a:solidFill>
              </a:rPr>
              <a:t>Let’s view the steps to add the specific Purchase Order line item to the Invoice.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76045" y="400050"/>
            <a:ext cx="11245850" cy="488950"/>
          </a:xfrm>
        </p:spPr>
        <p:txBody>
          <a:bodyPr/>
          <a:lstStyle/>
          <a:p>
            <a:r>
              <a:rPr lang="en-US" dirty="0"/>
              <a:t>Create and Submit Invoice (Cont’d)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994" y="1913300"/>
            <a:ext cx="1951456" cy="4049449"/>
            <a:chOff x="782994" y="2199625"/>
            <a:chExt cx="1951456" cy="4049449"/>
          </a:xfrm>
        </p:grpSpPr>
        <p:sp>
          <p:nvSpPr>
            <p:cNvPr id="11" name="TextBox 10"/>
            <p:cNvSpPr txBox="1"/>
            <p:nvPr>
              <p:custDataLst>
                <p:tags r:id="rId2"/>
              </p:custDataLst>
            </p:nvPr>
          </p:nvSpPr>
          <p:spPr>
            <a:xfrm>
              <a:off x="810210" y="2199625"/>
              <a:ext cx="1924240" cy="269304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88925" indent="-288925"/>
              <a:r>
                <a:rPr lang="en-US" sz="1150" b="1" dirty="0"/>
                <a:t>6. Add Line Item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3"/>
              </p:custDataLst>
            </p:nvPr>
          </p:nvSpPr>
          <p:spPr>
            <a:xfrm>
              <a:off x="810210" y="3117960"/>
              <a:ext cx="1813407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166688" indent="-166688"/>
              <a:r>
                <a:rPr lang="en-US" sz="1150" dirty="0"/>
                <a:t>7. Calculate Tax 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4"/>
              </p:custDataLst>
            </p:nvPr>
          </p:nvSpPr>
          <p:spPr>
            <a:xfrm>
              <a:off x="810210" y="4045221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8. Submit Invoice 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5"/>
              </p:custDataLst>
            </p:nvPr>
          </p:nvSpPr>
          <p:spPr>
            <a:xfrm>
              <a:off x="810210" y="4944812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9. View Confirmation</a:t>
              </a:r>
            </a:p>
          </p:txBody>
        </p:sp>
        <p:sp>
          <p:nvSpPr>
            <p:cNvPr id="22" name="TextBox 21"/>
            <p:cNvSpPr txBox="1"/>
            <p:nvPr>
              <p:custDataLst>
                <p:tags r:id="rId6"/>
              </p:custDataLst>
            </p:nvPr>
          </p:nvSpPr>
          <p:spPr>
            <a:xfrm>
              <a:off x="782994" y="5802798"/>
              <a:ext cx="1924240" cy="4462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10. Review Submitted Invoice</a:t>
              </a:r>
            </a:p>
          </p:txBody>
        </p:sp>
      </p:grp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3004579" y="2400664"/>
            <a:ext cx="17722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From the </a:t>
            </a:r>
            <a:r>
              <a:rPr lang="en-US" sz="1400" b="1" dirty="0"/>
              <a:t>Search </a:t>
            </a:r>
            <a:r>
              <a:rPr lang="en-US" sz="1400" dirty="0"/>
              <a:t>section, enter the </a:t>
            </a:r>
            <a:r>
              <a:rPr lang="en-US" sz="1400" b="1" dirty="0"/>
              <a:t>Purchase Order </a:t>
            </a:r>
            <a:r>
              <a:rPr lang="en-US" sz="1400" dirty="0"/>
              <a:t>number. Select the line item and click the </a:t>
            </a:r>
            <a:r>
              <a:rPr lang="en-US" sz="1400" b="1" dirty="0"/>
              <a:t>OK </a:t>
            </a:r>
            <a:r>
              <a:rPr lang="en-US" sz="1400" dirty="0"/>
              <a:t>button.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Note:  To select multiple lines, hold the Ctrl key down while selecting.</a:t>
            </a:r>
          </a:p>
        </p:txBody>
      </p:sp>
      <p:pic>
        <p:nvPicPr>
          <p:cNvPr id="3074" name="Picture 2" descr="C:\Users\100008~1\AppData\Local\Temp\SNAGHTMLf3f265c.PNG">
            <a:extLst>
              <a:ext uri="{FF2B5EF4-FFF2-40B4-BE49-F238E27FC236}">
                <a16:creationId xmlns:a16="http://schemas.microsoft.com/office/drawing/2014/main" id="{72AF3F4B-3ED8-4092-8DF7-A7650AF8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39" y="1913301"/>
            <a:ext cx="7201961" cy="38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322251" y="852152"/>
            <a:ext cx="11869748" cy="524211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Let’s view the steps to review/add the specific amounts for the Purchase Order line item to the Invoice.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22251" y="363202"/>
            <a:ext cx="11245850" cy="488950"/>
          </a:xfrm>
        </p:spPr>
        <p:txBody>
          <a:bodyPr/>
          <a:lstStyle/>
          <a:p>
            <a:r>
              <a:rPr lang="en-US" dirty="0"/>
              <a:t>Create and Submit Invoice (Cont’d)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994" y="1913300"/>
            <a:ext cx="1951456" cy="4049449"/>
            <a:chOff x="782994" y="2199625"/>
            <a:chExt cx="1951456" cy="4049449"/>
          </a:xfrm>
        </p:grpSpPr>
        <p:sp>
          <p:nvSpPr>
            <p:cNvPr id="11" name="TextBox 10"/>
            <p:cNvSpPr txBox="1"/>
            <p:nvPr>
              <p:custDataLst>
                <p:tags r:id="rId2"/>
              </p:custDataLst>
            </p:nvPr>
          </p:nvSpPr>
          <p:spPr>
            <a:xfrm>
              <a:off x="810210" y="2199625"/>
              <a:ext cx="1924240" cy="269304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88925" indent="-288925"/>
              <a:r>
                <a:rPr lang="en-US" sz="1150" b="1" dirty="0"/>
                <a:t>6. Add Line Item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3"/>
              </p:custDataLst>
            </p:nvPr>
          </p:nvSpPr>
          <p:spPr>
            <a:xfrm>
              <a:off x="810210" y="3117960"/>
              <a:ext cx="1813407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166688" indent="-166688"/>
              <a:r>
                <a:rPr lang="en-US" sz="1150" dirty="0"/>
                <a:t>7. Calculate Tax 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4"/>
              </p:custDataLst>
            </p:nvPr>
          </p:nvSpPr>
          <p:spPr>
            <a:xfrm>
              <a:off x="810210" y="4045221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8. Submit Invoice 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5"/>
              </p:custDataLst>
            </p:nvPr>
          </p:nvSpPr>
          <p:spPr>
            <a:xfrm>
              <a:off x="810210" y="4944812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9. View Confirmation</a:t>
              </a:r>
            </a:p>
          </p:txBody>
        </p:sp>
        <p:sp>
          <p:nvSpPr>
            <p:cNvPr id="22" name="TextBox 21"/>
            <p:cNvSpPr txBox="1"/>
            <p:nvPr>
              <p:custDataLst>
                <p:tags r:id="rId6"/>
              </p:custDataLst>
            </p:nvPr>
          </p:nvSpPr>
          <p:spPr>
            <a:xfrm>
              <a:off x="782994" y="5802798"/>
              <a:ext cx="1924240" cy="4462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10. Review Submitted Invoice</a:t>
              </a:r>
            </a:p>
          </p:txBody>
        </p:sp>
      </p:grp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2858163" y="2638763"/>
            <a:ext cx="171364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/>
              <a:t>Change</a:t>
            </a:r>
            <a:r>
              <a:rPr lang="en-US" sz="1400" dirty="0"/>
              <a:t> the Quantity (goods), Rate Based or Amount (services or blanket orders) to match your invoice.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Note:  If you do not review/revise the fields, you will invoice for the total available amount.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DA5D49-CBE0-4A69-5312-212994F770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0598" y="2679690"/>
            <a:ext cx="7410654" cy="26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889000"/>
            <a:ext cx="11245850" cy="4873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	Let’s view the steps to add approved Freight charges to the Invoice.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01924" y="372572"/>
            <a:ext cx="11245850" cy="488950"/>
          </a:xfrm>
        </p:spPr>
        <p:txBody>
          <a:bodyPr/>
          <a:lstStyle/>
          <a:p>
            <a:r>
              <a:rPr lang="en-US" dirty="0"/>
              <a:t>Create and Submit Invoice (Cont’d)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994" y="1824814"/>
            <a:ext cx="1951456" cy="4137935"/>
            <a:chOff x="782994" y="2111139"/>
            <a:chExt cx="1951456" cy="4137935"/>
          </a:xfrm>
        </p:grpSpPr>
        <p:sp>
          <p:nvSpPr>
            <p:cNvPr id="11" name="TextBox 10"/>
            <p:cNvSpPr txBox="1"/>
            <p:nvPr>
              <p:custDataLst>
                <p:tags r:id="rId2"/>
              </p:custDataLst>
            </p:nvPr>
          </p:nvSpPr>
          <p:spPr>
            <a:xfrm>
              <a:off x="810210" y="2111139"/>
              <a:ext cx="1924240" cy="446276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88925" indent="-288925"/>
              <a:r>
                <a:rPr lang="en-US" sz="1150" b="1" dirty="0"/>
                <a:t>6a. Add Freight charges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3"/>
              </p:custDataLst>
            </p:nvPr>
          </p:nvSpPr>
          <p:spPr>
            <a:xfrm>
              <a:off x="810210" y="3117960"/>
              <a:ext cx="1813407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166688" indent="-166688"/>
              <a:r>
                <a:rPr lang="en-US" sz="1150" dirty="0"/>
                <a:t>7. Calculate Tax 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4"/>
              </p:custDataLst>
            </p:nvPr>
          </p:nvSpPr>
          <p:spPr>
            <a:xfrm>
              <a:off x="810210" y="4045221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8. Submit Invoice 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5"/>
              </p:custDataLst>
            </p:nvPr>
          </p:nvSpPr>
          <p:spPr>
            <a:xfrm>
              <a:off x="810210" y="4944812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9. View Confirmation</a:t>
              </a:r>
            </a:p>
          </p:txBody>
        </p:sp>
        <p:sp>
          <p:nvSpPr>
            <p:cNvPr id="22" name="TextBox 21"/>
            <p:cNvSpPr txBox="1"/>
            <p:nvPr>
              <p:custDataLst>
                <p:tags r:id="rId6"/>
              </p:custDataLst>
            </p:nvPr>
          </p:nvSpPr>
          <p:spPr>
            <a:xfrm>
              <a:off x="782994" y="5802798"/>
              <a:ext cx="1924240" cy="4462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10. Review Submitted Invoice</a:t>
              </a:r>
            </a:p>
          </p:txBody>
        </p:sp>
      </p:grp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2949060" y="2420068"/>
            <a:ext cx="17722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To add approved Freight Charges, click on the + sign and add the appropriate charges in amount. 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Select the line item and click the </a:t>
            </a:r>
            <a:r>
              <a:rPr lang="en-US" sz="1400" b="1" dirty="0"/>
              <a:t>OK </a:t>
            </a:r>
            <a:r>
              <a:rPr lang="en-US" sz="1400" dirty="0"/>
              <a:t>button.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FFF4D-0E76-45AA-BC86-526D3D6E72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1336" y="2001520"/>
            <a:ext cx="7233740" cy="3815599"/>
          </a:xfrm>
          <a:prstGeom prst="rect">
            <a:avLst/>
          </a:prstGeom>
        </p:spPr>
      </p:pic>
      <p:sp>
        <p:nvSpPr>
          <p:cNvPr id="16" name="Curved Right Arrow 81">
            <a:extLst>
              <a:ext uri="{FF2B5EF4-FFF2-40B4-BE49-F238E27FC236}">
                <a16:creationId xmlns:a16="http://schemas.microsoft.com/office/drawing/2014/main" id="{8A52C86F-DBDA-40A4-9B72-FE27C9C6808C}"/>
              </a:ext>
            </a:extLst>
          </p:cNvPr>
          <p:cNvSpPr/>
          <p:nvPr/>
        </p:nvSpPr>
        <p:spPr>
          <a:xfrm rot="18849548" flipH="1">
            <a:off x="6272687" y="3089204"/>
            <a:ext cx="812691" cy="2276269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889000"/>
            <a:ext cx="11245850" cy="4873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	Let’s view the steps to calculate the invoice tax.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76045" y="371529"/>
            <a:ext cx="11245850" cy="488950"/>
          </a:xfrm>
        </p:spPr>
        <p:txBody>
          <a:bodyPr/>
          <a:lstStyle/>
          <a:p>
            <a:r>
              <a:rPr lang="en-US" dirty="0"/>
              <a:t>Create and Submit Invoice (Cont’d)</a:t>
            </a:r>
          </a:p>
        </p:txBody>
      </p: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2887451" y="2182604"/>
            <a:ext cx="1829821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dirty="0"/>
              <a:t>After entering the details, and adding the line item, click the </a:t>
            </a:r>
            <a:r>
              <a:rPr lang="en-US" sz="1300" b="1" dirty="0"/>
              <a:t>Invoice Options </a:t>
            </a:r>
            <a:r>
              <a:rPr lang="en-US" sz="1300" dirty="0"/>
              <a:t>drop down and select </a:t>
            </a:r>
            <a:r>
              <a:rPr lang="en-US" sz="1300" b="1" dirty="0"/>
              <a:t>Calculate Tax</a:t>
            </a:r>
            <a:r>
              <a:rPr lang="en-US" sz="1300" dirty="0"/>
              <a:t>. Tax line will be populated.  </a:t>
            </a:r>
          </a:p>
          <a:p>
            <a:pPr lvl="0"/>
            <a:endParaRPr lang="en-US" sz="1300" dirty="0"/>
          </a:p>
          <a:p>
            <a:pPr lvl="0"/>
            <a:r>
              <a:rPr lang="en-US" sz="1300" dirty="0"/>
              <a:t>Adjust the amount if necessary.  Adjust to 0.00 if there is no tax to be invoiced. Click </a:t>
            </a:r>
            <a:r>
              <a:rPr lang="en-US" sz="1300" b="1" dirty="0"/>
              <a:t>Calculate Tax </a:t>
            </a:r>
            <a:r>
              <a:rPr lang="en-US" sz="1300" dirty="0"/>
              <a:t>again if you have adjusted the amount.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82994" y="1913300"/>
            <a:ext cx="1951456" cy="4049449"/>
            <a:chOff x="782994" y="2199625"/>
            <a:chExt cx="1951456" cy="4049449"/>
          </a:xfrm>
        </p:grpSpPr>
        <p:sp>
          <p:nvSpPr>
            <p:cNvPr id="28" name="TextBox 27"/>
            <p:cNvSpPr txBox="1"/>
            <p:nvPr>
              <p:custDataLst>
                <p:tags r:id="rId2"/>
              </p:custDataLst>
            </p:nvPr>
          </p:nvSpPr>
          <p:spPr>
            <a:xfrm>
              <a:off x="810210" y="2199625"/>
              <a:ext cx="1924240" cy="26930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88925" indent="-288925"/>
              <a:r>
                <a:rPr lang="en-US" sz="1150" dirty="0"/>
                <a:t>6. Add Line Item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3"/>
              </p:custDataLst>
            </p:nvPr>
          </p:nvSpPr>
          <p:spPr>
            <a:xfrm>
              <a:off x="810210" y="3117960"/>
              <a:ext cx="1813407" cy="26930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166688" indent="-166688"/>
              <a:r>
                <a:rPr lang="en-US" sz="1150" b="1" dirty="0"/>
                <a:t>7. Calculate Tax 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4"/>
              </p:custDataLst>
            </p:nvPr>
          </p:nvSpPr>
          <p:spPr>
            <a:xfrm>
              <a:off x="810210" y="4045221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8. Submit Invoice </a:t>
              </a:r>
            </a:p>
          </p:txBody>
        </p:sp>
        <p:sp>
          <p:nvSpPr>
            <p:cNvPr id="31" name="TextBox 30"/>
            <p:cNvSpPr txBox="1"/>
            <p:nvPr>
              <p:custDataLst>
                <p:tags r:id="rId5"/>
              </p:custDataLst>
            </p:nvPr>
          </p:nvSpPr>
          <p:spPr>
            <a:xfrm>
              <a:off x="810210" y="4944812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9. View Confirmation</a:t>
              </a:r>
            </a:p>
          </p:txBody>
        </p:sp>
        <p:sp>
          <p:nvSpPr>
            <p:cNvPr id="32" name="TextBox 31"/>
            <p:cNvSpPr txBox="1"/>
            <p:nvPr>
              <p:custDataLst>
                <p:tags r:id="rId6"/>
              </p:custDataLst>
            </p:nvPr>
          </p:nvSpPr>
          <p:spPr>
            <a:xfrm>
              <a:off x="782994" y="5802798"/>
              <a:ext cx="1924240" cy="4462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10. Review Submitted Invoice</a:t>
              </a:r>
            </a:p>
          </p:txBody>
        </p:sp>
      </p:grpSp>
      <p:pic>
        <p:nvPicPr>
          <p:cNvPr id="4100" name="Picture 4" descr="C:\Users\100008~1\AppData\Local\Temp\SNAGHTMLf5691f7.PNG">
            <a:extLst>
              <a:ext uri="{FF2B5EF4-FFF2-40B4-BE49-F238E27FC236}">
                <a16:creationId xmlns:a16="http://schemas.microsoft.com/office/drawing/2014/main" id="{FA300B95-6080-4FA8-B6A6-2DF8D8A93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05" y="2150177"/>
            <a:ext cx="6660441" cy="26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Curved Right Arrow 78"/>
          <p:cNvSpPr/>
          <p:nvPr/>
        </p:nvSpPr>
        <p:spPr>
          <a:xfrm rot="4100084" flipV="1">
            <a:off x="8631687" y="1356998"/>
            <a:ext cx="714396" cy="1586357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24CA4-6329-4027-88E3-6C19BFBD3E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1528" y="4687098"/>
            <a:ext cx="5325516" cy="12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889000"/>
            <a:ext cx="11245850" cy="4873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	Let’s view the steps to submit the Invoice for creation.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01924" y="376057"/>
            <a:ext cx="11245850" cy="488950"/>
          </a:xfrm>
        </p:spPr>
        <p:txBody>
          <a:bodyPr/>
          <a:lstStyle/>
          <a:p>
            <a:r>
              <a:rPr lang="en-US" dirty="0"/>
              <a:t>Create and Submit Invoice (Cont’d)</a:t>
            </a:r>
          </a:p>
        </p:txBody>
      </p: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3105476" y="1974791"/>
            <a:ext cx="177227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dirty="0"/>
              <a:t>After calculating the tax on the invoice, </a:t>
            </a:r>
            <a:r>
              <a:rPr lang="en-US" sz="1300" b="1" dirty="0"/>
              <a:t>review</a:t>
            </a:r>
            <a:r>
              <a:rPr lang="en-US" sz="1300" dirty="0"/>
              <a:t> </a:t>
            </a:r>
            <a:r>
              <a:rPr lang="en-US" sz="1300" b="1" dirty="0"/>
              <a:t>the invoice total amount </a:t>
            </a:r>
            <a:r>
              <a:rPr lang="en-US" sz="1300" dirty="0"/>
              <a:t>before submitting to ensure it matches your internal invoice amount. </a:t>
            </a:r>
          </a:p>
          <a:p>
            <a:pPr lvl="0"/>
            <a:endParaRPr lang="en-US" sz="1300" dirty="0"/>
          </a:p>
          <a:p>
            <a:pPr lvl="0"/>
            <a:endParaRPr lang="en-US" sz="1300" dirty="0"/>
          </a:p>
          <a:p>
            <a:pPr lvl="0"/>
            <a:r>
              <a:rPr lang="en-US" sz="1300" dirty="0"/>
              <a:t>Click the </a:t>
            </a:r>
            <a:r>
              <a:rPr lang="en-US" sz="1300" b="1" dirty="0"/>
              <a:t>Submit </a:t>
            </a:r>
            <a:r>
              <a:rPr lang="en-US" sz="1300" dirty="0"/>
              <a:t>button to submit the invoice for processing.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10964997" y="2474863"/>
            <a:ext cx="205600" cy="1191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782994" y="1913300"/>
            <a:ext cx="1951456" cy="4049449"/>
            <a:chOff x="782994" y="2199625"/>
            <a:chExt cx="1951456" cy="4049449"/>
          </a:xfrm>
        </p:grpSpPr>
        <p:sp>
          <p:nvSpPr>
            <p:cNvPr id="28" name="TextBox 27"/>
            <p:cNvSpPr txBox="1"/>
            <p:nvPr>
              <p:custDataLst>
                <p:tags r:id="rId2"/>
              </p:custDataLst>
            </p:nvPr>
          </p:nvSpPr>
          <p:spPr>
            <a:xfrm>
              <a:off x="810210" y="2199625"/>
              <a:ext cx="1924240" cy="26930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88925" indent="-288925"/>
              <a:r>
                <a:rPr lang="en-US" sz="1150" dirty="0"/>
                <a:t>6. Add Line Item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3"/>
              </p:custDataLst>
            </p:nvPr>
          </p:nvSpPr>
          <p:spPr>
            <a:xfrm>
              <a:off x="810210" y="3117960"/>
              <a:ext cx="1813407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166688" indent="-166688"/>
              <a:r>
                <a:rPr lang="en-US" sz="1150" dirty="0"/>
                <a:t>7. Calculate Tax 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4"/>
              </p:custDataLst>
            </p:nvPr>
          </p:nvSpPr>
          <p:spPr>
            <a:xfrm>
              <a:off x="810210" y="4045221"/>
              <a:ext cx="1924240" cy="26930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b="1" dirty="0"/>
                <a:t>8. Submit Invoice </a:t>
              </a:r>
            </a:p>
          </p:txBody>
        </p:sp>
        <p:sp>
          <p:nvSpPr>
            <p:cNvPr id="31" name="TextBox 30"/>
            <p:cNvSpPr txBox="1"/>
            <p:nvPr>
              <p:custDataLst>
                <p:tags r:id="rId5"/>
              </p:custDataLst>
            </p:nvPr>
          </p:nvSpPr>
          <p:spPr>
            <a:xfrm>
              <a:off x="810210" y="4944812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9. View Confirmation</a:t>
              </a:r>
            </a:p>
          </p:txBody>
        </p:sp>
        <p:sp>
          <p:nvSpPr>
            <p:cNvPr id="32" name="TextBox 31"/>
            <p:cNvSpPr txBox="1"/>
            <p:nvPr>
              <p:custDataLst>
                <p:tags r:id="rId6"/>
              </p:custDataLst>
            </p:nvPr>
          </p:nvSpPr>
          <p:spPr>
            <a:xfrm>
              <a:off x="782994" y="5802798"/>
              <a:ext cx="1924240" cy="4462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10. Review Submitted Invoice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448B61-74A2-B4A5-D392-98C5E6481220}"/>
              </a:ext>
            </a:extLst>
          </p:cNvPr>
          <p:cNvGrpSpPr/>
          <p:nvPr/>
        </p:nvGrpSpPr>
        <p:grpSpPr>
          <a:xfrm>
            <a:off x="4804954" y="1376363"/>
            <a:ext cx="7224486" cy="2638351"/>
            <a:chOff x="4804954" y="2249101"/>
            <a:chExt cx="6484705" cy="17656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42C435-A859-4F7E-91C2-7DA1AE209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4954" y="2249101"/>
              <a:ext cx="6484705" cy="16444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CCF172-330A-4FF7-B725-4A60A5CBF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91636" y="2843285"/>
              <a:ext cx="4723809" cy="1171429"/>
            </a:xfrm>
            <a:prstGeom prst="rect">
              <a:avLst/>
            </a:prstGeom>
          </p:spPr>
        </p:pic>
      </p:grpSp>
      <p:sp>
        <p:nvSpPr>
          <p:cNvPr id="79" name="Curved Right Arrow 78"/>
          <p:cNvSpPr/>
          <p:nvPr/>
        </p:nvSpPr>
        <p:spPr>
          <a:xfrm rot="14353387" flipH="1" flipV="1">
            <a:off x="9440631" y="1159973"/>
            <a:ext cx="714396" cy="1586357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CC4355-485B-4B3B-AE7B-6E6EB0ACBDF6}"/>
              </a:ext>
            </a:extLst>
          </p:cNvPr>
          <p:cNvSpPr/>
          <p:nvPr/>
        </p:nvSpPr>
        <p:spPr>
          <a:xfrm>
            <a:off x="5161900" y="4119310"/>
            <a:ext cx="6008697" cy="14421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u="sng" dirty="0">
                <a:solidFill>
                  <a:srgbClr val="FFFF00"/>
                </a:solidFill>
              </a:rPr>
              <a:t>Important</a:t>
            </a:r>
            <a:r>
              <a:rPr lang="en-US" sz="1400" b="1" dirty="0">
                <a:solidFill>
                  <a:srgbClr val="C00000"/>
                </a:solidFill>
              </a:rPr>
              <a:t>:</a:t>
            </a:r>
            <a:r>
              <a:rPr lang="en-US" sz="1400" b="1" i="1" dirty="0">
                <a:solidFill>
                  <a:srgbClr val="C00000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If you select </a:t>
            </a:r>
            <a:r>
              <a:rPr lang="en-US" sz="1400" b="1" dirty="0">
                <a:solidFill>
                  <a:schemeClr val="tx1"/>
                </a:solidFill>
              </a:rPr>
              <a:t>Save and Close</a:t>
            </a:r>
            <a:r>
              <a:rPr lang="en-US" sz="1400" dirty="0">
                <a:solidFill>
                  <a:schemeClr val="tx1"/>
                </a:solidFill>
              </a:rPr>
              <a:t>, your invoice is NOT submitted.  You will need to complete the invoice and </a:t>
            </a:r>
            <a:r>
              <a:rPr lang="en-US" sz="1400" b="1" dirty="0">
                <a:solidFill>
                  <a:schemeClr val="tx1"/>
                </a:solidFill>
              </a:rPr>
              <a:t>Submit</a:t>
            </a:r>
            <a:r>
              <a:rPr lang="en-US" sz="1400" dirty="0">
                <a:solidFill>
                  <a:schemeClr val="tx1"/>
                </a:solidFill>
              </a:rPr>
              <a:t> before AP can process the invoice for payment.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868D1-AE7C-4CD1-8224-2A57B93C8C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4954" y="1508710"/>
            <a:ext cx="7193342" cy="3992965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889000"/>
            <a:ext cx="11245850" cy="4873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	Let’s understand the steps to view the confirmation of invoice submission.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76046" y="347333"/>
            <a:ext cx="11245850" cy="488950"/>
          </a:xfrm>
        </p:spPr>
        <p:txBody>
          <a:bodyPr/>
          <a:lstStyle/>
          <a:p>
            <a:r>
              <a:rPr lang="en-US" dirty="0"/>
              <a:t>Create and Submit Invoice (Cont’d)</a:t>
            </a:r>
          </a:p>
        </p:txBody>
      </p: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3032678" y="2958677"/>
            <a:ext cx="17722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The</a:t>
            </a:r>
            <a:r>
              <a:rPr lang="en-US" sz="1400" b="1" dirty="0"/>
              <a:t> Invoice </a:t>
            </a:r>
            <a:r>
              <a:rPr lang="en-US" sz="1400" dirty="0"/>
              <a:t>page appears. A confirmation message appears that the invoice has been submitted.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9159322" y="2831635"/>
            <a:ext cx="1245284" cy="77914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3">
            <a:extLst>
              <a:ext uri="{FF2B5EF4-FFF2-40B4-BE49-F238E27FC236}">
                <a16:creationId xmlns:a16="http://schemas.microsoft.com/office/drawing/2014/main" id="{BF62A155-8CC8-4E4F-AB08-878D9058B4A7}"/>
              </a:ext>
            </a:extLst>
          </p:cNvPr>
          <p:cNvSpPr/>
          <p:nvPr/>
        </p:nvSpPr>
        <p:spPr>
          <a:xfrm>
            <a:off x="5645450" y="5739611"/>
            <a:ext cx="5763556" cy="6749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/>
              <a:t>Congratulations! You have successfully created and submitted an invoice in the Oracle Cloud. Great job!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82994" y="1913300"/>
            <a:ext cx="1951456" cy="4049449"/>
            <a:chOff x="782994" y="2199625"/>
            <a:chExt cx="1951456" cy="4049449"/>
          </a:xfrm>
        </p:grpSpPr>
        <p:sp>
          <p:nvSpPr>
            <p:cNvPr id="17" name="TextBox 16"/>
            <p:cNvSpPr txBox="1"/>
            <p:nvPr>
              <p:custDataLst>
                <p:tags r:id="rId2"/>
              </p:custDataLst>
            </p:nvPr>
          </p:nvSpPr>
          <p:spPr>
            <a:xfrm>
              <a:off x="810210" y="2199625"/>
              <a:ext cx="1924240" cy="26930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88925" indent="-288925"/>
              <a:r>
                <a:rPr lang="en-US" sz="1150" dirty="0"/>
                <a:t>6. Add Line Item</a:t>
              </a:r>
            </a:p>
          </p:txBody>
        </p:sp>
        <p:sp>
          <p:nvSpPr>
            <p:cNvPr id="19" name="TextBox 18"/>
            <p:cNvSpPr txBox="1"/>
            <p:nvPr>
              <p:custDataLst>
                <p:tags r:id="rId3"/>
              </p:custDataLst>
            </p:nvPr>
          </p:nvSpPr>
          <p:spPr>
            <a:xfrm>
              <a:off x="810210" y="3117960"/>
              <a:ext cx="1813407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166688" indent="-166688"/>
              <a:r>
                <a:rPr lang="en-US" sz="1150" dirty="0"/>
                <a:t>7. Calculate Tax </a:t>
              </a:r>
            </a:p>
          </p:txBody>
        </p:sp>
        <p:sp>
          <p:nvSpPr>
            <p:cNvPr id="20" name="TextBox 19"/>
            <p:cNvSpPr txBox="1"/>
            <p:nvPr>
              <p:custDataLst>
                <p:tags r:id="rId4"/>
              </p:custDataLst>
            </p:nvPr>
          </p:nvSpPr>
          <p:spPr>
            <a:xfrm>
              <a:off x="810210" y="4045221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8. Submit Invoice </a:t>
              </a:r>
            </a:p>
          </p:txBody>
        </p:sp>
        <p:sp>
          <p:nvSpPr>
            <p:cNvPr id="21" name="TextBox 20"/>
            <p:cNvSpPr txBox="1"/>
            <p:nvPr>
              <p:custDataLst>
                <p:tags r:id="rId5"/>
              </p:custDataLst>
            </p:nvPr>
          </p:nvSpPr>
          <p:spPr>
            <a:xfrm>
              <a:off x="810210" y="4944812"/>
              <a:ext cx="1924240" cy="26930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b="1" dirty="0"/>
                <a:t>9. View Confirmation</a:t>
              </a:r>
            </a:p>
          </p:txBody>
        </p:sp>
        <p:sp>
          <p:nvSpPr>
            <p:cNvPr id="23" name="TextBox 22"/>
            <p:cNvSpPr txBox="1"/>
            <p:nvPr>
              <p:custDataLst>
                <p:tags r:id="rId6"/>
              </p:custDataLst>
            </p:nvPr>
          </p:nvSpPr>
          <p:spPr>
            <a:xfrm>
              <a:off x="782994" y="5802798"/>
              <a:ext cx="1924240" cy="4462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10. Review Submitted Invoice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4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D498EE-D5EF-4EDA-A92B-106465AD17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4954" y="2374985"/>
            <a:ext cx="7154273" cy="2767821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889000"/>
            <a:ext cx="11245850" cy="4873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	Let’s view the steps to review invoices.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76046" y="363202"/>
            <a:ext cx="11245850" cy="488950"/>
          </a:xfrm>
        </p:spPr>
        <p:txBody>
          <a:bodyPr/>
          <a:lstStyle/>
          <a:p>
            <a:r>
              <a:rPr lang="en-US" dirty="0"/>
              <a:t>Create and Submit Invoice (Cont’d)</a:t>
            </a:r>
          </a:p>
        </p:txBody>
      </p: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3032678" y="2093458"/>
            <a:ext cx="17722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Query by any of the criteria available. Ensure to enter one of the mandatory fields prefixed by **. Click the </a:t>
            </a:r>
            <a:r>
              <a:rPr lang="en-US" sz="1400" b="1" dirty="0"/>
              <a:t>Search</a:t>
            </a:r>
            <a:r>
              <a:rPr lang="en-US" sz="1400" dirty="0"/>
              <a:t> button.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82994" y="1913300"/>
            <a:ext cx="1951456" cy="4049449"/>
            <a:chOff x="782994" y="2199625"/>
            <a:chExt cx="1951456" cy="4049449"/>
          </a:xfrm>
        </p:grpSpPr>
        <p:sp>
          <p:nvSpPr>
            <p:cNvPr id="17" name="TextBox 16"/>
            <p:cNvSpPr txBox="1"/>
            <p:nvPr>
              <p:custDataLst>
                <p:tags r:id="rId2"/>
              </p:custDataLst>
            </p:nvPr>
          </p:nvSpPr>
          <p:spPr>
            <a:xfrm>
              <a:off x="810210" y="2199625"/>
              <a:ext cx="1924240" cy="26930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88925" indent="-288925"/>
              <a:r>
                <a:rPr lang="en-US" sz="1150" dirty="0"/>
                <a:t>6. Add Line Item</a:t>
              </a:r>
            </a:p>
          </p:txBody>
        </p:sp>
        <p:sp>
          <p:nvSpPr>
            <p:cNvPr id="19" name="TextBox 18"/>
            <p:cNvSpPr txBox="1"/>
            <p:nvPr>
              <p:custDataLst>
                <p:tags r:id="rId3"/>
              </p:custDataLst>
            </p:nvPr>
          </p:nvSpPr>
          <p:spPr>
            <a:xfrm>
              <a:off x="810210" y="3117960"/>
              <a:ext cx="1813407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166688" indent="-166688"/>
              <a:r>
                <a:rPr lang="en-US" sz="1150" dirty="0"/>
                <a:t>7. Calculate Tax </a:t>
              </a:r>
            </a:p>
          </p:txBody>
        </p:sp>
        <p:sp>
          <p:nvSpPr>
            <p:cNvPr id="20" name="TextBox 19"/>
            <p:cNvSpPr txBox="1"/>
            <p:nvPr>
              <p:custDataLst>
                <p:tags r:id="rId4"/>
              </p:custDataLst>
            </p:nvPr>
          </p:nvSpPr>
          <p:spPr>
            <a:xfrm>
              <a:off x="810210" y="4045221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8. Submit Invoice </a:t>
              </a:r>
            </a:p>
          </p:txBody>
        </p:sp>
        <p:sp>
          <p:nvSpPr>
            <p:cNvPr id="21" name="TextBox 20"/>
            <p:cNvSpPr txBox="1"/>
            <p:nvPr>
              <p:custDataLst>
                <p:tags r:id="rId5"/>
              </p:custDataLst>
            </p:nvPr>
          </p:nvSpPr>
          <p:spPr>
            <a:xfrm>
              <a:off x="810210" y="4944812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9. View Confirmation</a:t>
              </a:r>
            </a:p>
          </p:txBody>
        </p:sp>
        <p:sp>
          <p:nvSpPr>
            <p:cNvPr id="23" name="TextBox 22"/>
            <p:cNvSpPr txBox="1"/>
            <p:nvPr>
              <p:custDataLst>
                <p:tags r:id="rId6"/>
              </p:custDataLst>
            </p:nvPr>
          </p:nvSpPr>
          <p:spPr>
            <a:xfrm>
              <a:off x="782994" y="5802798"/>
              <a:ext cx="1924240" cy="44627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b="1" dirty="0"/>
                <a:t>10. Review Submitted Invoice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5470595" y="2729095"/>
            <a:ext cx="4947400" cy="77914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10758716" y="3275643"/>
            <a:ext cx="258341" cy="2325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32678" y="3938966"/>
            <a:ext cx="16985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the invoice to view details or, if incomplete, complete the invoice and </a:t>
            </a:r>
            <a:r>
              <a:rPr lang="en-US" sz="1400" b="1" dirty="0"/>
              <a:t>Submit</a:t>
            </a:r>
            <a:r>
              <a:rPr lang="en-US" sz="1400" dirty="0"/>
              <a:t> for processing.</a:t>
            </a:r>
          </a:p>
        </p:txBody>
      </p:sp>
    </p:spTree>
    <p:extLst>
      <p:ext uri="{BB962C8B-B14F-4D97-AF65-F5344CB8AC3E}">
        <p14:creationId xmlns:p14="http://schemas.microsoft.com/office/powerpoint/2010/main" val="15997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E08F9CB-7D87-4524-869E-398EC46D8F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124" b="23788"/>
          <a:stretch/>
        </p:blipFill>
        <p:spPr>
          <a:xfrm>
            <a:off x="4455227" y="2472748"/>
            <a:ext cx="7708714" cy="2845339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889000"/>
            <a:ext cx="11245850" cy="4873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	Let’s view the steps to review the payments.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10550" y="345872"/>
            <a:ext cx="11245850" cy="488950"/>
          </a:xfrm>
        </p:spPr>
        <p:txBody>
          <a:bodyPr/>
          <a:lstStyle/>
          <a:p>
            <a:r>
              <a:rPr lang="en-US" dirty="0"/>
              <a:t>Create and Submit Invoice (Cont’d)</a:t>
            </a:r>
          </a:p>
        </p:txBody>
      </p: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3085825" y="2167030"/>
            <a:ext cx="1535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Query by any of the criteria available. 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1824814"/>
            <a:ext cx="1924240" cy="446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288925" indent="-288925"/>
            <a:r>
              <a:rPr lang="en-US" sz="1150" b="1" dirty="0"/>
              <a:t>11. Review Payments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5787196" y="3218688"/>
            <a:ext cx="5469068" cy="8360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0550" y="3165627"/>
            <a:ext cx="2536488" cy="1459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Note:  Payment status “Negotiable” = paid to supplier but bank reconciliation has not completed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4040779"/>
            <a:ext cx="1572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Ensure to enter one of the mandatory fields prefixed by ** to view the payments. </a:t>
            </a:r>
          </a:p>
        </p:txBody>
      </p:sp>
    </p:spTree>
    <p:extLst>
      <p:ext uri="{BB962C8B-B14F-4D97-AF65-F5344CB8AC3E}">
        <p14:creationId xmlns:p14="http://schemas.microsoft.com/office/powerpoint/2010/main" val="24098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7568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889000"/>
            <a:ext cx="11245850" cy="487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Let’s begin our course by understanding the invoice components.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3298" y="400050"/>
            <a:ext cx="11245850" cy="488950"/>
          </a:xfrm>
        </p:spPr>
        <p:txBody>
          <a:bodyPr/>
          <a:lstStyle/>
          <a:p>
            <a:r>
              <a:rPr lang="en-US" dirty="0"/>
              <a:t>Invoice Components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" y="1987275"/>
            <a:ext cx="6593378" cy="3451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lnSpc>
                <a:spcPct val="105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The invoice information is divided into the following components in Cloud:</a:t>
            </a:r>
          </a:p>
          <a:p>
            <a:pPr marL="625475" lvl="1" indent="-285750" fontAlgn="base">
              <a:lnSpc>
                <a:spcPct val="105000"/>
              </a:lnSpc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/>
            </a:pPr>
            <a:r>
              <a:rPr lang="en-US" sz="1400" b="1" dirty="0">
                <a:solidFill>
                  <a:schemeClr val="tx1"/>
                </a:solidFill>
              </a:rPr>
              <a:t>Invoice Header</a:t>
            </a:r>
            <a:r>
              <a:rPr lang="en-US" sz="1400" dirty="0">
                <a:solidFill>
                  <a:schemeClr val="tx1"/>
                </a:solidFill>
              </a:rPr>
              <a:t> defines common information about an invoice, such as Invoice Number, Invoice Amount, Supplier, and Payment Terms</a:t>
            </a:r>
          </a:p>
          <a:p>
            <a:pPr marL="625475" lvl="1" indent="-285750" fontAlgn="base">
              <a:lnSpc>
                <a:spcPct val="105000"/>
              </a:lnSpc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/>
            </a:pPr>
            <a:r>
              <a:rPr lang="en-US" sz="1400" b="1" dirty="0">
                <a:solidFill>
                  <a:schemeClr val="tx1"/>
                </a:solidFill>
              </a:rPr>
              <a:t>Invoice Lines </a:t>
            </a:r>
            <a:r>
              <a:rPr lang="en-US" sz="1400" dirty="0">
                <a:solidFill>
                  <a:schemeClr val="tx1"/>
                </a:solidFill>
              </a:rPr>
              <a:t>record the details of goods and services including tax, freight, and miscellaneous charges. They capture the details necessary for integration with applications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073455" y="2498044"/>
            <a:ext cx="3223868" cy="2430454"/>
            <a:chOff x="8586879" y="2179254"/>
            <a:chExt cx="2710443" cy="2043386"/>
          </a:xfrm>
          <a:solidFill>
            <a:schemeClr val="tx1"/>
          </a:solidFill>
        </p:grpSpPr>
        <p:sp>
          <p:nvSpPr>
            <p:cNvPr id="25" name="Freeform 24"/>
            <p:cNvSpPr/>
            <p:nvPr/>
          </p:nvSpPr>
          <p:spPr>
            <a:xfrm>
              <a:off x="8586879" y="2179254"/>
              <a:ext cx="1688749" cy="844374"/>
            </a:xfrm>
            <a:custGeom>
              <a:avLst/>
              <a:gdLst>
                <a:gd name="connsiteX0" fmla="*/ 0 w 1688749"/>
                <a:gd name="connsiteY0" fmla="*/ 0 h 844374"/>
                <a:gd name="connsiteX1" fmla="*/ 1688749 w 1688749"/>
                <a:gd name="connsiteY1" fmla="*/ 0 h 844374"/>
                <a:gd name="connsiteX2" fmla="*/ 1688749 w 1688749"/>
                <a:gd name="connsiteY2" fmla="*/ 844374 h 844374"/>
                <a:gd name="connsiteX3" fmla="*/ 0 w 1688749"/>
                <a:gd name="connsiteY3" fmla="*/ 844374 h 844374"/>
                <a:gd name="connsiteX4" fmla="*/ 0 w 1688749"/>
                <a:gd name="connsiteY4" fmla="*/ 0 h 84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749" h="844374">
                  <a:moveTo>
                    <a:pt x="0" y="0"/>
                  </a:moveTo>
                  <a:lnTo>
                    <a:pt x="1688749" y="0"/>
                  </a:lnTo>
                  <a:lnTo>
                    <a:pt x="1688749" y="844374"/>
                  </a:lnTo>
                  <a:lnTo>
                    <a:pt x="0" y="844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25541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>
                  <a:solidFill>
                    <a:schemeClr val="bg2"/>
                  </a:solidFill>
                </a:rPr>
                <a:t>Header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9608573" y="3378266"/>
              <a:ext cx="1688749" cy="844374"/>
            </a:xfrm>
            <a:custGeom>
              <a:avLst/>
              <a:gdLst>
                <a:gd name="connsiteX0" fmla="*/ 0 w 1688749"/>
                <a:gd name="connsiteY0" fmla="*/ 0 h 844374"/>
                <a:gd name="connsiteX1" fmla="*/ 1688749 w 1688749"/>
                <a:gd name="connsiteY1" fmla="*/ 0 h 844374"/>
                <a:gd name="connsiteX2" fmla="*/ 1688749 w 1688749"/>
                <a:gd name="connsiteY2" fmla="*/ 844374 h 844374"/>
                <a:gd name="connsiteX3" fmla="*/ 0 w 1688749"/>
                <a:gd name="connsiteY3" fmla="*/ 844374 h 844374"/>
                <a:gd name="connsiteX4" fmla="*/ 0 w 1688749"/>
                <a:gd name="connsiteY4" fmla="*/ 0 h 84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749" h="844374">
                  <a:moveTo>
                    <a:pt x="0" y="0"/>
                  </a:moveTo>
                  <a:lnTo>
                    <a:pt x="1688749" y="0"/>
                  </a:lnTo>
                  <a:lnTo>
                    <a:pt x="1688749" y="844374"/>
                  </a:lnTo>
                  <a:lnTo>
                    <a:pt x="0" y="844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25541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>
                  <a:solidFill>
                    <a:schemeClr val="bg2"/>
                  </a:solidFill>
                </a:rPr>
                <a:t>Lines </a:t>
              </a:r>
            </a:p>
          </p:txBody>
        </p:sp>
        <p:sp>
          <p:nvSpPr>
            <p:cNvPr id="33" name="Freeform 270"/>
            <p:cNvSpPr>
              <a:spLocks noChangeAspect="1" noEditPoints="1"/>
            </p:cNvSpPr>
            <p:nvPr/>
          </p:nvSpPr>
          <p:spPr bwMode="auto">
            <a:xfrm>
              <a:off x="8674100" y="2348872"/>
              <a:ext cx="506624" cy="505139"/>
            </a:xfrm>
            <a:custGeom>
              <a:avLst/>
              <a:gdLst>
                <a:gd name="T0" fmla="*/ 266 w 512"/>
                <a:gd name="T1" fmla="*/ 288 h 512"/>
                <a:gd name="T2" fmla="*/ 245 w 512"/>
                <a:gd name="T3" fmla="*/ 288 h 512"/>
                <a:gd name="T4" fmla="*/ 192 w 512"/>
                <a:gd name="T5" fmla="*/ 288 h 512"/>
                <a:gd name="T6" fmla="*/ 320 w 512"/>
                <a:gd name="T7" fmla="*/ 288 h 512"/>
                <a:gd name="T8" fmla="*/ 362 w 512"/>
                <a:gd name="T9" fmla="*/ 294 h 512"/>
                <a:gd name="T10" fmla="*/ 341 w 512"/>
                <a:gd name="T11" fmla="*/ 192 h 512"/>
                <a:gd name="T12" fmla="*/ 330 w 512"/>
                <a:gd name="T13" fmla="*/ 261 h 512"/>
                <a:gd name="T14" fmla="*/ 320 w 512"/>
                <a:gd name="T15" fmla="*/ 157 h 512"/>
                <a:gd name="T16" fmla="*/ 288 w 512"/>
                <a:gd name="T17" fmla="*/ 142 h 512"/>
                <a:gd name="T18" fmla="*/ 295 w 512"/>
                <a:gd name="T19" fmla="*/ 197 h 512"/>
                <a:gd name="T20" fmla="*/ 277 w 512"/>
                <a:gd name="T21" fmla="*/ 208 h 512"/>
                <a:gd name="T22" fmla="*/ 266 w 512"/>
                <a:gd name="T23" fmla="*/ 189 h 512"/>
                <a:gd name="T24" fmla="*/ 266 w 512"/>
                <a:gd name="T25" fmla="*/ 128 h 512"/>
                <a:gd name="T26" fmla="*/ 245 w 512"/>
                <a:gd name="T27" fmla="*/ 128 h 512"/>
                <a:gd name="T28" fmla="*/ 245 w 512"/>
                <a:gd name="T29" fmla="*/ 189 h 512"/>
                <a:gd name="T30" fmla="*/ 235 w 512"/>
                <a:gd name="T31" fmla="*/ 208 h 512"/>
                <a:gd name="T32" fmla="*/ 217 w 512"/>
                <a:gd name="T33" fmla="*/ 197 h 512"/>
                <a:gd name="T34" fmla="*/ 224 w 512"/>
                <a:gd name="T35" fmla="*/ 142 h 512"/>
                <a:gd name="T36" fmla="*/ 192 w 512"/>
                <a:gd name="T37" fmla="*/ 157 h 512"/>
                <a:gd name="T38" fmla="*/ 181 w 512"/>
                <a:gd name="T39" fmla="*/ 261 h 512"/>
                <a:gd name="T40" fmla="*/ 170 w 512"/>
                <a:gd name="T41" fmla="*/ 192 h 512"/>
                <a:gd name="T42" fmla="*/ 149 w 512"/>
                <a:gd name="T43" fmla="*/ 294 h 512"/>
                <a:gd name="T44" fmla="*/ 192 w 512"/>
                <a:gd name="T45" fmla="*/ 288 h 512"/>
                <a:gd name="T46" fmla="*/ 256 w 512"/>
                <a:gd name="T47" fmla="*/ 512 h 512"/>
                <a:gd name="T48" fmla="*/ 256 w 512"/>
                <a:gd name="T49" fmla="*/ 0 h 512"/>
                <a:gd name="T50" fmla="*/ 414 w 512"/>
                <a:gd name="T51" fmla="*/ 289 h 512"/>
                <a:gd name="T52" fmla="*/ 384 w 512"/>
                <a:gd name="T53" fmla="*/ 273 h 512"/>
                <a:gd name="T54" fmla="*/ 341 w 512"/>
                <a:gd name="T55" fmla="*/ 156 h 512"/>
                <a:gd name="T56" fmla="*/ 335 w 512"/>
                <a:gd name="T57" fmla="*/ 141 h 512"/>
                <a:gd name="T58" fmla="*/ 288 w 512"/>
                <a:gd name="T59" fmla="*/ 120 h 512"/>
                <a:gd name="T60" fmla="*/ 277 w 512"/>
                <a:gd name="T61" fmla="*/ 106 h 512"/>
                <a:gd name="T62" fmla="*/ 224 w 512"/>
                <a:gd name="T63" fmla="*/ 117 h 512"/>
                <a:gd name="T64" fmla="*/ 187 w 512"/>
                <a:gd name="T65" fmla="*/ 135 h 512"/>
                <a:gd name="T66" fmla="*/ 170 w 512"/>
                <a:gd name="T67" fmla="*/ 150 h 512"/>
                <a:gd name="T68" fmla="*/ 128 w 512"/>
                <a:gd name="T69" fmla="*/ 260 h 512"/>
                <a:gd name="T70" fmla="*/ 104 w 512"/>
                <a:gd name="T71" fmla="*/ 281 h 512"/>
                <a:gd name="T72" fmla="*/ 96 w 512"/>
                <a:gd name="T73" fmla="*/ 324 h 512"/>
                <a:gd name="T74" fmla="*/ 119 w 512"/>
                <a:gd name="T75" fmla="*/ 370 h 512"/>
                <a:gd name="T76" fmla="*/ 393 w 512"/>
                <a:gd name="T77" fmla="*/ 370 h 512"/>
                <a:gd name="T78" fmla="*/ 415 w 512"/>
                <a:gd name="T79" fmla="*/ 324 h 512"/>
                <a:gd name="T80" fmla="*/ 256 w 512"/>
                <a:gd name="T81" fmla="*/ 245 h 512"/>
                <a:gd name="T82" fmla="*/ 256 w 512"/>
                <a:gd name="T83" fmla="*/ 330 h 512"/>
                <a:gd name="T84" fmla="*/ 256 w 512"/>
                <a:gd name="T85" fmla="*/ 245 h 512"/>
                <a:gd name="T86" fmla="*/ 224 w 512"/>
                <a:gd name="T87" fmla="*/ 288 h 512"/>
                <a:gd name="T88" fmla="*/ 288 w 512"/>
                <a:gd name="T89" fmla="*/ 288 h 512"/>
                <a:gd name="T90" fmla="*/ 384 w 512"/>
                <a:gd name="T91" fmla="*/ 296 h 512"/>
                <a:gd name="T92" fmla="*/ 382 w 512"/>
                <a:gd name="T93" fmla="*/ 304 h 512"/>
                <a:gd name="T94" fmla="*/ 303 w 512"/>
                <a:gd name="T95" fmla="*/ 330 h 512"/>
                <a:gd name="T96" fmla="*/ 256 w 512"/>
                <a:gd name="T97" fmla="*/ 352 h 512"/>
                <a:gd name="T98" fmla="*/ 208 w 512"/>
                <a:gd name="T99" fmla="*/ 330 h 512"/>
                <a:gd name="T100" fmla="*/ 130 w 512"/>
                <a:gd name="T101" fmla="*/ 304 h 512"/>
                <a:gd name="T102" fmla="*/ 128 w 512"/>
                <a:gd name="T103" fmla="*/ 296 h 512"/>
                <a:gd name="T104" fmla="*/ 117 w 512"/>
                <a:gd name="T105" fmla="*/ 319 h 512"/>
                <a:gd name="T106" fmla="*/ 256 w 512"/>
                <a:gd name="T107" fmla="*/ 362 h 512"/>
                <a:gd name="T108" fmla="*/ 394 w 512"/>
                <a:gd name="T109" fmla="*/ 319 h 512"/>
                <a:gd name="T110" fmla="*/ 384 w 512"/>
                <a:gd name="T111" fmla="*/ 29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2" h="512">
                  <a:moveTo>
                    <a:pt x="256" y="277"/>
                  </a:moveTo>
                  <a:cubicBezTo>
                    <a:pt x="262" y="277"/>
                    <a:pt x="266" y="282"/>
                    <a:pt x="266" y="288"/>
                  </a:cubicBezTo>
                  <a:cubicBezTo>
                    <a:pt x="266" y="294"/>
                    <a:pt x="262" y="298"/>
                    <a:pt x="256" y="298"/>
                  </a:cubicBezTo>
                  <a:cubicBezTo>
                    <a:pt x="250" y="298"/>
                    <a:pt x="245" y="294"/>
                    <a:pt x="245" y="288"/>
                  </a:cubicBezTo>
                  <a:cubicBezTo>
                    <a:pt x="245" y="282"/>
                    <a:pt x="250" y="277"/>
                    <a:pt x="256" y="277"/>
                  </a:cubicBezTo>
                  <a:close/>
                  <a:moveTo>
                    <a:pt x="192" y="288"/>
                  </a:moveTo>
                  <a:cubicBezTo>
                    <a:pt x="192" y="252"/>
                    <a:pt x="220" y="224"/>
                    <a:pt x="256" y="224"/>
                  </a:cubicBezTo>
                  <a:cubicBezTo>
                    <a:pt x="291" y="224"/>
                    <a:pt x="320" y="252"/>
                    <a:pt x="320" y="288"/>
                  </a:cubicBezTo>
                  <a:cubicBezTo>
                    <a:pt x="320" y="295"/>
                    <a:pt x="319" y="301"/>
                    <a:pt x="317" y="307"/>
                  </a:cubicBezTo>
                  <a:cubicBezTo>
                    <a:pt x="345" y="303"/>
                    <a:pt x="358" y="297"/>
                    <a:pt x="362" y="294"/>
                  </a:cubicBezTo>
                  <a:cubicBezTo>
                    <a:pt x="362" y="260"/>
                    <a:pt x="362" y="260"/>
                    <a:pt x="362" y="260"/>
                  </a:cubicBezTo>
                  <a:cubicBezTo>
                    <a:pt x="362" y="232"/>
                    <a:pt x="352" y="209"/>
                    <a:pt x="341" y="192"/>
                  </a:cubicBezTo>
                  <a:cubicBezTo>
                    <a:pt x="341" y="250"/>
                    <a:pt x="341" y="250"/>
                    <a:pt x="341" y="250"/>
                  </a:cubicBezTo>
                  <a:cubicBezTo>
                    <a:pt x="341" y="256"/>
                    <a:pt x="336" y="261"/>
                    <a:pt x="330" y="261"/>
                  </a:cubicBezTo>
                  <a:cubicBezTo>
                    <a:pt x="324" y="261"/>
                    <a:pt x="320" y="256"/>
                    <a:pt x="320" y="250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8" y="156"/>
                    <a:pt x="316" y="155"/>
                    <a:pt x="314" y="154"/>
                  </a:cubicBezTo>
                  <a:cubicBezTo>
                    <a:pt x="304" y="149"/>
                    <a:pt x="297" y="145"/>
                    <a:pt x="288" y="142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95" y="197"/>
                    <a:pt x="295" y="197"/>
                    <a:pt x="295" y="197"/>
                  </a:cubicBezTo>
                  <a:cubicBezTo>
                    <a:pt x="298" y="202"/>
                    <a:pt x="296" y="208"/>
                    <a:pt x="291" y="211"/>
                  </a:cubicBezTo>
                  <a:cubicBezTo>
                    <a:pt x="286" y="214"/>
                    <a:pt x="280" y="213"/>
                    <a:pt x="277" y="208"/>
                  </a:cubicBezTo>
                  <a:cubicBezTo>
                    <a:pt x="268" y="194"/>
                    <a:pt x="268" y="194"/>
                    <a:pt x="268" y="194"/>
                  </a:cubicBezTo>
                  <a:cubicBezTo>
                    <a:pt x="267" y="193"/>
                    <a:pt x="266" y="191"/>
                    <a:pt x="266" y="189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6" y="128"/>
                    <a:pt x="266" y="128"/>
                    <a:pt x="266" y="128"/>
                  </a:cubicBezTo>
                  <a:cubicBezTo>
                    <a:pt x="245" y="128"/>
                    <a:pt x="245" y="128"/>
                    <a:pt x="245" y="128"/>
                  </a:cubicBezTo>
                  <a:cubicBezTo>
                    <a:pt x="245" y="128"/>
                    <a:pt x="245" y="128"/>
                    <a:pt x="245" y="128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5" y="191"/>
                    <a:pt x="244" y="193"/>
                    <a:pt x="243" y="194"/>
                  </a:cubicBezTo>
                  <a:cubicBezTo>
                    <a:pt x="235" y="208"/>
                    <a:pt x="235" y="208"/>
                    <a:pt x="235" y="208"/>
                  </a:cubicBezTo>
                  <a:cubicBezTo>
                    <a:pt x="232" y="213"/>
                    <a:pt x="225" y="214"/>
                    <a:pt x="220" y="211"/>
                  </a:cubicBezTo>
                  <a:cubicBezTo>
                    <a:pt x="215" y="208"/>
                    <a:pt x="214" y="202"/>
                    <a:pt x="217" y="197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15" y="145"/>
                    <a:pt x="207" y="149"/>
                    <a:pt x="197" y="154"/>
                  </a:cubicBezTo>
                  <a:cubicBezTo>
                    <a:pt x="195" y="155"/>
                    <a:pt x="194" y="156"/>
                    <a:pt x="192" y="157"/>
                  </a:cubicBezTo>
                  <a:cubicBezTo>
                    <a:pt x="192" y="250"/>
                    <a:pt x="192" y="250"/>
                    <a:pt x="192" y="250"/>
                  </a:cubicBezTo>
                  <a:cubicBezTo>
                    <a:pt x="192" y="256"/>
                    <a:pt x="187" y="261"/>
                    <a:pt x="181" y="261"/>
                  </a:cubicBezTo>
                  <a:cubicBezTo>
                    <a:pt x="175" y="261"/>
                    <a:pt x="170" y="256"/>
                    <a:pt x="170" y="250"/>
                  </a:cubicBezTo>
                  <a:cubicBezTo>
                    <a:pt x="170" y="192"/>
                    <a:pt x="170" y="192"/>
                    <a:pt x="170" y="192"/>
                  </a:cubicBezTo>
                  <a:cubicBezTo>
                    <a:pt x="160" y="209"/>
                    <a:pt x="149" y="232"/>
                    <a:pt x="149" y="260"/>
                  </a:cubicBezTo>
                  <a:cubicBezTo>
                    <a:pt x="149" y="294"/>
                    <a:pt x="149" y="294"/>
                    <a:pt x="149" y="294"/>
                  </a:cubicBezTo>
                  <a:cubicBezTo>
                    <a:pt x="153" y="297"/>
                    <a:pt x="166" y="303"/>
                    <a:pt x="195" y="307"/>
                  </a:cubicBezTo>
                  <a:cubicBezTo>
                    <a:pt x="193" y="301"/>
                    <a:pt x="192" y="295"/>
                    <a:pt x="192" y="288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4" y="289"/>
                  </a:moveTo>
                  <a:cubicBezTo>
                    <a:pt x="414" y="285"/>
                    <a:pt x="411" y="282"/>
                    <a:pt x="407" y="281"/>
                  </a:cubicBezTo>
                  <a:cubicBezTo>
                    <a:pt x="384" y="273"/>
                    <a:pt x="384" y="273"/>
                    <a:pt x="384" y="273"/>
                  </a:cubicBezTo>
                  <a:cubicBezTo>
                    <a:pt x="384" y="260"/>
                    <a:pt x="384" y="260"/>
                    <a:pt x="384" y="260"/>
                  </a:cubicBezTo>
                  <a:cubicBezTo>
                    <a:pt x="384" y="225"/>
                    <a:pt x="368" y="186"/>
                    <a:pt x="341" y="156"/>
                  </a:cubicBezTo>
                  <a:cubicBezTo>
                    <a:pt x="341" y="150"/>
                    <a:pt x="341" y="150"/>
                    <a:pt x="341" y="150"/>
                  </a:cubicBezTo>
                  <a:cubicBezTo>
                    <a:pt x="341" y="146"/>
                    <a:pt x="339" y="143"/>
                    <a:pt x="335" y="141"/>
                  </a:cubicBezTo>
                  <a:cubicBezTo>
                    <a:pt x="331" y="139"/>
                    <a:pt x="327" y="137"/>
                    <a:pt x="324" y="135"/>
                  </a:cubicBezTo>
                  <a:cubicBezTo>
                    <a:pt x="312" y="129"/>
                    <a:pt x="302" y="123"/>
                    <a:pt x="288" y="120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111"/>
                    <a:pt x="283" y="106"/>
                    <a:pt x="277" y="106"/>
                  </a:cubicBezTo>
                  <a:cubicBezTo>
                    <a:pt x="234" y="106"/>
                    <a:pt x="234" y="106"/>
                    <a:pt x="234" y="106"/>
                  </a:cubicBezTo>
                  <a:cubicBezTo>
                    <a:pt x="228" y="106"/>
                    <a:pt x="224" y="111"/>
                    <a:pt x="224" y="117"/>
                  </a:cubicBezTo>
                  <a:cubicBezTo>
                    <a:pt x="224" y="120"/>
                    <a:pt x="224" y="120"/>
                    <a:pt x="224" y="120"/>
                  </a:cubicBezTo>
                  <a:cubicBezTo>
                    <a:pt x="210" y="123"/>
                    <a:pt x="200" y="129"/>
                    <a:pt x="187" y="135"/>
                  </a:cubicBezTo>
                  <a:cubicBezTo>
                    <a:pt x="184" y="137"/>
                    <a:pt x="180" y="139"/>
                    <a:pt x="176" y="141"/>
                  </a:cubicBezTo>
                  <a:cubicBezTo>
                    <a:pt x="173" y="143"/>
                    <a:pt x="170" y="146"/>
                    <a:pt x="170" y="150"/>
                  </a:cubicBezTo>
                  <a:cubicBezTo>
                    <a:pt x="170" y="156"/>
                    <a:pt x="170" y="156"/>
                    <a:pt x="170" y="156"/>
                  </a:cubicBezTo>
                  <a:cubicBezTo>
                    <a:pt x="144" y="186"/>
                    <a:pt x="128" y="225"/>
                    <a:pt x="128" y="260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04" y="281"/>
                    <a:pt x="104" y="281"/>
                    <a:pt x="104" y="281"/>
                  </a:cubicBezTo>
                  <a:cubicBezTo>
                    <a:pt x="100" y="282"/>
                    <a:pt x="98" y="285"/>
                    <a:pt x="97" y="289"/>
                  </a:cubicBezTo>
                  <a:cubicBezTo>
                    <a:pt x="96" y="291"/>
                    <a:pt x="93" y="310"/>
                    <a:pt x="96" y="324"/>
                  </a:cubicBezTo>
                  <a:cubicBezTo>
                    <a:pt x="100" y="338"/>
                    <a:pt x="115" y="365"/>
                    <a:pt x="117" y="368"/>
                  </a:cubicBezTo>
                  <a:cubicBezTo>
                    <a:pt x="118" y="369"/>
                    <a:pt x="118" y="369"/>
                    <a:pt x="119" y="370"/>
                  </a:cubicBezTo>
                  <a:cubicBezTo>
                    <a:pt x="129" y="381"/>
                    <a:pt x="199" y="384"/>
                    <a:pt x="256" y="384"/>
                  </a:cubicBezTo>
                  <a:cubicBezTo>
                    <a:pt x="312" y="384"/>
                    <a:pt x="382" y="381"/>
                    <a:pt x="393" y="370"/>
                  </a:cubicBezTo>
                  <a:cubicBezTo>
                    <a:pt x="393" y="369"/>
                    <a:pt x="394" y="369"/>
                    <a:pt x="394" y="368"/>
                  </a:cubicBezTo>
                  <a:cubicBezTo>
                    <a:pt x="396" y="365"/>
                    <a:pt x="411" y="338"/>
                    <a:pt x="415" y="324"/>
                  </a:cubicBezTo>
                  <a:cubicBezTo>
                    <a:pt x="419" y="310"/>
                    <a:pt x="415" y="291"/>
                    <a:pt x="414" y="289"/>
                  </a:cubicBezTo>
                  <a:close/>
                  <a:moveTo>
                    <a:pt x="256" y="245"/>
                  </a:moveTo>
                  <a:cubicBezTo>
                    <a:pt x="279" y="245"/>
                    <a:pt x="298" y="264"/>
                    <a:pt x="298" y="288"/>
                  </a:cubicBezTo>
                  <a:cubicBezTo>
                    <a:pt x="298" y="311"/>
                    <a:pt x="279" y="330"/>
                    <a:pt x="256" y="330"/>
                  </a:cubicBezTo>
                  <a:cubicBezTo>
                    <a:pt x="232" y="330"/>
                    <a:pt x="213" y="311"/>
                    <a:pt x="213" y="288"/>
                  </a:cubicBezTo>
                  <a:cubicBezTo>
                    <a:pt x="213" y="264"/>
                    <a:pt x="232" y="245"/>
                    <a:pt x="256" y="245"/>
                  </a:cubicBezTo>
                  <a:close/>
                  <a:moveTo>
                    <a:pt x="256" y="256"/>
                  </a:moveTo>
                  <a:cubicBezTo>
                    <a:pt x="238" y="256"/>
                    <a:pt x="224" y="270"/>
                    <a:pt x="224" y="288"/>
                  </a:cubicBezTo>
                  <a:cubicBezTo>
                    <a:pt x="224" y="305"/>
                    <a:pt x="238" y="320"/>
                    <a:pt x="256" y="320"/>
                  </a:cubicBezTo>
                  <a:cubicBezTo>
                    <a:pt x="273" y="320"/>
                    <a:pt x="288" y="305"/>
                    <a:pt x="288" y="288"/>
                  </a:cubicBezTo>
                  <a:cubicBezTo>
                    <a:pt x="288" y="270"/>
                    <a:pt x="273" y="256"/>
                    <a:pt x="256" y="256"/>
                  </a:cubicBezTo>
                  <a:close/>
                  <a:moveTo>
                    <a:pt x="384" y="296"/>
                  </a:moveTo>
                  <a:cubicBezTo>
                    <a:pt x="384" y="298"/>
                    <a:pt x="384" y="298"/>
                    <a:pt x="384" y="298"/>
                  </a:cubicBezTo>
                  <a:cubicBezTo>
                    <a:pt x="384" y="301"/>
                    <a:pt x="383" y="303"/>
                    <a:pt x="382" y="304"/>
                  </a:cubicBezTo>
                  <a:cubicBezTo>
                    <a:pt x="379" y="308"/>
                    <a:pt x="365" y="324"/>
                    <a:pt x="305" y="330"/>
                  </a:cubicBezTo>
                  <a:cubicBezTo>
                    <a:pt x="304" y="330"/>
                    <a:pt x="304" y="330"/>
                    <a:pt x="303" y="330"/>
                  </a:cubicBezTo>
                  <a:cubicBezTo>
                    <a:pt x="303" y="330"/>
                    <a:pt x="303" y="330"/>
                    <a:pt x="303" y="330"/>
                  </a:cubicBezTo>
                  <a:cubicBezTo>
                    <a:pt x="292" y="343"/>
                    <a:pt x="275" y="352"/>
                    <a:pt x="256" y="352"/>
                  </a:cubicBezTo>
                  <a:cubicBezTo>
                    <a:pt x="237" y="352"/>
                    <a:pt x="220" y="343"/>
                    <a:pt x="208" y="330"/>
                  </a:cubicBezTo>
                  <a:cubicBezTo>
                    <a:pt x="208" y="330"/>
                    <a:pt x="208" y="330"/>
                    <a:pt x="208" y="330"/>
                  </a:cubicBezTo>
                  <a:cubicBezTo>
                    <a:pt x="208" y="330"/>
                    <a:pt x="207" y="330"/>
                    <a:pt x="207" y="330"/>
                  </a:cubicBezTo>
                  <a:cubicBezTo>
                    <a:pt x="146" y="324"/>
                    <a:pt x="132" y="308"/>
                    <a:pt x="130" y="304"/>
                  </a:cubicBezTo>
                  <a:cubicBezTo>
                    <a:pt x="128" y="303"/>
                    <a:pt x="128" y="301"/>
                    <a:pt x="128" y="298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17" y="299"/>
                    <a:pt x="117" y="299"/>
                    <a:pt x="117" y="299"/>
                  </a:cubicBezTo>
                  <a:cubicBezTo>
                    <a:pt x="116" y="305"/>
                    <a:pt x="116" y="313"/>
                    <a:pt x="117" y="319"/>
                  </a:cubicBezTo>
                  <a:cubicBezTo>
                    <a:pt x="119" y="327"/>
                    <a:pt x="129" y="345"/>
                    <a:pt x="134" y="355"/>
                  </a:cubicBezTo>
                  <a:cubicBezTo>
                    <a:pt x="140" y="357"/>
                    <a:pt x="167" y="362"/>
                    <a:pt x="256" y="362"/>
                  </a:cubicBezTo>
                  <a:cubicBezTo>
                    <a:pt x="345" y="362"/>
                    <a:pt x="371" y="357"/>
                    <a:pt x="377" y="355"/>
                  </a:cubicBezTo>
                  <a:cubicBezTo>
                    <a:pt x="382" y="345"/>
                    <a:pt x="392" y="327"/>
                    <a:pt x="394" y="319"/>
                  </a:cubicBezTo>
                  <a:cubicBezTo>
                    <a:pt x="396" y="313"/>
                    <a:pt x="395" y="305"/>
                    <a:pt x="395" y="299"/>
                  </a:cubicBezTo>
                  <a:lnTo>
                    <a:pt x="384" y="29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93"/>
            <p:cNvSpPr>
              <a:spLocks noChangeAspect="1" noEditPoints="1"/>
            </p:cNvSpPr>
            <p:nvPr/>
          </p:nvSpPr>
          <p:spPr bwMode="auto">
            <a:xfrm>
              <a:off x="9690100" y="3546396"/>
              <a:ext cx="506624" cy="508114"/>
            </a:xfrm>
            <a:custGeom>
              <a:avLst/>
              <a:gdLst>
                <a:gd name="T0" fmla="*/ 117 w 512"/>
                <a:gd name="T1" fmla="*/ 170 h 512"/>
                <a:gd name="T2" fmla="*/ 149 w 512"/>
                <a:gd name="T3" fmla="*/ 170 h 512"/>
                <a:gd name="T4" fmla="*/ 149 w 512"/>
                <a:gd name="T5" fmla="*/ 202 h 512"/>
                <a:gd name="T6" fmla="*/ 117 w 512"/>
                <a:gd name="T7" fmla="*/ 202 h 512"/>
                <a:gd name="T8" fmla="*/ 117 w 512"/>
                <a:gd name="T9" fmla="*/ 170 h 512"/>
                <a:gd name="T10" fmla="*/ 117 w 512"/>
                <a:gd name="T11" fmla="*/ 341 h 512"/>
                <a:gd name="T12" fmla="*/ 149 w 512"/>
                <a:gd name="T13" fmla="*/ 341 h 512"/>
                <a:gd name="T14" fmla="*/ 149 w 512"/>
                <a:gd name="T15" fmla="*/ 309 h 512"/>
                <a:gd name="T16" fmla="*/ 117 w 512"/>
                <a:gd name="T17" fmla="*/ 309 h 512"/>
                <a:gd name="T18" fmla="*/ 117 w 512"/>
                <a:gd name="T19" fmla="*/ 341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170 w 512"/>
                <a:gd name="T31" fmla="*/ 298 h 512"/>
                <a:gd name="T32" fmla="*/ 160 w 512"/>
                <a:gd name="T33" fmla="*/ 288 h 512"/>
                <a:gd name="T34" fmla="*/ 106 w 512"/>
                <a:gd name="T35" fmla="*/ 288 h 512"/>
                <a:gd name="T36" fmla="*/ 96 w 512"/>
                <a:gd name="T37" fmla="*/ 298 h 512"/>
                <a:gd name="T38" fmla="*/ 96 w 512"/>
                <a:gd name="T39" fmla="*/ 352 h 512"/>
                <a:gd name="T40" fmla="*/ 106 w 512"/>
                <a:gd name="T41" fmla="*/ 362 h 512"/>
                <a:gd name="T42" fmla="*/ 160 w 512"/>
                <a:gd name="T43" fmla="*/ 362 h 512"/>
                <a:gd name="T44" fmla="*/ 170 w 512"/>
                <a:gd name="T45" fmla="*/ 352 h 512"/>
                <a:gd name="T46" fmla="*/ 170 w 512"/>
                <a:gd name="T47" fmla="*/ 298 h 512"/>
                <a:gd name="T48" fmla="*/ 170 w 512"/>
                <a:gd name="T49" fmla="*/ 160 h 512"/>
                <a:gd name="T50" fmla="*/ 160 w 512"/>
                <a:gd name="T51" fmla="*/ 149 h 512"/>
                <a:gd name="T52" fmla="*/ 106 w 512"/>
                <a:gd name="T53" fmla="*/ 149 h 512"/>
                <a:gd name="T54" fmla="*/ 96 w 512"/>
                <a:gd name="T55" fmla="*/ 160 h 512"/>
                <a:gd name="T56" fmla="*/ 96 w 512"/>
                <a:gd name="T57" fmla="*/ 213 h 512"/>
                <a:gd name="T58" fmla="*/ 106 w 512"/>
                <a:gd name="T59" fmla="*/ 224 h 512"/>
                <a:gd name="T60" fmla="*/ 160 w 512"/>
                <a:gd name="T61" fmla="*/ 224 h 512"/>
                <a:gd name="T62" fmla="*/ 170 w 512"/>
                <a:gd name="T63" fmla="*/ 213 h 512"/>
                <a:gd name="T64" fmla="*/ 170 w 512"/>
                <a:gd name="T65" fmla="*/ 160 h 512"/>
                <a:gd name="T66" fmla="*/ 416 w 512"/>
                <a:gd name="T67" fmla="*/ 352 h 512"/>
                <a:gd name="T68" fmla="*/ 405 w 512"/>
                <a:gd name="T69" fmla="*/ 341 h 512"/>
                <a:gd name="T70" fmla="*/ 224 w 512"/>
                <a:gd name="T71" fmla="*/ 341 h 512"/>
                <a:gd name="T72" fmla="*/ 213 w 512"/>
                <a:gd name="T73" fmla="*/ 352 h 512"/>
                <a:gd name="T74" fmla="*/ 224 w 512"/>
                <a:gd name="T75" fmla="*/ 362 h 512"/>
                <a:gd name="T76" fmla="*/ 405 w 512"/>
                <a:gd name="T77" fmla="*/ 362 h 512"/>
                <a:gd name="T78" fmla="*/ 416 w 512"/>
                <a:gd name="T79" fmla="*/ 352 h 512"/>
                <a:gd name="T80" fmla="*/ 416 w 512"/>
                <a:gd name="T81" fmla="*/ 298 h 512"/>
                <a:gd name="T82" fmla="*/ 405 w 512"/>
                <a:gd name="T83" fmla="*/ 288 h 512"/>
                <a:gd name="T84" fmla="*/ 224 w 512"/>
                <a:gd name="T85" fmla="*/ 288 h 512"/>
                <a:gd name="T86" fmla="*/ 213 w 512"/>
                <a:gd name="T87" fmla="*/ 298 h 512"/>
                <a:gd name="T88" fmla="*/ 224 w 512"/>
                <a:gd name="T89" fmla="*/ 309 h 512"/>
                <a:gd name="T90" fmla="*/ 405 w 512"/>
                <a:gd name="T91" fmla="*/ 309 h 512"/>
                <a:gd name="T92" fmla="*/ 416 w 512"/>
                <a:gd name="T93" fmla="*/ 298 h 512"/>
                <a:gd name="T94" fmla="*/ 416 w 512"/>
                <a:gd name="T95" fmla="*/ 213 h 512"/>
                <a:gd name="T96" fmla="*/ 405 w 512"/>
                <a:gd name="T97" fmla="*/ 202 h 512"/>
                <a:gd name="T98" fmla="*/ 224 w 512"/>
                <a:gd name="T99" fmla="*/ 202 h 512"/>
                <a:gd name="T100" fmla="*/ 213 w 512"/>
                <a:gd name="T101" fmla="*/ 213 h 512"/>
                <a:gd name="T102" fmla="*/ 224 w 512"/>
                <a:gd name="T103" fmla="*/ 224 h 512"/>
                <a:gd name="T104" fmla="*/ 405 w 512"/>
                <a:gd name="T105" fmla="*/ 224 h 512"/>
                <a:gd name="T106" fmla="*/ 416 w 512"/>
                <a:gd name="T107" fmla="*/ 213 h 512"/>
                <a:gd name="T108" fmla="*/ 416 w 512"/>
                <a:gd name="T109" fmla="*/ 160 h 512"/>
                <a:gd name="T110" fmla="*/ 405 w 512"/>
                <a:gd name="T111" fmla="*/ 149 h 512"/>
                <a:gd name="T112" fmla="*/ 224 w 512"/>
                <a:gd name="T113" fmla="*/ 149 h 512"/>
                <a:gd name="T114" fmla="*/ 213 w 512"/>
                <a:gd name="T115" fmla="*/ 160 h 512"/>
                <a:gd name="T116" fmla="*/ 224 w 512"/>
                <a:gd name="T117" fmla="*/ 170 h 512"/>
                <a:gd name="T118" fmla="*/ 405 w 512"/>
                <a:gd name="T119" fmla="*/ 170 h 512"/>
                <a:gd name="T120" fmla="*/ 416 w 512"/>
                <a:gd name="T121" fmla="*/ 16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12">
                  <a:moveTo>
                    <a:pt x="117" y="170"/>
                  </a:moveTo>
                  <a:cubicBezTo>
                    <a:pt x="149" y="170"/>
                    <a:pt x="149" y="170"/>
                    <a:pt x="149" y="170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17" y="202"/>
                    <a:pt x="117" y="202"/>
                    <a:pt x="117" y="202"/>
                  </a:cubicBezTo>
                  <a:lnTo>
                    <a:pt x="117" y="170"/>
                  </a:lnTo>
                  <a:close/>
                  <a:moveTo>
                    <a:pt x="117" y="341"/>
                  </a:moveTo>
                  <a:cubicBezTo>
                    <a:pt x="149" y="341"/>
                    <a:pt x="149" y="341"/>
                    <a:pt x="149" y="341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17" y="309"/>
                    <a:pt x="117" y="309"/>
                    <a:pt x="117" y="309"/>
                  </a:cubicBezTo>
                  <a:lnTo>
                    <a:pt x="117" y="341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170" y="298"/>
                  </a:moveTo>
                  <a:cubicBezTo>
                    <a:pt x="170" y="292"/>
                    <a:pt x="166" y="288"/>
                    <a:pt x="160" y="288"/>
                  </a:cubicBezTo>
                  <a:cubicBezTo>
                    <a:pt x="106" y="288"/>
                    <a:pt x="106" y="288"/>
                    <a:pt x="106" y="288"/>
                  </a:cubicBezTo>
                  <a:cubicBezTo>
                    <a:pt x="100" y="288"/>
                    <a:pt x="96" y="292"/>
                    <a:pt x="96" y="298"/>
                  </a:cubicBezTo>
                  <a:cubicBezTo>
                    <a:pt x="96" y="352"/>
                    <a:pt x="96" y="352"/>
                    <a:pt x="96" y="352"/>
                  </a:cubicBezTo>
                  <a:cubicBezTo>
                    <a:pt x="96" y="358"/>
                    <a:pt x="100" y="362"/>
                    <a:pt x="106" y="362"/>
                  </a:cubicBezTo>
                  <a:cubicBezTo>
                    <a:pt x="160" y="362"/>
                    <a:pt x="160" y="362"/>
                    <a:pt x="160" y="362"/>
                  </a:cubicBezTo>
                  <a:cubicBezTo>
                    <a:pt x="166" y="362"/>
                    <a:pt x="170" y="358"/>
                    <a:pt x="170" y="352"/>
                  </a:cubicBezTo>
                  <a:lnTo>
                    <a:pt x="170" y="298"/>
                  </a:lnTo>
                  <a:close/>
                  <a:moveTo>
                    <a:pt x="170" y="160"/>
                  </a:moveTo>
                  <a:cubicBezTo>
                    <a:pt x="170" y="154"/>
                    <a:pt x="166" y="149"/>
                    <a:pt x="160" y="149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0" y="149"/>
                    <a:pt x="96" y="154"/>
                    <a:pt x="96" y="160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96" y="219"/>
                    <a:pt x="100" y="224"/>
                    <a:pt x="106" y="224"/>
                  </a:cubicBezTo>
                  <a:cubicBezTo>
                    <a:pt x="160" y="224"/>
                    <a:pt x="160" y="224"/>
                    <a:pt x="160" y="224"/>
                  </a:cubicBezTo>
                  <a:cubicBezTo>
                    <a:pt x="166" y="224"/>
                    <a:pt x="170" y="219"/>
                    <a:pt x="170" y="213"/>
                  </a:cubicBezTo>
                  <a:lnTo>
                    <a:pt x="170" y="160"/>
                  </a:lnTo>
                  <a:close/>
                  <a:moveTo>
                    <a:pt x="416" y="352"/>
                  </a:moveTo>
                  <a:cubicBezTo>
                    <a:pt x="416" y="346"/>
                    <a:pt x="411" y="341"/>
                    <a:pt x="405" y="341"/>
                  </a:cubicBezTo>
                  <a:cubicBezTo>
                    <a:pt x="224" y="341"/>
                    <a:pt x="224" y="341"/>
                    <a:pt x="224" y="341"/>
                  </a:cubicBezTo>
                  <a:cubicBezTo>
                    <a:pt x="218" y="341"/>
                    <a:pt x="213" y="346"/>
                    <a:pt x="213" y="352"/>
                  </a:cubicBezTo>
                  <a:cubicBezTo>
                    <a:pt x="213" y="358"/>
                    <a:pt x="218" y="362"/>
                    <a:pt x="224" y="362"/>
                  </a:cubicBezTo>
                  <a:cubicBezTo>
                    <a:pt x="405" y="362"/>
                    <a:pt x="405" y="362"/>
                    <a:pt x="405" y="362"/>
                  </a:cubicBezTo>
                  <a:cubicBezTo>
                    <a:pt x="411" y="362"/>
                    <a:pt x="416" y="358"/>
                    <a:pt x="416" y="352"/>
                  </a:cubicBezTo>
                  <a:close/>
                  <a:moveTo>
                    <a:pt x="416" y="298"/>
                  </a:moveTo>
                  <a:cubicBezTo>
                    <a:pt x="416" y="292"/>
                    <a:pt x="411" y="288"/>
                    <a:pt x="405" y="288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18" y="288"/>
                    <a:pt x="213" y="292"/>
                    <a:pt x="213" y="298"/>
                  </a:cubicBezTo>
                  <a:cubicBezTo>
                    <a:pt x="213" y="304"/>
                    <a:pt x="218" y="309"/>
                    <a:pt x="224" y="309"/>
                  </a:cubicBezTo>
                  <a:cubicBezTo>
                    <a:pt x="405" y="309"/>
                    <a:pt x="405" y="309"/>
                    <a:pt x="405" y="309"/>
                  </a:cubicBezTo>
                  <a:cubicBezTo>
                    <a:pt x="411" y="309"/>
                    <a:pt x="416" y="304"/>
                    <a:pt x="416" y="298"/>
                  </a:cubicBezTo>
                  <a:close/>
                  <a:moveTo>
                    <a:pt x="416" y="213"/>
                  </a:moveTo>
                  <a:cubicBezTo>
                    <a:pt x="416" y="207"/>
                    <a:pt x="411" y="202"/>
                    <a:pt x="405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18" y="202"/>
                    <a:pt x="213" y="207"/>
                    <a:pt x="213" y="213"/>
                  </a:cubicBezTo>
                  <a:cubicBezTo>
                    <a:pt x="213" y="219"/>
                    <a:pt x="218" y="224"/>
                    <a:pt x="224" y="224"/>
                  </a:cubicBezTo>
                  <a:cubicBezTo>
                    <a:pt x="405" y="224"/>
                    <a:pt x="405" y="224"/>
                    <a:pt x="405" y="224"/>
                  </a:cubicBezTo>
                  <a:cubicBezTo>
                    <a:pt x="411" y="224"/>
                    <a:pt x="416" y="219"/>
                    <a:pt x="416" y="213"/>
                  </a:cubicBezTo>
                  <a:close/>
                  <a:moveTo>
                    <a:pt x="416" y="160"/>
                  </a:moveTo>
                  <a:cubicBezTo>
                    <a:pt x="416" y="154"/>
                    <a:pt x="411" y="149"/>
                    <a:pt x="405" y="149"/>
                  </a:cubicBezTo>
                  <a:cubicBezTo>
                    <a:pt x="224" y="149"/>
                    <a:pt x="224" y="149"/>
                    <a:pt x="224" y="149"/>
                  </a:cubicBezTo>
                  <a:cubicBezTo>
                    <a:pt x="218" y="149"/>
                    <a:pt x="213" y="154"/>
                    <a:pt x="213" y="160"/>
                  </a:cubicBezTo>
                  <a:cubicBezTo>
                    <a:pt x="213" y="166"/>
                    <a:pt x="218" y="170"/>
                    <a:pt x="224" y="170"/>
                  </a:cubicBezTo>
                  <a:cubicBezTo>
                    <a:pt x="405" y="170"/>
                    <a:pt x="405" y="170"/>
                    <a:pt x="405" y="170"/>
                  </a:cubicBezTo>
                  <a:cubicBezTo>
                    <a:pt x="411" y="170"/>
                    <a:pt x="416" y="166"/>
                    <a:pt x="416" y="1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10" name="Elbow Connector 9"/>
            <p:cNvCxnSpPr>
              <a:stCxn id="25" idx="3"/>
            </p:cNvCxnSpPr>
            <p:nvPr/>
          </p:nvCxnSpPr>
          <p:spPr>
            <a:xfrm>
              <a:off x="8586879" y="3023628"/>
              <a:ext cx="1021694" cy="776825"/>
            </a:xfrm>
            <a:prstGeom prst="bentConnector5">
              <a:avLst>
                <a:gd name="adj1" fmla="val 22375"/>
                <a:gd name="adj2" fmla="val 50000"/>
                <a:gd name="adj3" fmla="val 22265"/>
              </a:avLst>
            </a:prstGeom>
            <a:grpFill/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12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0" y="889000"/>
            <a:ext cx="11245850" cy="487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Key benefits for creating invoices are as follows: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84672" y="400050"/>
            <a:ext cx="11245850" cy="488950"/>
          </a:xfrm>
        </p:spPr>
        <p:txBody>
          <a:bodyPr/>
          <a:lstStyle/>
          <a:p>
            <a:r>
              <a:rPr lang="en-US" dirty="0"/>
              <a:t>Key Benefits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79655" y="1865313"/>
            <a:ext cx="7290785" cy="3526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lnSpc>
                <a:spcPct val="105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Suppliers will use the Oracle Supplier Portal to navigate to Open Purchase Orders and create invoices against them</a:t>
            </a:r>
          </a:p>
          <a:p>
            <a:pPr marL="285750" lvl="0" indent="-285750" fontAlgn="base">
              <a:lnSpc>
                <a:spcPct val="105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Suppliers will be able to create, view and manage both 2-Way and 3-Way Invoices matched against Orders</a:t>
            </a:r>
          </a:p>
          <a:p>
            <a:pPr marL="285750" lvl="0" indent="-285750" fontAlgn="base">
              <a:lnSpc>
                <a:spcPct val="105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Suppliers will be able to enter all the invoice details such as Identifying Purchase Order, invoice number, invoice type (credit memo and standard invoice), and date through a single unified platform</a:t>
            </a:r>
          </a:p>
          <a:p>
            <a:pPr marL="285750" lvl="0" indent="-285750" fontAlgn="base">
              <a:lnSpc>
                <a:spcPct val="105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Suppliers will be able to search for invoices using various criteria such as invoice number, invoice status, paid status etc. </a:t>
            </a:r>
            <a:endParaRPr lang="en-US" sz="1600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889000"/>
            <a:ext cx="11245850" cy="487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Let’s learn about the process to create invoices against an open Purchase Order.</a:t>
            </a:r>
          </a:p>
        </p:txBody>
      </p:sp>
      <p:sp>
        <p:nvSpPr>
          <p:cNvPr id="18" name="Title 10"/>
          <p:cNvSpPr>
            <a:spLocks noGrp="1"/>
          </p:cNvSpPr>
          <p:nvPr>
            <p:ph type="title" idx="4294967295"/>
          </p:nvPr>
        </p:nvSpPr>
        <p:spPr>
          <a:xfrm>
            <a:off x="293845" y="419387"/>
            <a:ext cx="11245850" cy="488950"/>
          </a:xfrm>
        </p:spPr>
        <p:txBody>
          <a:bodyPr/>
          <a:lstStyle/>
          <a:p>
            <a:r>
              <a:rPr lang="en-US" dirty="0"/>
              <a:t>Create Invoices: Process Flow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AD02CD-0920-4110-8269-3D31C408CD75}"/>
              </a:ext>
            </a:extLst>
          </p:cNvPr>
          <p:cNvGrpSpPr/>
          <p:nvPr/>
        </p:nvGrpSpPr>
        <p:grpSpPr>
          <a:xfrm>
            <a:off x="1315561" y="1421630"/>
            <a:ext cx="9560879" cy="3935895"/>
            <a:chOff x="839353" y="1656522"/>
            <a:chExt cx="9560879" cy="3935895"/>
          </a:xfrm>
        </p:grpSpPr>
        <p:sp>
          <p:nvSpPr>
            <p:cNvPr id="59" name="Arrow: Chevron 10">
              <a:extLst>
                <a:ext uri="{FF2B5EF4-FFF2-40B4-BE49-F238E27FC236}">
                  <a16:creationId xmlns:a16="http://schemas.microsoft.com/office/drawing/2014/main" id="{1AB7B8C7-9CA4-4B99-99F6-6D20F566670A}"/>
                </a:ext>
              </a:extLst>
            </p:cNvPr>
            <p:cNvSpPr/>
            <p:nvPr/>
          </p:nvSpPr>
          <p:spPr>
            <a:xfrm>
              <a:off x="839353" y="1985514"/>
              <a:ext cx="2144293" cy="827697"/>
            </a:xfrm>
            <a:prstGeom prst="chevron">
              <a:avLst>
                <a:gd name="adj" fmla="val 4000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60" name="Freeform: Shape 11">
              <a:extLst>
                <a:ext uri="{FF2B5EF4-FFF2-40B4-BE49-F238E27FC236}">
                  <a16:creationId xmlns:a16="http://schemas.microsoft.com/office/drawing/2014/main" id="{DD9D6FF7-0B17-4FBD-BD0C-C2B5F72DB464}"/>
                </a:ext>
              </a:extLst>
            </p:cNvPr>
            <p:cNvSpPr/>
            <p:nvPr/>
          </p:nvSpPr>
          <p:spPr>
            <a:xfrm>
              <a:off x="839354" y="3082832"/>
              <a:ext cx="1952336" cy="2195358"/>
            </a:xfrm>
            <a:custGeom>
              <a:avLst/>
              <a:gdLst>
                <a:gd name="connsiteX0" fmla="*/ 0 w 1760379"/>
                <a:gd name="connsiteY0" fmla="*/ 88935 h 889352"/>
                <a:gd name="connsiteX1" fmla="*/ 88935 w 1760379"/>
                <a:gd name="connsiteY1" fmla="*/ 0 h 889352"/>
                <a:gd name="connsiteX2" fmla="*/ 1671444 w 1760379"/>
                <a:gd name="connsiteY2" fmla="*/ 0 h 889352"/>
                <a:gd name="connsiteX3" fmla="*/ 1760379 w 1760379"/>
                <a:gd name="connsiteY3" fmla="*/ 88935 h 889352"/>
                <a:gd name="connsiteX4" fmla="*/ 1760379 w 1760379"/>
                <a:gd name="connsiteY4" fmla="*/ 800417 h 889352"/>
                <a:gd name="connsiteX5" fmla="*/ 1671444 w 1760379"/>
                <a:gd name="connsiteY5" fmla="*/ 889352 h 889352"/>
                <a:gd name="connsiteX6" fmla="*/ 88935 w 1760379"/>
                <a:gd name="connsiteY6" fmla="*/ 889352 h 889352"/>
                <a:gd name="connsiteX7" fmla="*/ 0 w 1760379"/>
                <a:gd name="connsiteY7" fmla="*/ 800417 h 889352"/>
                <a:gd name="connsiteX8" fmla="*/ 0 w 1760379"/>
                <a:gd name="connsiteY8" fmla="*/ 88935 h 8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379" h="889352">
                  <a:moveTo>
                    <a:pt x="0" y="88935"/>
                  </a:moveTo>
                  <a:cubicBezTo>
                    <a:pt x="0" y="39818"/>
                    <a:pt x="39818" y="0"/>
                    <a:pt x="88935" y="0"/>
                  </a:cubicBezTo>
                  <a:lnTo>
                    <a:pt x="1671444" y="0"/>
                  </a:lnTo>
                  <a:cubicBezTo>
                    <a:pt x="1720561" y="0"/>
                    <a:pt x="1760379" y="39818"/>
                    <a:pt x="1760379" y="88935"/>
                  </a:cubicBezTo>
                  <a:lnTo>
                    <a:pt x="1760379" y="800417"/>
                  </a:lnTo>
                  <a:cubicBezTo>
                    <a:pt x="1760379" y="849534"/>
                    <a:pt x="1720561" y="889352"/>
                    <a:pt x="1671444" y="889352"/>
                  </a:cubicBezTo>
                  <a:lnTo>
                    <a:pt x="88935" y="889352"/>
                  </a:lnTo>
                  <a:cubicBezTo>
                    <a:pt x="39818" y="889352"/>
                    <a:pt x="0" y="849534"/>
                    <a:pt x="0" y="800417"/>
                  </a:cubicBezTo>
                  <a:lnTo>
                    <a:pt x="0" y="88935"/>
                  </a:lnTo>
                  <a:close/>
                </a:path>
              </a:pathLst>
            </a:custGeom>
            <a:ln>
              <a:solidFill>
                <a:srgbClr val="2D608F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392" tIns="111392" rIns="111392" bIns="111392" numCol="1" spcCol="1270" anchor="t" anchorCtr="0">
              <a:noAutofit/>
            </a:bodyPr>
            <a:lstStyle/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r>
                <a:rPr lang="en-US" sz="1200" b="1" dirty="0"/>
                <a:t>Search for Purchase Order</a:t>
              </a:r>
            </a:p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endParaRPr lang="en-US" sz="1200" dirty="0"/>
            </a:p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r>
                <a:rPr lang="en-US" sz="1200" b="1" dirty="0">
                  <a:solidFill>
                    <a:schemeClr val="accent1"/>
                  </a:solidFill>
                </a:rPr>
                <a:t>External Supplier:</a:t>
              </a:r>
            </a:p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r>
                <a:rPr lang="en-US" sz="1200" dirty="0"/>
                <a:t>Search for the open Purchase Order</a:t>
              </a:r>
            </a:p>
          </p:txBody>
        </p:sp>
        <p:sp>
          <p:nvSpPr>
            <p:cNvPr id="61" name="Arrow: Chevron 12">
              <a:extLst>
                <a:ext uri="{FF2B5EF4-FFF2-40B4-BE49-F238E27FC236}">
                  <a16:creationId xmlns:a16="http://schemas.microsoft.com/office/drawing/2014/main" id="{883F9DF1-BC11-4318-845D-E6E0049987AC}"/>
                </a:ext>
              </a:extLst>
            </p:cNvPr>
            <p:cNvSpPr/>
            <p:nvPr/>
          </p:nvSpPr>
          <p:spPr>
            <a:xfrm>
              <a:off x="3296269" y="1976684"/>
              <a:ext cx="2144293" cy="827697"/>
            </a:xfrm>
            <a:prstGeom prst="chevron">
              <a:avLst>
                <a:gd name="adj" fmla="val 4000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66" name="Arrow: Right 17">
              <a:extLst>
                <a:ext uri="{FF2B5EF4-FFF2-40B4-BE49-F238E27FC236}">
                  <a16:creationId xmlns:a16="http://schemas.microsoft.com/office/drawing/2014/main" id="{9B6ACF7E-E98C-486D-8A39-C87D2DE2E6A4}"/>
                </a:ext>
              </a:extLst>
            </p:cNvPr>
            <p:cNvSpPr/>
            <p:nvPr/>
          </p:nvSpPr>
          <p:spPr>
            <a:xfrm>
              <a:off x="2812375" y="4047001"/>
              <a:ext cx="483894" cy="331938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13">
              <a:extLst>
                <a:ext uri="{FF2B5EF4-FFF2-40B4-BE49-F238E27FC236}">
                  <a16:creationId xmlns:a16="http://schemas.microsoft.com/office/drawing/2014/main" id="{42667E61-CB52-4B5D-9058-5F036335C11A}"/>
                </a:ext>
              </a:extLst>
            </p:cNvPr>
            <p:cNvSpPr/>
            <p:nvPr/>
          </p:nvSpPr>
          <p:spPr>
            <a:xfrm>
              <a:off x="3296268" y="3082832"/>
              <a:ext cx="1956816" cy="2195358"/>
            </a:xfrm>
            <a:custGeom>
              <a:avLst/>
              <a:gdLst>
                <a:gd name="connsiteX0" fmla="*/ 0 w 1760379"/>
                <a:gd name="connsiteY0" fmla="*/ 88935 h 889352"/>
                <a:gd name="connsiteX1" fmla="*/ 88935 w 1760379"/>
                <a:gd name="connsiteY1" fmla="*/ 0 h 889352"/>
                <a:gd name="connsiteX2" fmla="*/ 1671444 w 1760379"/>
                <a:gd name="connsiteY2" fmla="*/ 0 h 889352"/>
                <a:gd name="connsiteX3" fmla="*/ 1760379 w 1760379"/>
                <a:gd name="connsiteY3" fmla="*/ 88935 h 889352"/>
                <a:gd name="connsiteX4" fmla="*/ 1760379 w 1760379"/>
                <a:gd name="connsiteY4" fmla="*/ 800417 h 889352"/>
                <a:gd name="connsiteX5" fmla="*/ 1671444 w 1760379"/>
                <a:gd name="connsiteY5" fmla="*/ 889352 h 889352"/>
                <a:gd name="connsiteX6" fmla="*/ 88935 w 1760379"/>
                <a:gd name="connsiteY6" fmla="*/ 889352 h 889352"/>
                <a:gd name="connsiteX7" fmla="*/ 0 w 1760379"/>
                <a:gd name="connsiteY7" fmla="*/ 800417 h 889352"/>
                <a:gd name="connsiteX8" fmla="*/ 0 w 1760379"/>
                <a:gd name="connsiteY8" fmla="*/ 88935 h 8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379" h="889352">
                  <a:moveTo>
                    <a:pt x="0" y="88935"/>
                  </a:moveTo>
                  <a:cubicBezTo>
                    <a:pt x="0" y="39818"/>
                    <a:pt x="39818" y="0"/>
                    <a:pt x="88935" y="0"/>
                  </a:cubicBezTo>
                  <a:lnTo>
                    <a:pt x="1671444" y="0"/>
                  </a:lnTo>
                  <a:cubicBezTo>
                    <a:pt x="1720561" y="0"/>
                    <a:pt x="1760379" y="39818"/>
                    <a:pt x="1760379" y="88935"/>
                  </a:cubicBezTo>
                  <a:lnTo>
                    <a:pt x="1760379" y="800417"/>
                  </a:lnTo>
                  <a:cubicBezTo>
                    <a:pt x="1760379" y="849534"/>
                    <a:pt x="1720561" y="889352"/>
                    <a:pt x="1671444" y="889352"/>
                  </a:cubicBezTo>
                  <a:lnTo>
                    <a:pt x="88935" y="889352"/>
                  </a:lnTo>
                  <a:cubicBezTo>
                    <a:pt x="39818" y="889352"/>
                    <a:pt x="0" y="849534"/>
                    <a:pt x="0" y="800417"/>
                  </a:cubicBezTo>
                  <a:lnTo>
                    <a:pt x="0" y="88935"/>
                  </a:lnTo>
                  <a:close/>
                </a:path>
              </a:pathLst>
            </a:custGeom>
            <a:ln>
              <a:solidFill>
                <a:srgbClr val="2D608F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392" tIns="111392" rIns="111392" bIns="111392" numCol="1" spcCol="1270" anchor="t" anchorCtr="0">
              <a:noAutofit/>
            </a:bodyPr>
            <a:lstStyle/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r>
                <a:rPr lang="en-US" sz="1200" b="1" dirty="0"/>
                <a:t>Add Line Item and Create Invoice</a:t>
              </a:r>
            </a:p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endParaRPr lang="en-US" sz="1200" b="1" dirty="0"/>
            </a:p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r>
                <a:rPr lang="en-US" sz="1200" b="1" dirty="0">
                  <a:solidFill>
                    <a:schemeClr val="accent1"/>
                  </a:solidFill>
                </a:rPr>
                <a:t>External Supplier:</a:t>
              </a:r>
            </a:p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r>
                <a:rPr lang="en-US" sz="1200" dirty="0"/>
                <a:t>Add Purchase Order line items and create invoice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CAA28F3-91EE-4AE7-8AB2-B26FE493F314}"/>
                </a:ext>
              </a:extLst>
            </p:cNvPr>
            <p:cNvGrpSpPr/>
            <p:nvPr/>
          </p:nvGrpSpPr>
          <p:grpSpPr>
            <a:xfrm>
              <a:off x="1634493" y="2056694"/>
              <a:ext cx="546056" cy="669942"/>
              <a:chOff x="-664497" y="572610"/>
              <a:chExt cx="720725" cy="884238"/>
            </a:xfrm>
            <a:solidFill>
              <a:schemeClr val="bg1"/>
            </a:solidFill>
          </p:grpSpPr>
          <p:sp>
            <p:nvSpPr>
              <p:cNvPr id="80" name="Freeform 6">
                <a:extLst>
                  <a:ext uri="{FF2B5EF4-FFF2-40B4-BE49-F238E27FC236}">
                    <a16:creationId xmlns:a16="http://schemas.microsoft.com/office/drawing/2014/main" id="{DE099DA9-0E15-464E-900F-4F31E2C41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4497" y="572610"/>
                <a:ext cx="720725" cy="884238"/>
              </a:xfrm>
              <a:custGeom>
                <a:avLst/>
                <a:gdLst>
                  <a:gd name="T0" fmla="*/ 403 w 454"/>
                  <a:gd name="T1" fmla="*/ 405 h 557"/>
                  <a:gd name="T2" fmla="*/ 303 w 454"/>
                  <a:gd name="T3" fmla="*/ 405 h 557"/>
                  <a:gd name="T4" fmla="*/ 303 w 454"/>
                  <a:gd name="T5" fmla="*/ 506 h 557"/>
                  <a:gd name="T6" fmla="*/ 49 w 454"/>
                  <a:gd name="T7" fmla="*/ 506 h 557"/>
                  <a:gd name="T8" fmla="*/ 49 w 454"/>
                  <a:gd name="T9" fmla="*/ 51 h 557"/>
                  <a:gd name="T10" fmla="*/ 365 w 454"/>
                  <a:gd name="T11" fmla="*/ 51 h 557"/>
                  <a:gd name="T12" fmla="*/ 416 w 454"/>
                  <a:gd name="T13" fmla="*/ 0 h 557"/>
                  <a:gd name="T14" fmla="*/ 0 w 454"/>
                  <a:gd name="T15" fmla="*/ 0 h 557"/>
                  <a:gd name="T16" fmla="*/ 0 w 454"/>
                  <a:gd name="T17" fmla="*/ 557 h 557"/>
                  <a:gd name="T18" fmla="*/ 327 w 454"/>
                  <a:gd name="T19" fmla="*/ 557 h 557"/>
                  <a:gd name="T20" fmla="*/ 454 w 454"/>
                  <a:gd name="T21" fmla="*/ 430 h 557"/>
                  <a:gd name="T22" fmla="*/ 454 w 454"/>
                  <a:gd name="T23" fmla="*/ 241 h 557"/>
                  <a:gd name="T24" fmla="*/ 403 w 454"/>
                  <a:gd name="T25" fmla="*/ 292 h 557"/>
                  <a:gd name="T26" fmla="*/ 403 w 454"/>
                  <a:gd name="T27" fmla="*/ 405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4" h="557">
                    <a:moveTo>
                      <a:pt x="403" y="405"/>
                    </a:moveTo>
                    <a:lnTo>
                      <a:pt x="303" y="405"/>
                    </a:lnTo>
                    <a:lnTo>
                      <a:pt x="303" y="506"/>
                    </a:lnTo>
                    <a:lnTo>
                      <a:pt x="49" y="506"/>
                    </a:lnTo>
                    <a:lnTo>
                      <a:pt x="49" y="51"/>
                    </a:lnTo>
                    <a:lnTo>
                      <a:pt x="365" y="51"/>
                    </a:lnTo>
                    <a:lnTo>
                      <a:pt x="416" y="0"/>
                    </a:lnTo>
                    <a:lnTo>
                      <a:pt x="0" y="0"/>
                    </a:lnTo>
                    <a:lnTo>
                      <a:pt x="0" y="557"/>
                    </a:lnTo>
                    <a:lnTo>
                      <a:pt x="327" y="557"/>
                    </a:lnTo>
                    <a:lnTo>
                      <a:pt x="454" y="430"/>
                    </a:lnTo>
                    <a:lnTo>
                      <a:pt x="454" y="241"/>
                    </a:lnTo>
                    <a:lnTo>
                      <a:pt x="403" y="292"/>
                    </a:lnTo>
                    <a:lnTo>
                      <a:pt x="403" y="4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43">
                <a:extLst>
                  <a:ext uri="{FF2B5EF4-FFF2-40B4-BE49-F238E27FC236}">
                    <a16:creationId xmlns:a16="http://schemas.microsoft.com/office/drawing/2014/main" id="{509A6588-570F-466D-AEFE-1252994BC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135" y="709221"/>
                <a:ext cx="260784" cy="404245"/>
              </a:xfrm>
              <a:custGeom>
                <a:avLst/>
                <a:gdLst>
                  <a:gd name="T0" fmla="*/ 148 w 246"/>
                  <a:gd name="T1" fmla="*/ 161 h 381"/>
                  <a:gd name="T2" fmla="*/ 81 w 246"/>
                  <a:gd name="T3" fmla="*/ 120 h 381"/>
                  <a:gd name="T4" fmla="*/ 81 w 246"/>
                  <a:gd name="T5" fmla="*/ 120 h 381"/>
                  <a:gd name="T6" fmla="*/ 121 w 246"/>
                  <a:gd name="T7" fmla="*/ 93 h 381"/>
                  <a:gd name="T8" fmla="*/ 201 w 246"/>
                  <a:gd name="T9" fmla="*/ 123 h 381"/>
                  <a:gd name="T10" fmla="*/ 237 w 246"/>
                  <a:gd name="T11" fmla="*/ 72 h 381"/>
                  <a:gd name="T12" fmla="*/ 157 w 246"/>
                  <a:gd name="T13" fmla="*/ 35 h 381"/>
                  <a:gd name="T14" fmla="*/ 157 w 246"/>
                  <a:gd name="T15" fmla="*/ 0 h 381"/>
                  <a:gd name="T16" fmla="*/ 100 w 246"/>
                  <a:gd name="T17" fmla="*/ 0 h 381"/>
                  <a:gd name="T18" fmla="*/ 100 w 246"/>
                  <a:gd name="T19" fmla="*/ 34 h 381"/>
                  <a:gd name="T20" fmla="*/ 13 w 246"/>
                  <a:gd name="T21" fmla="*/ 126 h 381"/>
                  <a:gd name="T22" fmla="*/ 13 w 246"/>
                  <a:gd name="T23" fmla="*/ 127 h 381"/>
                  <a:gd name="T24" fmla="*/ 116 w 246"/>
                  <a:gd name="T25" fmla="*/ 222 h 381"/>
                  <a:gd name="T26" fmla="*/ 178 w 246"/>
                  <a:gd name="T27" fmla="*/ 261 h 381"/>
                  <a:gd name="T28" fmla="*/ 178 w 246"/>
                  <a:gd name="T29" fmla="*/ 262 h 381"/>
                  <a:gd name="T30" fmla="*/ 133 w 246"/>
                  <a:gd name="T31" fmla="*/ 291 h 381"/>
                  <a:gd name="T32" fmla="*/ 41 w 246"/>
                  <a:gd name="T33" fmla="*/ 254 h 381"/>
                  <a:gd name="T34" fmla="*/ 0 w 246"/>
                  <a:gd name="T35" fmla="*/ 302 h 381"/>
                  <a:gd name="T36" fmla="*/ 100 w 246"/>
                  <a:gd name="T37" fmla="*/ 349 h 381"/>
                  <a:gd name="T38" fmla="*/ 100 w 246"/>
                  <a:gd name="T39" fmla="*/ 381 h 381"/>
                  <a:gd name="T40" fmla="*/ 157 w 246"/>
                  <a:gd name="T41" fmla="*/ 381 h 381"/>
                  <a:gd name="T42" fmla="*/ 157 w 246"/>
                  <a:gd name="T43" fmla="*/ 350 h 381"/>
                  <a:gd name="T44" fmla="*/ 246 w 246"/>
                  <a:gd name="T45" fmla="*/ 255 h 381"/>
                  <a:gd name="T46" fmla="*/ 246 w 246"/>
                  <a:gd name="T47" fmla="*/ 254 h 381"/>
                  <a:gd name="T48" fmla="*/ 148 w 246"/>
                  <a:gd name="T49" fmla="*/ 16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6" h="381">
                    <a:moveTo>
                      <a:pt x="148" y="161"/>
                    </a:moveTo>
                    <a:cubicBezTo>
                      <a:pt x="94" y="148"/>
                      <a:pt x="81" y="141"/>
                      <a:pt x="81" y="120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1" y="105"/>
                      <a:pt x="94" y="93"/>
                      <a:pt x="121" y="93"/>
                    </a:cubicBezTo>
                    <a:cubicBezTo>
                      <a:pt x="147" y="93"/>
                      <a:pt x="174" y="104"/>
                      <a:pt x="201" y="123"/>
                    </a:cubicBezTo>
                    <a:cubicBezTo>
                      <a:pt x="237" y="72"/>
                      <a:pt x="237" y="72"/>
                      <a:pt x="237" y="72"/>
                    </a:cubicBezTo>
                    <a:cubicBezTo>
                      <a:pt x="214" y="53"/>
                      <a:pt x="187" y="41"/>
                      <a:pt x="157" y="35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48" y="41"/>
                      <a:pt x="13" y="76"/>
                      <a:pt x="13" y="126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3" y="188"/>
                      <a:pt x="53" y="206"/>
                      <a:pt x="116" y="222"/>
                    </a:cubicBezTo>
                    <a:cubicBezTo>
                      <a:pt x="168" y="235"/>
                      <a:pt x="178" y="244"/>
                      <a:pt x="178" y="261"/>
                    </a:cubicBezTo>
                    <a:cubicBezTo>
                      <a:pt x="178" y="262"/>
                      <a:pt x="178" y="262"/>
                      <a:pt x="178" y="262"/>
                    </a:cubicBezTo>
                    <a:cubicBezTo>
                      <a:pt x="178" y="280"/>
                      <a:pt x="161" y="291"/>
                      <a:pt x="133" y="291"/>
                    </a:cubicBezTo>
                    <a:cubicBezTo>
                      <a:pt x="98" y="291"/>
                      <a:pt x="69" y="277"/>
                      <a:pt x="41" y="254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29" y="328"/>
                      <a:pt x="64" y="343"/>
                      <a:pt x="100" y="349"/>
                    </a:cubicBezTo>
                    <a:cubicBezTo>
                      <a:pt x="100" y="381"/>
                      <a:pt x="100" y="381"/>
                      <a:pt x="100" y="381"/>
                    </a:cubicBezTo>
                    <a:cubicBezTo>
                      <a:pt x="157" y="381"/>
                      <a:pt x="157" y="381"/>
                      <a:pt x="157" y="381"/>
                    </a:cubicBezTo>
                    <a:cubicBezTo>
                      <a:pt x="157" y="350"/>
                      <a:pt x="157" y="350"/>
                      <a:pt x="157" y="350"/>
                    </a:cubicBezTo>
                    <a:cubicBezTo>
                      <a:pt x="210" y="342"/>
                      <a:pt x="246" y="309"/>
                      <a:pt x="246" y="255"/>
                    </a:cubicBezTo>
                    <a:cubicBezTo>
                      <a:pt x="246" y="254"/>
                      <a:pt x="246" y="254"/>
                      <a:pt x="246" y="254"/>
                    </a:cubicBezTo>
                    <a:cubicBezTo>
                      <a:pt x="246" y="200"/>
                      <a:pt x="211" y="178"/>
                      <a:pt x="148" y="1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113769" y="2010974"/>
              <a:ext cx="534870" cy="726120"/>
              <a:chOff x="5991225" y="615950"/>
              <a:chExt cx="808038" cy="1096963"/>
            </a:xfrm>
            <a:solidFill>
              <a:schemeClr val="bg1"/>
            </a:solidFill>
          </p:grpSpPr>
          <p:sp>
            <p:nvSpPr>
              <p:cNvPr id="84" name="Freeform 19"/>
              <p:cNvSpPr>
                <a:spLocks noEditPoints="1"/>
              </p:cNvSpPr>
              <p:nvPr/>
            </p:nvSpPr>
            <p:spPr bwMode="auto">
              <a:xfrm>
                <a:off x="5991225" y="690563"/>
                <a:ext cx="808038" cy="1022350"/>
              </a:xfrm>
              <a:custGeom>
                <a:avLst/>
                <a:gdLst>
                  <a:gd name="T0" fmla="*/ 124 w 139"/>
                  <a:gd name="T1" fmla="*/ 0 h 176"/>
                  <a:gd name="T2" fmla="*/ 87 w 139"/>
                  <a:gd name="T3" fmla="*/ 0 h 176"/>
                  <a:gd name="T4" fmla="*/ 88 w 139"/>
                  <a:gd name="T5" fmla="*/ 6 h 176"/>
                  <a:gd name="T6" fmla="*/ 91 w 139"/>
                  <a:gd name="T7" fmla="*/ 10 h 176"/>
                  <a:gd name="T8" fmla="*/ 103 w 139"/>
                  <a:gd name="T9" fmla="*/ 13 h 176"/>
                  <a:gd name="T10" fmla="*/ 104 w 139"/>
                  <a:gd name="T11" fmla="*/ 13 h 176"/>
                  <a:gd name="T12" fmla="*/ 106 w 139"/>
                  <a:gd name="T13" fmla="*/ 13 h 176"/>
                  <a:gd name="T14" fmla="*/ 122 w 139"/>
                  <a:gd name="T15" fmla="*/ 13 h 176"/>
                  <a:gd name="T16" fmla="*/ 122 w 139"/>
                  <a:gd name="T17" fmla="*/ 131 h 176"/>
                  <a:gd name="T18" fmla="*/ 104 w 139"/>
                  <a:gd name="T19" fmla="*/ 131 h 176"/>
                  <a:gd name="T20" fmla="*/ 90 w 139"/>
                  <a:gd name="T21" fmla="*/ 146 h 176"/>
                  <a:gd name="T22" fmla="*/ 90 w 139"/>
                  <a:gd name="T23" fmla="*/ 163 h 176"/>
                  <a:gd name="T24" fmla="*/ 14 w 139"/>
                  <a:gd name="T25" fmla="*/ 163 h 176"/>
                  <a:gd name="T26" fmla="*/ 14 w 139"/>
                  <a:gd name="T27" fmla="*/ 13 h 176"/>
                  <a:gd name="T28" fmla="*/ 33 w 139"/>
                  <a:gd name="T29" fmla="*/ 13 h 176"/>
                  <a:gd name="T30" fmla="*/ 35 w 139"/>
                  <a:gd name="T31" fmla="*/ 13 h 176"/>
                  <a:gd name="T32" fmla="*/ 36 w 139"/>
                  <a:gd name="T33" fmla="*/ 13 h 176"/>
                  <a:gd name="T34" fmla="*/ 36 w 139"/>
                  <a:gd name="T35" fmla="*/ 13 h 176"/>
                  <a:gd name="T36" fmla="*/ 45 w 139"/>
                  <a:gd name="T37" fmla="*/ 11 h 176"/>
                  <a:gd name="T38" fmla="*/ 51 w 139"/>
                  <a:gd name="T39" fmla="*/ 6 h 176"/>
                  <a:gd name="T40" fmla="*/ 52 w 139"/>
                  <a:gd name="T41" fmla="*/ 0 h 176"/>
                  <a:gd name="T42" fmla="*/ 14 w 139"/>
                  <a:gd name="T43" fmla="*/ 0 h 176"/>
                  <a:gd name="T44" fmla="*/ 0 w 139"/>
                  <a:gd name="T45" fmla="*/ 16 h 176"/>
                  <a:gd name="T46" fmla="*/ 0 w 139"/>
                  <a:gd name="T47" fmla="*/ 161 h 176"/>
                  <a:gd name="T48" fmla="*/ 14 w 139"/>
                  <a:gd name="T49" fmla="*/ 176 h 176"/>
                  <a:gd name="T50" fmla="*/ 124 w 139"/>
                  <a:gd name="T51" fmla="*/ 176 h 176"/>
                  <a:gd name="T52" fmla="*/ 139 w 139"/>
                  <a:gd name="T53" fmla="*/ 161 h 176"/>
                  <a:gd name="T54" fmla="*/ 139 w 139"/>
                  <a:gd name="T55" fmla="*/ 16 h 176"/>
                  <a:gd name="T56" fmla="*/ 124 w 139"/>
                  <a:gd name="T57" fmla="*/ 0 h 176"/>
                  <a:gd name="T58" fmla="*/ 97 w 139"/>
                  <a:gd name="T59" fmla="*/ 166 h 176"/>
                  <a:gd name="T60" fmla="*/ 97 w 139"/>
                  <a:gd name="T61" fmla="*/ 147 h 176"/>
                  <a:gd name="T62" fmla="*/ 105 w 139"/>
                  <a:gd name="T63" fmla="*/ 138 h 176"/>
                  <a:gd name="T64" fmla="*/ 125 w 139"/>
                  <a:gd name="T65" fmla="*/ 138 h 176"/>
                  <a:gd name="T66" fmla="*/ 97 w 139"/>
                  <a:gd name="T67" fmla="*/ 1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9" h="176">
                    <a:moveTo>
                      <a:pt x="124" y="0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87" y="3"/>
                      <a:pt x="88" y="5"/>
                      <a:pt x="88" y="6"/>
                    </a:cubicBezTo>
                    <a:cubicBezTo>
                      <a:pt x="89" y="8"/>
                      <a:pt x="90" y="9"/>
                      <a:pt x="91" y="10"/>
                    </a:cubicBezTo>
                    <a:cubicBezTo>
                      <a:pt x="94" y="12"/>
                      <a:pt x="98" y="13"/>
                      <a:pt x="10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5" y="13"/>
                      <a:pt x="105" y="13"/>
                      <a:pt x="106" y="13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97" y="131"/>
                      <a:pt x="90" y="138"/>
                      <a:pt x="90" y="146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3"/>
                      <a:pt x="35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0" y="13"/>
                      <a:pt x="43" y="12"/>
                      <a:pt x="45" y="11"/>
                    </a:cubicBezTo>
                    <a:cubicBezTo>
                      <a:pt x="48" y="10"/>
                      <a:pt x="49" y="8"/>
                      <a:pt x="51" y="6"/>
                    </a:cubicBezTo>
                    <a:cubicBezTo>
                      <a:pt x="51" y="5"/>
                      <a:pt x="52" y="3"/>
                      <a:pt x="5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6"/>
                    </a:cubicBezTo>
                    <a:cubicBezTo>
                      <a:pt x="0" y="16"/>
                      <a:pt x="0" y="31"/>
                      <a:pt x="0" y="161"/>
                    </a:cubicBezTo>
                    <a:cubicBezTo>
                      <a:pt x="0" y="169"/>
                      <a:pt x="6" y="176"/>
                      <a:pt x="14" y="176"/>
                    </a:cubicBezTo>
                    <a:cubicBezTo>
                      <a:pt x="124" y="176"/>
                      <a:pt x="124" y="176"/>
                      <a:pt x="124" y="176"/>
                    </a:cubicBezTo>
                    <a:cubicBezTo>
                      <a:pt x="132" y="176"/>
                      <a:pt x="139" y="169"/>
                      <a:pt x="139" y="161"/>
                    </a:cubicBezTo>
                    <a:cubicBezTo>
                      <a:pt x="139" y="31"/>
                      <a:pt x="139" y="16"/>
                      <a:pt x="139" y="16"/>
                    </a:cubicBezTo>
                    <a:cubicBezTo>
                      <a:pt x="139" y="8"/>
                      <a:pt x="132" y="0"/>
                      <a:pt x="124" y="0"/>
                    </a:cubicBezTo>
                    <a:close/>
                    <a:moveTo>
                      <a:pt x="97" y="166"/>
                    </a:moveTo>
                    <a:cubicBezTo>
                      <a:pt x="97" y="147"/>
                      <a:pt x="97" y="147"/>
                      <a:pt x="97" y="147"/>
                    </a:cubicBezTo>
                    <a:cubicBezTo>
                      <a:pt x="97" y="142"/>
                      <a:pt x="100" y="138"/>
                      <a:pt x="105" y="138"/>
                    </a:cubicBezTo>
                    <a:cubicBezTo>
                      <a:pt x="125" y="138"/>
                      <a:pt x="125" y="138"/>
                      <a:pt x="125" y="138"/>
                    </a:cubicBezTo>
                    <a:lnTo>
                      <a:pt x="97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20"/>
              <p:cNvSpPr>
                <a:spLocks noEditPoints="1"/>
              </p:cNvSpPr>
              <p:nvPr/>
            </p:nvSpPr>
            <p:spPr bwMode="auto">
              <a:xfrm>
                <a:off x="6130925" y="615950"/>
                <a:ext cx="528638" cy="260350"/>
              </a:xfrm>
              <a:custGeom>
                <a:avLst/>
                <a:gdLst>
                  <a:gd name="T0" fmla="*/ 12 w 91"/>
                  <a:gd name="T1" fmla="*/ 32 h 45"/>
                  <a:gd name="T2" fmla="*/ 33 w 91"/>
                  <a:gd name="T3" fmla="*/ 12 h 45"/>
                  <a:gd name="T4" fmla="*/ 33 w 91"/>
                  <a:gd name="T5" fmla="*/ 12 h 45"/>
                  <a:gd name="T6" fmla="*/ 33 w 91"/>
                  <a:gd name="T7" fmla="*/ 12 h 45"/>
                  <a:gd name="T8" fmla="*/ 45 w 91"/>
                  <a:gd name="T9" fmla="*/ 0 h 45"/>
                  <a:gd name="T10" fmla="*/ 46 w 91"/>
                  <a:gd name="T11" fmla="*/ 0 h 45"/>
                  <a:gd name="T12" fmla="*/ 58 w 91"/>
                  <a:gd name="T13" fmla="*/ 12 h 45"/>
                  <a:gd name="T14" fmla="*/ 58 w 91"/>
                  <a:gd name="T15" fmla="*/ 12 h 45"/>
                  <a:gd name="T16" fmla="*/ 58 w 91"/>
                  <a:gd name="T17" fmla="*/ 12 h 45"/>
                  <a:gd name="T18" fmla="*/ 79 w 91"/>
                  <a:gd name="T19" fmla="*/ 32 h 45"/>
                  <a:gd name="T20" fmla="*/ 80 w 91"/>
                  <a:gd name="T21" fmla="*/ 32 h 45"/>
                  <a:gd name="T22" fmla="*/ 91 w 91"/>
                  <a:gd name="T23" fmla="*/ 45 h 45"/>
                  <a:gd name="T24" fmla="*/ 0 w 91"/>
                  <a:gd name="T25" fmla="*/ 45 h 45"/>
                  <a:gd name="T26" fmla="*/ 11 w 91"/>
                  <a:gd name="T27" fmla="*/ 32 h 45"/>
                  <a:gd name="T28" fmla="*/ 12 w 91"/>
                  <a:gd name="T29" fmla="*/ 32 h 45"/>
                  <a:gd name="T30" fmla="*/ 46 w 91"/>
                  <a:gd name="T31" fmla="*/ 6 h 45"/>
                  <a:gd name="T32" fmla="*/ 40 w 91"/>
                  <a:gd name="T33" fmla="*/ 11 h 45"/>
                  <a:gd name="T34" fmla="*/ 46 w 91"/>
                  <a:gd name="T35" fmla="*/ 16 h 45"/>
                  <a:gd name="T36" fmla="*/ 51 w 91"/>
                  <a:gd name="T37" fmla="*/ 11 h 45"/>
                  <a:gd name="T38" fmla="*/ 46 w 91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" h="45">
                    <a:moveTo>
                      <a:pt x="12" y="32"/>
                    </a:moveTo>
                    <a:cubicBezTo>
                      <a:pt x="24" y="31"/>
                      <a:pt x="33" y="27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3"/>
                      <a:pt x="39" y="0"/>
                      <a:pt x="45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8" y="3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27"/>
                      <a:pt x="67" y="31"/>
                      <a:pt x="79" y="32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7" y="32"/>
                      <a:pt x="91" y="39"/>
                      <a:pt x="9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9"/>
                      <a:pt x="4" y="32"/>
                      <a:pt x="11" y="32"/>
                    </a:cubicBezTo>
                    <a:lnTo>
                      <a:pt x="12" y="32"/>
                    </a:lnTo>
                    <a:close/>
                    <a:moveTo>
                      <a:pt x="46" y="6"/>
                    </a:moveTo>
                    <a:cubicBezTo>
                      <a:pt x="43" y="6"/>
                      <a:pt x="40" y="8"/>
                      <a:pt x="40" y="11"/>
                    </a:cubicBezTo>
                    <a:cubicBezTo>
                      <a:pt x="40" y="13"/>
                      <a:pt x="43" y="16"/>
                      <a:pt x="46" y="16"/>
                    </a:cubicBezTo>
                    <a:cubicBezTo>
                      <a:pt x="48" y="16"/>
                      <a:pt x="51" y="13"/>
                      <a:pt x="51" y="11"/>
                    </a:cubicBezTo>
                    <a:cubicBezTo>
                      <a:pt x="51" y="8"/>
                      <a:pt x="48" y="6"/>
                      <a:pt x="4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Rectangle 21"/>
              <p:cNvSpPr>
                <a:spLocks noChangeArrowheads="1"/>
              </p:cNvSpPr>
              <p:nvPr/>
            </p:nvSpPr>
            <p:spPr bwMode="auto">
              <a:xfrm>
                <a:off x="6357938" y="957263"/>
                <a:ext cx="2667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Rectangle 22"/>
              <p:cNvSpPr>
                <a:spLocks noChangeArrowheads="1"/>
              </p:cNvSpPr>
              <p:nvPr/>
            </p:nvSpPr>
            <p:spPr bwMode="auto">
              <a:xfrm>
                <a:off x="6357938" y="998538"/>
                <a:ext cx="2667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Rectangle 23"/>
              <p:cNvSpPr>
                <a:spLocks noChangeArrowheads="1"/>
              </p:cNvSpPr>
              <p:nvPr/>
            </p:nvSpPr>
            <p:spPr bwMode="auto">
              <a:xfrm>
                <a:off x="6357938" y="1044575"/>
                <a:ext cx="2667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24"/>
              <p:cNvSpPr>
                <a:spLocks noEditPoints="1"/>
              </p:cNvSpPr>
              <p:nvPr/>
            </p:nvSpPr>
            <p:spPr bwMode="auto">
              <a:xfrm>
                <a:off x="6165850" y="904875"/>
                <a:ext cx="192088" cy="174625"/>
              </a:xfrm>
              <a:custGeom>
                <a:avLst/>
                <a:gdLst>
                  <a:gd name="T0" fmla="*/ 33 w 33"/>
                  <a:gd name="T1" fmla="*/ 0 h 30"/>
                  <a:gd name="T2" fmla="*/ 28 w 33"/>
                  <a:gd name="T3" fmla="*/ 2 h 30"/>
                  <a:gd name="T4" fmla="*/ 25 w 33"/>
                  <a:gd name="T5" fmla="*/ 5 h 30"/>
                  <a:gd name="T6" fmla="*/ 25 w 33"/>
                  <a:gd name="T7" fmla="*/ 5 h 30"/>
                  <a:gd name="T8" fmla="*/ 1 w 33"/>
                  <a:gd name="T9" fmla="*/ 5 h 30"/>
                  <a:gd name="T10" fmla="*/ 0 w 33"/>
                  <a:gd name="T11" fmla="*/ 5 h 30"/>
                  <a:gd name="T12" fmla="*/ 0 w 33"/>
                  <a:gd name="T13" fmla="*/ 30 h 30"/>
                  <a:gd name="T14" fmla="*/ 1 w 33"/>
                  <a:gd name="T15" fmla="*/ 30 h 30"/>
                  <a:gd name="T16" fmla="*/ 25 w 33"/>
                  <a:gd name="T17" fmla="*/ 30 h 30"/>
                  <a:gd name="T18" fmla="*/ 26 w 33"/>
                  <a:gd name="T19" fmla="*/ 30 h 30"/>
                  <a:gd name="T20" fmla="*/ 26 w 33"/>
                  <a:gd name="T21" fmla="*/ 7 h 30"/>
                  <a:gd name="T22" fmla="*/ 33 w 33"/>
                  <a:gd name="T23" fmla="*/ 0 h 30"/>
                  <a:gd name="T24" fmla="*/ 24 w 33"/>
                  <a:gd name="T25" fmla="*/ 28 h 30"/>
                  <a:gd name="T26" fmla="*/ 23 w 33"/>
                  <a:gd name="T27" fmla="*/ 28 h 30"/>
                  <a:gd name="T28" fmla="*/ 3 w 33"/>
                  <a:gd name="T29" fmla="*/ 28 h 30"/>
                  <a:gd name="T30" fmla="*/ 2 w 33"/>
                  <a:gd name="T31" fmla="*/ 28 h 30"/>
                  <a:gd name="T32" fmla="*/ 2 w 33"/>
                  <a:gd name="T33" fmla="*/ 8 h 30"/>
                  <a:gd name="T34" fmla="*/ 3 w 33"/>
                  <a:gd name="T35" fmla="*/ 7 h 30"/>
                  <a:gd name="T36" fmla="*/ 23 w 33"/>
                  <a:gd name="T37" fmla="*/ 7 h 30"/>
                  <a:gd name="T38" fmla="*/ 23 w 33"/>
                  <a:gd name="T39" fmla="*/ 7 h 30"/>
                  <a:gd name="T40" fmla="*/ 15 w 33"/>
                  <a:gd name="T41" fmla="*/ 20 h 30"/>
                  <a:gd name="T42" fmla="*/ 8 w 33"/>
                  <a:gd name="T43" fmla="*/ 14 h 30"/>
                  <a:gd name="T44" fmla="*/ 4 w 33"/>
                  <a:gd name="T45" fmla="*/ 16 h 30"/>
                  <a:gd name="T46" fmla="*/ 13 w 33"/>
                  <a:gd name="T47" fmla="*/ 27 h 30"/>
                  <a:gd name="T48" fmla="*/ 18 w 33"/>
                  <a:gd name="T49" fmla="*/ 24 h 30"/>
                  <a:gd name="T50" fmla="*/ 24 w 33"/>
                  <a:gd name="T51" fmla="*/ 10 h 30"/>
                  <a:gd name="T52" fmla="*/ 24 w 33"/>
                  <a:gd name="T53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30">
                    <a:moveTo>
                      <a:pt x="33" y="0"/>
                    </a:moveTo>
                    <a:cubicBezTo>
                      <a:pt x="32" y="1"/>
                      <a:pt x="30" y="1"/>
                      <a:pt x="28" y="2"/>
                    </a:cubicBezTo>
                    <a:cubicBezTo>
                      <a:pt x="27" y="3"/>
                      <a:pt x="26" y="4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6" y="30"/>
                      <a:pt x="26" y="3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4"/>
                      <a:pt x="30" y="2"/>
                      <a:pt x="33" y="0"/>
                    </a:cubicBezTo>
                    <a:close/>
                    <a:moveTo>
                      <a:pt x="24" y="28"/>
                    </a:moveTo>
                    <a:cubicBezTo>
                      <a:pt x="24" y="28"/>
                      <a:pt x="23" y="28"/>
                      <a:pt x="2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0" y="11"/>
                      <a:pt x="17" y="15"/>
                      <a:pt x="15" y="20"/>
                    </a:cubicBezTo>
                    <a:cubicBezTo>
                      <a:pt x="13" y="18"/>
                      <a:pt x="11" y="15"/>
                      <a:pt x="8" y="14"/>
                    </a:cubicBezTo>
                    <a:cubicBezTo>
                      <a:pt x="8" y="13"/>
                      <a:pt x="4" y="17"/>
                      <a:pt x="4" y="16"/>
                    </a:cubicBezTo>
                    <a:cubicBezTo>
                      <a:pt x="8" y="18"/>
                      <a:pt x="11" y="23"/>
                      <a:pt x="13" y="27"/>
                    </a:cubicBezTo>
                    <a:cubicBezTo>
                      <a:pt x="13" y="27"/>
                      <a:pt x="17" y="25"/>
                      <a:pt x="18" y="24"/>
                    </a:cubicBezTo>
                    <a:cubicBezTo>
                      <a:pt x="19" y="19"/>
                      <a:pt x="21" y="14"/>
                      <a:pt x="24" y="10"/>
                    </a:cubicBezTo>
                    <a:lnTo>
                      <a:pt x="2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Rectangle 25"/>
              <p:cNvSpPr>
                <a:spLocks noChangeArrowheads="1"/>
              </p:cNvSpPr>
              <p:nvPr/>
            </p:nvSpPr>
            <p:spPr bwMode="auto">
              <a:xfrm>
                <a:off x="6357938" y="1149350"/>
                <a:ext cx="2667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Rectangle 26"/>
              <p:cNvSpPr>
                <a:spLocks noChangeArrowheads="1"/>
              </p:cNvSpPr>
              <p:nvPr/>
            </p:nvSpPr>
            <p:spPr bwMode="auto">
              <a:xfrm>
                <a:off x="6357938" y="1190625"/>
                <a:ext cx="2667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Rectangle 27"/>
              <p:cNvSpPr>
                <a:spLocks noChangeArrowheads="1"/>
              </p:cNvSpPr>
              <p:nvPr/>
            </p:nvSpPr>
            <p:spPr bwMode="auto">
              <a:xfrm>
                <a:off x="6357938" y="1230313"/>
                <a:ext cx="2667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EditPoints="1"/>
              </p:cNvSpPr>
              <p:nvPr/>
            </p:nvSpPr>
            <p:spPr bwMode="auto">
              <a:xfrm>
                <a:off x="6165850" y="1092200"/>
                <a:ext cx="192088" cy="179388"/>
              </a:xfrm>
              <a:custGeom>
                <a:avLst/>
                <a:gdLst>
                  <a:gd name="T0" fmla="*/ 33 w 33"/>
                  <a:gd name="T1" fmla="*/ 0 h 31"/>
                  <a:gd name="T2" fmla="*/ 28 w 33"/>
                  <a:gd name="T3" fmla="*/ 3 h 31"/>
                  <a:gd name="T4" fmla="*/ 25 w 33"/>
                  <a:gd name="T5" fmla="*/ 5 h 31"/>
                  <a:gd name="T6" fmla="*/ 25 w 33"/>
                  <a:gd name="T7" fmla="*/ 5 h 31"/>
                  <a:gd name="T8" fmla="*/ 1 w 33"/>
                  <a:gd name="T9" fmla="*/ 5 h 31"/>
                  <a:gd name="T10" fmla="*/ 0 w 33"/>
                  <a:gd name="T11" fmla="*/ 6 h 31"/>
                  <a:gd name="T12" fmla="*/ 0 w 33"/>
                  <a:gd name="T13" fmla="*/ 30 h 31"/>
                  <a:gd name="T14" fmla="*/ 1 w 33"/>
                  <a:gd name="T15" fmla="*/ 31 h 31"/>
                  <a:gd name="T16" fmla="*/ 25 w 33"/>
                  <a:gd name="T17" fmla="*/ 31 h 31"/>
                  <a:gd name="T18" fmla="*/ 26 w 33"/>
                  <a:gd name="T19" fmla="*/ 30 h 31"/>
                  <a:gd name="T20" fmla="*/ 26 w 33"/>
                  <a:gd name="T21" fmla="*/ 7 h 31"/>
                  <a:gd name="T22" fmla="*/ 33 w 33"/>
                  <a:gd name="T23" fmla="*/ 0 h 31"/>
                  <a:gd name="T24" fmla="*/ 24 w 33"/>
                  <a:gd name="T25" fmla="*/ 28 h 31"/>
                  <a:gd name="T26" fmla="*/ 23 w 33"/>
                  <a:gd name="T27" fmla="*/ 29 h 31"/>
                  <a:gd name="T28" fmla="*/ 3 w 33"/>
                  <a:gd name="T29" fmla="*/ 29 h 31"/>
                  <a:gd name="T30" fmla="*/ 2 w 33"/>
                  <a:gd name="T31" fmla="*/ 28 h 31"/>
                  <a:gd name="T32" fmla="*/ 2 w 33"/>
                  <a:gd name="T33" fmla="*/ 8 h 31"/>
                  <a:gd name="T34" fmla="*/ 3 w 33"/>
                  <a:gd name="T35" fmla="*/ 7 h 31"/>
                  <a:gd name="T36" fmla="*/ 23 w 33"/>
                  <a:gd name="T37" fmla="*/ 7 h 31"/>
                  <a:gd name="T38" fmla="*/ 23 w 33"/>
                  <a:gd name="T39" fmla="*/ 7 h 31"/>
                  <a:gd name="T40" fmla="*/ 15 w 33"/>
                  <a:gd name="T41" fmla="*/ 21 h 31"/>
                  <a:gd name="T42" fmla="*/ 8 w 33"/>
                  <a:gd name="T43" fmla="*/ 14 h 31"/>
                  <a:gd name="T44" fmla="*/ 4 w 33"/>
                  <a:gd name="T45" fmla="*/ 17 h 31"/>
                  <a:gd name="T46" fmla="*/ 13 w 33"/>
                  <a:gd name="T47" fmla="*/ 27 h 31"/>
                  <a:gd name="T48" fmla="*/ 18 w 33"/>
                  <a:gd name="T49" fmla="*/ 25 h 31"/>
                  <a:gd name="T50" fmla="*/ 24 w 33"/>
                  <a:gd name="T51" fmla="*/ 10 h 31"/>
                  <a:gd name="T52" fmla="*/ 24 w 33"/>
                  <a:gd name="T5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31">
                    <a:moveTo>
                      <a:pt x="33" y="0"/>
                    </a:moveTo>
                    <a:cubicBezTo>
                      <a:pt x="32" y="1"/>
                      <a:pt x="30" y="1"/>
                      <a:pt x="28" y="3"/>
                    </a:cubicBezTo>
                    <a:cubicBezTo>
                      <a:pt x="27" y="3"/>
                      <a:pt x="26" y="4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0" y="31"/>
                      <a:pt x="1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6" y="31"/>
                      <a:pt x="26" y="3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4"/>
                      <a:pt x="30" y="2"/>
                      <a:pt x="33" y="0"/>
                    </a:cubicBezTo>
                    <a:close/>
                    <a:moveTo>
                      <a:pt x="24" y="28"/>
                    </a:moveTo>
                    <a:cubicBezTo>
                      <a:pt x="24" y="28"/>
                      <a:pt x="23" y="29"/>
                      <a:pt x="2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29"/>
                      <a:pt x="2" y="28"/>
                      <a:pt x="2" y="2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0" y="11"/>
                      <a:pt x="17" y="16"/>
                      <a:pt x="15" y="21"/>
                    </a:cubicBezTo>
                    <a:cubicBezTo>
                      <a:pt x="13" y="18"/>
                      <a:pt x="11" y="16"/>
                      <a:pt x="8" y="14"/>
                    </a:cubicBezTo>
                    <a:cubicBezTo>
                      <a:pt x="8" y="13"/>
                      <a:pt x="4" y="17"/>
                      <a:pt x="4" y="17"/>
                    </a:cubicBezTo>
                    <a:cubicBezTo>
                      <a:pt x="8" y="19"/>
                      <a:pt x="11" y="23"/>
                      <a:pt x="13" y="27"/>
                    </a:cubicBezTo>
                    <a:cubicBezTo>
                      <a:pt x="13" y="27"/>
                      <a:pt x="17" y="25"/>
                      <a:pt x="18" y="25"/>
                    </a:cubicBezTo>
                    <a:cubicBezTo>
                      <a:pt x="19" y="20"/>
                      <a:pt x="21" y="15"/>
                      <a:pt x="24" y="10"/>
                    </a:cubicBezTo>
                    <a:lnTo>
                      <a:pt x="2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Rectangle 29"/>
              <p:cNvSpPr>
                <a:spLocks noChangeArrowheads="1"/>
              </p:cNvSpPr>
              <p:nvPr/>
            </p:nvSpPr>
            <p:spPr bwMode="auto">
              <a:xfrm>
                <a:off x="6357938" y="1335088"/>
                <a:ext cx="2667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Rectangle 30"/>
              <p:cNvSpPr>
                <a:spLocks noChangeArrowheads="1"/>
              </p:cNvSpPr>
              <p:nvPr/>
            </p:nvSpPr>
            <p:spPr bwMode="auto">
              <a:xfrm>
                <a:off x="6357938" y="1376363"/>
                <a:ext cx="2667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Rectangle 31"/>
              <p:cNvSpPr>
                <a:spLocks noChangeArrowheads="1"/>
              </p:cNvSpPr>
              <p:nvPr/>
            </p:nvSpPr>
            <p:spPr bwMode="auto">
              <a:xfrm>
                <a:off x="6357938" y="1422400"/>
                <a:ext cx="266700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32"/>
              <p:cNvSpPr>
                <a:spLocks noEditPoints="1"/>
              </p:cNvSpPr>
              <p:nvPr/>
            </p:nvSpPr>
            <p:spPr bwMode="auto">
              <a:xfrm>
                <a:off x="6165850" y="1277938"/>
                <a:ext cx="192088" cy="179388"/>
              </a:xfrm>
              <a:custGeom>
                <a:avLst/>
                <a:gdLst>
                  <a:gd name="T0" fmla="*/ 33 w 33"/>
                  <a:gd name="T1" fmla="*/ 0 h 31"/>
                  <a:gd name="T2" fmla="*/ 28 w 33"/>
                  <a:gd name="T3" fmla="*/ 3 h 31"/>
                  <a:gd name="T4" fmla="*/ 25 w 33"/>
                  <a:gd name="T5" fmla="*/ 6 h 31"/>
                  <a:gd name="T6" fmla="*/ 25 w 33"/>
                  <a:gd name="T7" fmla="*/ 5 h 31"/>
                  <a:gd name="T8" fmla="*/ 1 w 33"/>
                  <a:gd name="T9" fmla="*/ 5 h 31"/>
                  <a:gd name="T10" fmla="*/ 0 w 33"/>
                  <a:gd name="T11" fmla="*/ 6 h 31"/>
                  <a:gd name="T12" fmla="*/ 0 w 33"/>
                  <a:gd name="T13" fmla="*/ 30 h 31"/>
                  <a:gd name="T14" fmla="*/ 1 w 33"/>
                  <a:gd name="T15" fmla="*/ 31 h 31"/>
                  <a:gd name="T16" fmla="*/ 25 w 33"/>
                  <a:gd name="T17" fmla="*/ 31 h 31"/>
                  <a:gd name="T18" fmla="*/ 26 w 33"/>
                  <a:gd name="T19" fmla="*/ 30 h 31"/>
                  <a:gd name="T20" fmla="*/ 26 w 33"/>
                  <a:gd name="T21" fmla="*/ 8 h 31"/>
                  <a:gd name="T22" fmla="*/ 33 w 33"/>
                  <a:gd name="T23" fmla="*/ 0 h 31"/>
                  <a:gd name="T24" fmla="*/ 24 w 33"/>
                  <a:gd name="T25" fmla="*/ 28 h 31"/>
                  <a:gd name="T26" fmla="*/ 23 w 33"/>
                  <a:gd name="T27" fmla="*/ 29 h 31"/>
                  <a:gd name="T28" fmla="*/ 3 w 33"/>
                  <a:gd name="T29" fmla="*/ 29 h 31"/>
                  <a:gd name="T30" fmla="*/ 2 w 33"/>
                  <a:gd name="T31" fmla="*/ 28 h 31"/>
                  <a:gd name="T32" fmla="*/ 2 w 33"/>
                  <a:gd name="T33" fmla="*/ 8 h 31"/>
                  <a:gd name="T34" fmla="*/ 3 w 33"/>
                  <a:gd name="T35" fmla="*/ 7 h 31"/>
                  <a:gd name="T36" fmla="*/ 23 w 33"/>
                  <a:gd name="T37" fmla="*/ 7 h 31"/>
                  <a:gd name="T38" fmla="*/ 23 w 33"/>
                  <a:gd name="T39" fmla="*/ 8 h 31"/>
                  <a:gd name="T40" fmla="*/ 15 w 33"/>
                  <a:gd name="T41" fmla="*/ 21 h 31"/>
                  <a:gd name="T42" fmla="*/ 8 w 33"/>
                  <a:gd name="T43" fmla="*/ 14 h 31"/>
                  <a:gd name="T44" fmla="*/ 4 w 33"/>
                  <a:gd name="T45" fmla="*/ 17 h 31"/>
                  <a:gd name="T46" fmla="*/ 13 w 33"/>
                  <a:gd name="T47" fmla="*/ 28 h 31"/>
                  <a:gd name="T48" fmla="*/ 18 w 33"/>
                  <a:gd name="T49" fmla="*/ 25 h 31"/>
                  <a:gd name="T50" fmla="*/ 24 w 33"/>
                  <a:gd name="T51" fmla="*/ 11 h 31"/>
                  <a:gd name="T52" fmla="*/ 24 w 33"/>
                  <a:gd name="T5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31">
                    <a:moveTo>
                      <a:pt x="33" y="0"/>
                    </a:moveTo>
                    <a:cubicBezTo>
                      <a:pt x="32" y="1"/>
                      <a:pt x="30" y="2"/>
                      <a:pt x="28" y="3"/>
                    </a:cubicBezTo>
                    <a:cubicBezTo>
                      <a:pt x="27" y="4"/>
                      <a:pt x="26" y="5"/>
                      <a:pt x="25" y="6"/>
                    </a:cubicBezTo>
                    <a:cubicBezTo>
                      <a:pt x="25" y="6"/>
                      <a:pt x="25" y="5"/>
                      <a:pt x="25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0" y="31"/>
                      <a:pt x="1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6" y="31"/>
                      <a:pt x="26" y="3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5"/>
                      <a:pt x="30" y="2"/>
                      <a:pt x="33" y="0"/>
                    </a:cubicBezTo>
                    <a:close/>
                    <a:moveTo>
                      <a:pt x="24" y="28"/>
                    </a:moveTo>
                    <a:cubicBezTo>
                      <a:pt x="24" y="29"/>
                      <a:pt x="23" y="29"/>
                      <a:pt x="2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29"/>
                      <a:pt x="2" y="29"/>
                      <a:pt x="2" y="2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8"/>
                      <a:pt x="23" y="8"/>
                    </a:cubicBezTo>
                    <a:cubicBezTo>
                      <a:pt x="20" y="12"/>
                      <a:pt x="17" y="16"/>
                      <a:pt x="15" y="21"/>
                    </a:cubicBezTo>
                    <a:cubicBezTo>
                      <a:pt x="13" y="18"/>
                      <a:pt x="11" y="16"/>
                      <a:pt x="8" y="14"/>
                    </a:cubicBezTo>
                    <a:cubicBezTo>
                      <a:pt x="8" y="14"/>
                      <a:pt x="4" y="17"/>
                      <a:pt x="4" y="17"/>
                    </a:cubicBezTo>
                    <a:cubicBezTo>
                      <a:pt x="8" y="19"/>
                      <a:pt x="11" y="24"/>
                      <a:pt x="13" y="28"/>
                    </a:cubicBezTo>
                    <a:cubicBezTo>
                      <a:pt x="13" y="28"/>
                      <a:pt x="17" y="25"/>
                      <a:pt x="18" y="25"/>
                    </a:cubicBezTo>
                    <a:cubicBezTo>
                      <a:pt x="19" y="20"/>
                      <a:pt x="21" y="15"/>
                      <a:pt x="24" y="11"/>
                    </a:cubicBezTo>
                    <a:lnTo>
                      <a:pt x="2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2" name="Arrow: Chevron 12">
              <a:extLst>
                <a:ext uri="{FF2B5EF4-FFF2-40B4-BE49-F238E27FC236}">
                  <a16:creationId xmlns:a16="http://schemas.microsoft.com/office/drawing/2014/main" id="{883F9DF1-BC11-4318-845D-E6E0049987AC}"/>
                </a:ext>
              </a:extLst>
            </p:cNvPr>
            <p:cNvSpPr/>
            <p:nvPr/>
          </p:nvSpPr>
          <p:spPr>
            <a:xfrm>
              <a:off x="5780654" y="1992235"/>
              <a:ext cx="2144293" cy="827697"/>
            </a:xfrm>
            <a:prstGeom prst="chevron">
              <a:avLst>
                <a:gd name="adj" fmla="val 4000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33" name="Freeform: Shape 13">
              <a:extLst>
                <a:ext uri="{FF2B5EF4-FFF2-40B4-BE49-F238E27FC236}">
                  <a16:creationId xmlns:a16="http://schemas.microsoft.com/office/drawing/2014/main" id="{42667E61-CB52-4B5D-9058-5F036335C11A}"/>
                </a:ext>
              </a:extLst>
            </p:cNvPr>
            <p:cNvSpPr/>
            <p:nvPr/>
          </p:nvSpPr>
          <p:spPr>
            <a:xfrm>
              <a:off x="5780655" y="3098383"/>
              <a:ext cx="1956816" cy="2195358"/>
            </a:xfrm>
            <a:custGeom>
              <a:avLst/>
              <a:gdLst>
                <a:gd name="connsiteX0" fmla="*/ 0 w 1760379"/>
                <a:gd name="connsiteY0" fmla="*/ 88935 h 889352"/>
                <a:gd name="connsiteX1" fmla="*/ 88935 w 1760379"/>
                <a:gd name="connsiteY1" fmla="*/ 0 h 889352"/>
                <a:gd name="connsiteX2" fmla="*/ 1671444 w 1760379"/>
                <a:gd name="connsiteY2" fmla="*/ 0 h 889352"/>
                <a:gd name="connsiteX3" fmla="*/ 1760379 w 1760379"/>
                <a:gd name="connsiteY3" fmla="*/ 88935 h 889352"/>
                <a:gd name="connsiteX4" fmla="*/ 1760379 w 1760379"/>
                <a:gd name="connsiteY4" fmla="*/ 800417 h 889352"/>
                <a:gd name="connsiteX5" fmla="*/ 1671444 w 1760379"/>
                <a:gd name="connsiteY5" fmla="*/ 889352 h 889352"/>
                <a:gd name="connsiteX6" fmla="*/ 88935 w 1760379"/>
                <a:gd name="connsiteY6" fmla="*/ 889352 h 889352"/>
                <a:gd name="connsiteX7" fmla="*/ 0 w 1760379"/>
                <a:gd name="connsiteY7" fmla="*/ 800417 h 889352"/>
                <a:gd name="connsiteX8" fmla="*/ 0 w 1760379"/>
                <a:gd name="connsiteY8" fmla="*/ 88935 h 8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379" h="889352">
                  <a:moveTo>
                    <a:pt x="0" y="88935"/>
                  </a:moveTo>
                  <a:cubicBezTo>
                    <a:pt x="0" y="39818"/>
                    <a:pt x="39818" y="0"/>
                    <a:pt x="88935" y="0"/>
                  </a:cubicBezTo>
                  <a:lnTo>
                    <a:pt x="1671444" y="0"/>
                  </a:lnTo>
                  <a:cubicBezTo>
                    <a:pt x="1720561" y="0"/>
                    <a:pt x="1760379" y="39818"/>
                    <a:pt x="1760379" y="88935"/>
                  </a:cubicBezTo>
                  <a:lnTo>
                    <a:pt x="1760379" y="800417"/>
                  </a:lnTo>
                  <a:cubicBezTo>
                    <a:pt x="1760379" y="849534"/>
                    <a:pt x="1720561" y="889352"/>
                    <a:pt x="1671444" y="889352"/>
                  </a:cubicBezTo>
                  <a:lnTo>
                    <a:pt x="88935" y="889352"/>
                  </a:lnTo>
                  <a:cubicBezTo>
                    <a:pt x="39818" y="889352"/>
                    <a:pt x="0" y="849534"/>
                    <a:pt x="0" y="800417"/>
                  </a:cubicBezTo>
                  <a:lnTo>
                    <a:pt x="0" y="88935"/>
                  </a:lnTo>
                  <a:close/>
                </a:path>
              </a:pathLst>
            </a:custGeom>
            <a:ln>
              <a:solidFill>
                <a:srgbClr val="2D608F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392" tIns="111392" rIns="111392" bIns="111392" numCol="1" spcCol="1270" anchor="t" anchorCtr="0">
              <a:noAutofit/>
            </a:bodyPr>
            <a:lstStyle/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r>
                <a:rPr lang="en-US" sz="1200" b="1" dirty="0"/>
                <a:t>Submit Invoice for further Processing </a:t>
              </a:r>
            </a:p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endParaRPr lang="en-US" sz="1200" dirty="0"/>
            </a:p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r>
                <a:rPr lang="en-US" sz="1200" b="1" dirty="0">
                  <a:solidFill>
                    <a:schemeClr val="accent1"/>
                  </a:solidFill>
                </a:rPr>
                <a:t>External Supplier:</a:t>
              </a:r>
            </a:p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r>
                <a:rPr lang="en-US" sz="1200" dirty="0"/>
                <a:t>Submit invoice for further processing (validation, approval, and payment) and confirm submission</a:t>
              </a:r>
            </a:p>
          </p:txBody>
        </p:sp>
        <p:sp>
          <p:nvSpPr>
            <p:cNvPr id="50" name="Arrow: Right 17">
              <a:extLst>
                <a:ext uri="{FF2B5EF4-FFF2-40B4-BE49-F238E27FC236}">
                  <a16:creationId xmlns:a16="http://schemas.microsoft.com/office/drawing/2014/main" id="{9B6ACF7E-E98C-486D-8A39-C87D2DE2E6A4}"/>
                </a:ext>
              </a:extLst>
            </p:cNvPr>
            <p:cNvSpPr/>
            <p:nvPr/>
          </p:nvSpPr>
          <p:spPr>
            <a:xfrm>
              <a:off x="5270498" y="4047001"/>
              <a:ext cx="483894" cy="331938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599395" y="2017287"/>
              <a:ext cx="554123" cy="755249"/>
              <a:chOff x="7764463" y="2016125"/>
              <a:chExt cx="857250" cy="1168400"/>
            </a:xfrm>
            <a:solidFill>
              <a:schemeClr val="bg1"/>
            </a:solidFill>
          </p:grpSpPr>
          <p:sp>
            <p:nvSpPr>
              <p:cNvPr id="52" name="Freeform 93"/>
              <p:cNvSpPr>
                <a:spLocks noEditPoints="1"/>
              </p:cNvSpPr>
              <p:nvPr/>
            </p:nvSpPr>
            <p:spPr bwMode="auto">
              <a:xfrm>
                <a:off x="7764463" y="2101850"/>
                <a:ext cx="857250" cy="1082675"/>
              </a:xfrm>
              <a:custGeom>
                <a:avLst/>
                <a:gdLst>
                  <a:gd name="T0" fmla="*/ 187 w 209"/>
                  <a:gd name="T1" fmla="*/ 0 h 264"/>
                  <a:gd name="T2" fmla="*/ 131 w 209"/>
                  <a:gd name="T3" fmla="*/ 0 h 264"/>
                  <a:gd name="T4" fmla="*/ 133 w 209"/>
                  <a:gd name="T5" fmla="*/ 8 h 264"/>
                  <a:gd name="T6" fmla="*/ 138 w 209"/>
                  <a:gd name="T7" fmla="*/ 14 h 264"/>
                  <a:gd name="T8" fmla="*/ 155 w 209"/>
                  <a:gd name="T9" fmla="*/ 19 h 264"/>
                  <a:gd name="T10" fmla="*/ 156 w 209"/>
                  <a:gd name="T11" fmla="*/ 19 h 264"/>
                  <a:gd name="T12" fmla="*/ 160 w 209"/>
                  <a:gd name="T13" fmla="*/ 19 h 264"/>
                  <a:gd name="T14" fmla="*/ 184 w 209"/>
                  <a:gd name="T15" fmla="*/ 19 h 264"/>
                  <a:gd name="T16" fmla="*/ 184 w 209"/>
                  <a:gd name="T17" fmla="*/ 197 h 264"/>
                  <a:gd name="T18" fmla="*/ 157 w 209"/>
                  <a:gd name="T19" fmla="*/ 197 h 264"/>
                  <a:gd name="T20" fmla="*/ 136 w 209"/>
                  <a:gd name="T21" fmla="*/ 218 h 264"/>
                  <a:gd name="T22" fmla="*/ 136 w 209"/>
                  <a:gd name="T23" fmla="*/ 245 h 264"/>
                  <a:gd name="T24" fmla="*/ 21 w 209"/>
                  <a:gd name="T25" fmla="*/ 245 h 264"/>
                  <a:gd name="T26" fmla="*/ 21 w 209"/>
                  <a:gd name="T27" fmla="*/ 19 h 264"/>
                  <a:gd name="T28" fmla="*/ 50 w 209"/>
                  <a:gd name="T29" fmla="*/ 19 h 264"/>
                  <a:gd name="T30" fmla="*/ 53 w 209"/>
                  <a:gd name="T31" fmla="*/ 19 h 264"/>
                  <a:gd name="T32" fmla="*/ 54 w 209"/>
                  <a:gd name="T33" fmla="*/ 19 h 264"/>
                  <a:gd name="T34" fmla="*/ 54 w 209"/>
                  <a:gd name="T35" fmla="*/ 19 h 264"/>
                  <a:gd name="T36" fmla="*/ 69 w 209"/>
                  <a:gd name="T37" fmla="*/ 16 h 264"/>
                  <a:gd name="T38" fmla="*/ 76 w 209"/>
                  <a:gd name="T39" fmla="*/ 8 h 264"/>
                  <a:gd name="T40" fmla="*/ 78 w 209"/>
                  <a:gd name="T41" fmla="*/ 0 h 264"/>
                  <a:gd name="T42" fmla="*/ 21 w 209"/>
                  <a:gd name="T43" fmla="*/ 0 h 264"/>
                  <a:gd name="T44" fmla="*/ 0 w 209"/>
                  <a:gd name="T45" fmla="*/ 23 h 264"/>
                  <a:gd name="T46" fmla="*/ 0 w 209"/>
                  <a:gd name="T47" fmla="*/ 240 h 264"/>
                  <a:gd name="T48" fmla="*/ 21 w 209"/>
                  <a:gd name="T49" fmla="*/ 264 h 264"/>
                  <a:gd name="T50" fmla="*/ 187 w 209"/>
                  <a:gd name="T51" fmla="*/ 264 h 264"/>
                  <a:gd name="T52" fmla="*/ 209 w 209"/>
                  <a:gd name="T53" fmla="*/ 240 h 264"/>
                  <a:gd name="T54" fmla="*/ 209 w 209"/>
                  <a:gd name="T55" fmla="*/ 23 h 264"/>
                  <a:gd name="T56" fmla="*/ 187 w 209"/>
                  <a:gd name="T57" fmla="*/ 0 h 264"/>
                  <a:gd name="T58" fmla="*/ 146 w 209"/>
                  <a:gd name="T59" fmla="*/ 248 h 264"/>
                  <a:gd name="T60" fmla="*/ 146 w 209"/>
                  <a:gd name="T61" fmla="*/ 219 h 264"/>
                  <a:gd name="T62" fmla="*/ 159 w 209"/>
                  <a:gd name="T63" fmla="*/ 206 h 264"/>
                  <a:gd name="T64" fmla="*/ 188 w 209"/>
                  <a:gd name="T65" fmla="*/ 206 h 264"/>
                  <a:gd name="T66" fmla="*/ 146 w 209"/>
                  <a:gd name="T67" fmla="*/ 24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9" h="264">
                    <a:moveTo>
                      <a:pt x="187" y="0"/>
                    </a:moveTo>
                    <a:cubicBezTo>
                      <a:pt x="131" y="0"/>
                      <a:pt x="131" y="0"/>
                      <a:pt x="131" y="0"/>
                    </a:cubicBezTo>
                    <a:cubicBezTo>
                      <a:pt x="132" y="3"/>
                      <a:pt x="132" y="6"/>
                      <a:pt x="133" y="8"/>
                    </a:cubicBezTo>
                    <a:cubicBezTo>
                      <a:pt x="134" y="11"/>
                      <a:pt x="136" y="12"/>
                      <a:pt x="138" y="14"/>
                    </a:cubicBezTo>
                    <a:cubicBezTo>
                      <a:pt x="141" y="17"/>
                      <a:pt x="148" y="18"/>
                      <a:pt x="155" y="19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8" y="19"/>
                      <a:pt x="159" y="19"/>
                      <a:pt x="160" y="19"/>
                    </a:cubicBezTo>
                    <a:cubicBezTo>
                      <a:pt x="184" y="19"/>
                      <a:pt x="184" y="19"/>
                      <a:pt x="184" y="19"/>
                    </a:cubicBezTo>
                    <a:cubicBezTo>
                      <a:pt x="184" y="197"/>
                      <a:pt x="184" y="197"/>
                      <a:pt x="184" y="197"/>
                    </a:cubicBezTo>
                    <a:cubicBezTo>
                      <a:pt x="157" y="197"/>
                      <a:pt x="157" y="197"/>
                      <a:pt x="157" y="197"/>
                    </a:cubicBezTo>
                    <a:cubicBezTo>
                      <a:pt x="146" y="197"/>
                      <a:pt x="136" y="206"/>
                      <a:pt x="136" y="218"/>
                    </a:cubicBezTo>
                    <a:cubicBezTo>
                      <a:pt x="136" y="245"/>
                      <a:pt x="136" y="245"/>
                      <a:pt x="136" y="245"/>
                    </a:cubicBezTo>
                    <a:cubicBezTo>
                      <a:pt x="21" y="245"/>
                      <a:pt x="21" y="245"/>
                      <a:pt x="21" y="245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1" y="19"/>
                      <a:pt x="52" y="19"/>
                      <a:pt x="53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60" y="19"/>
                      <a:pt x="65" y="18"/>
                      <a:pt x="69" y="16"/>
                    </a:cubicBezTo>
                    <a:cubicBezTo>
                      <a:pt x="72" y="14"/>
                      <a:pt x="75" y="12"/>
                      <a:pt x="76" y="8"/>
                    </a:cubicBezTo>
                    <a:cubicBezTo>
                      <a:pt x="77" y="6"/>
                      <a:pt x="78" y="3"/>
                      <a:pt x="7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23"/>
                      <a:pt x="0" y="46"/>
                      <a:pt x="0" y="240"/>
                    </a:cubicBezTo>
                    <a:cubicBezTo>
                      <a:pt x="0" y="253"/>
                      <a:pt x="10" y="264"/>
                      <a:pt x="21" y="264"/>
                    </a:cubicBezTo>
                    <a:cubicBezTo>
                      <a:pt x="187" y="264"/>
                      <a:pt x="187" y="264"/>
                      <a:pt x="187" y="264"/>
                    </a:cubicBezTo>
                    <a:cubicBezTo>
                      <a:pt x="199" y="264"/>
                      <a:pt x="209" y="253"/>
                      <a:pt x="209" y="240"/>
                    </a:cubicBezTo>
                    <a:cubicBezTo>
                      <a:pt x="209" y="46"/>
                      <a:pt x="209" y="23"/>
                      <a:pt x="209" y="23"/>
                    </a:cubicBezTo>
                    <a:cubicBezTo>
                      <a:pt x="209" y="10"/>
                      <a:pt x="199" y="0"/>
                      <a:pt x="187" y="0"/>
                    </a:cubicBezTo>
                    <a:close/>
                    <a:moveTo>
                      <a:pt x="146" y="248"/>
                    </a:move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6" y="212"/>
                      <a:pt x="151" y="206"/>
                      <a:pt x="159" y="206"/>
                    </a:cubicBezTo>
                    <a:cubicBezTo>
                      <a:pt x="188" y="206"/>
                      <a:pt x="188" y="206"/>
                      <a:pt x="188" y="206"/>
                    </a:cubicBez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94"/>
              <p:cNvSpPr>
                <a:spLocks noEditPoints="1"/>
              </p:cNvSpPr>
              <p:nvPr/>
            </p:nvSpPr>
            <p:spPr bwMode="auto">
              <a:xfrm>
                <a:off x="7912100" y="2016125"/>
                <a:ext cx="565150" cy="279400"/>
              </a:xfrm>
              <a:custGeom>
                <a:avLst/>
                <a:gdLst>
                  <a:gd name="T0" fmla="*/ 18 w 138"/>
                  <a:gd name="T1" fmla="*/ 48 h 68"/>
                  <a:gd name="T2" fmla="*/ 50 w 138"/>
                  <a:gd name="T3" fmla="*/ 18 h 68"/>
                  <a:gd name="T4" fmla="*/ 50 w 138"/>
                  <a:gd name="T5" fmla="*/ 18 h 68"/>
                  <a:gd name="T6" fmla="*/ 50 w 138"/>
                  <a:gd name="T7" fmla="*/ 18 h 68"/>
                  <a:gd name="T8" fmla="*/ 69 w 138"/>
                  <a:gd name="T9" fmla="*/ 0 h 68"/>
                  <a:gd name="T10" fmla="*/ 69 w 138"/>
                  <a:gd name="T11" fmla="*/ 0 h 68"/>
                  <a:gd name="T12" fmla="*/ 87 w 138"/>
                  <a:gd name="T13" fmla="*/ 18 h 68"/>
                  <a:gd name="T14" fmla="*/ 87 w 138"/>
                  <a:gd name="T15" fmla="*/ 18 h 68"/>
                  <a:gd name="T16" fmla="*/ 87 w 138"/>
                  <a:gd name="T17" fmla="*/ 18 h 68"/>
                  <a:gd name="T18" fmla="*/ 119 w 138"/>
                  <a:gd name="T19" fmla="*/ 48 h 68"/>
                  <a:gd name="T20" fmla="*/ 120 w 138"/>
                  <a:gd name="T21" fmla="*/ 48 h 68"/>
                  <a:gd name="T22" fmla="*/ 138 w 138"/>
                  <a:gd name="T23" fmla="*/ 68 h 68"/>
                  <a:gd name="T24" fmla="*/ 0 w 138"/>
                  <a:gd name="T25" fmla="*/ 68 h 68"/>
                  <a:gd name="T26" fmla="*/ 17 w 138"/>
                  <a:gd name="T27" fmla="*/ 48 h 68"/>
                  <a:gd name="T28" fmla="*/ 18 w 138"/>
                  <a:gd name="T29" fmla="*/ 48 h 68"/>
                  <a:gd name="T30" fmla="*/ 69 w 138"/>
                  <a:gd name="T31" fmla="*/ 9 h 68"/>
                  <a:gd name="T32" fmla="*/ 61 w 138"/>
                  <a:gd name="T33" fmla="*/ 17 h 68"/>
                  <a:gd name="T34" fmla="*/ 69 w 138"/>
                  <a:gd name="T35" fmla="*/ 24 h 68"/>
                  <a:gd name="T36" fmla="*/ 76 w 138"/>
                  <a:gd name="T37" fmla="*/ 17 h 68"/>
                  <a:gd name="T38" fmla="*/ 69 w 138"/>
                  <a:gd name="T39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68">
                    <a:moveTo>
                      <a:pt x="18" y="48"/>
                    </a:moveTo>
                    <a:cubicBezTo>
                      <a:pt x="36" y="47"/>
                      <a:pt x="50" y="40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6"/>
                      <a:pt x="5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9" y="0"/>
                      <a:pt x="87" y="6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40"/>
                      <a:pt x="102" y="47"/>
                      <a:pt x="119" y="48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32" y="48"/>
                      <a:pt x="138" y="59"/>
                      <a:pt x="138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59"/>
                      <a:pt x="6" y="48"/>
                      <a:pt x="17" y="48"/>
                    </a:cubicBezTo>
                    <a:lnTo>
                      <a:pt x="18" y="48"/>
                    </a:lnTo>
                    <a:close/>
                    <a:moveTo>
                      <a:pt x="69" y="9"/>
                    </a:moveTo>
                    <a:cubicBezTo>
                      <a:pt x="65" y="9"/>
                      <a:pt x="61" y="12"/>
                      <a:pt x="61" y="17"/>
                    </a:cubicBezTo>
                    <a:cubicBezTo>
                      <a:pt x="61" y="21"/>
                      <a:pt x="65" y="24"/>
                      <a:pt x="69" y="24"/>
                    </a:cubicBezTo>
                    <a:cubicBezTo>
                      <a:pt x="73" y="24"/>
                      <a:pt x="76" y="21"/>
                      <a:pt x="76" y="17"/>
                    </a:cubicBezTo>
                    <a:cubicBezTo>
                      <a:pt x="76" y="12"/>
                      <a:pt x="73" y="9"/>
                      <a:pt x="6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95"/>
              <p:cNvSpPr>
                <a:spLocks/>
              </p:cNvSpPr>
              <p:nvPr/>
            </p:nvSpPr>
            <p:spPr bwMode="auto">
              <a:xfrm>
                <a:off x="8023225" y="2389188"/>
                <a:ext cx="339725" cy="163513"/>
              </a:xfrm>
              <a:custGeom>
                <a:avLst/>
                <a:gdLst>
                  <a:gd name="T0" fmla="*/ 83 w 83"/>
                  <a:gd name="T1" fmla="*/ 40 h 40"/>
                  <a:gd name="T2" fmla="*/ 41 w 83"/>
                  <a:gd name="T3" fmla="*/ 0 h 40"/>
                  <a:gd name="T4" fmla="*/ 0 w 83"/>
                  <a:gd name="T5" fmla="*/ 40 h 40"/>
                  <a:gd name="T6" fmla="*/ 83 w 83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40">
                    <a:moveTo>
                      <a:pt x="83" y="40"/>
                    </a:moveTo>
                    <a:cubicBezTo>
                      <a:pt x="82" y="18"/>
                      <a:pt x="64" y="0"/>
                      <a:pt x="41" y="0"/>
                    </a:cubicBezTo>
                    <a:cubicBezTo>
                      <a:pt x="19" y="0"/>
                      <a:pt x="0" y="18"/>
                      <a:pt x="0" y="40"/>
                    </a:cubicBezTo>
                    <a:lnTo>
                      <a:pt x="83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96"/>
              <p:cNvSpPr>
                <a:spLocks/>
              </p:cNvSpPr>
              <p:nvPr/>
            </p:nvSpPr>
            <p:spPr bwMode="auto">
              <a:xfrm>
                <a:off x="8018463" y="2632075"/>
                <a:ext cx="74613" cy="150813"/>
              </a:xfrm>
              <a:custGeom>
                <a:avLst/>
                <a:gdLst>
                  <a:gd name="T0" fmla="*/ 14 w 18"/>
                  <a:gd name="T1" fmla="*/ 31 h 37"/>
                  <a:gd name="T2" fmla="*/ 14 w 18"/>
                  <a:gd name="T3" fmla="*/ 6 h 37"/>
                  <a:gd name="T4" fmla="*/ 18 w 18"/>
                  <a:gd name="T5" fmla="*/ 0 h 37"/>
                  <a:gd name="T6" fmla="*/ 0 w 18"/>
                  <a:gd name="T7" fmla="*/ 0 h 37"/>
                  <a:gd name="T8" fmla="*/ 4 w 18"/>
                  <a:gd name="T9" fmla="*/ 6 h 37"/>
                  <a:gd name="T10" fmla="*/ 4 w 18"/>
                  <a:gd name="T11" fmla="*/ 31 h 37"/>
                  <a:gd name="T12" fmla="*/ 0 w 18"/>
                  <a:gd name="T13" fmla="*/ 37 h 37"/>
                  <a:gd name="T14" fmla="*/ 18 w 18"/>
                  <a:gd name="T15" fmla="*/ 37 h 37"/>
                  <a:gd name="T16" fmla="*/ 14 w 18"/>
                  <a:gd name="T1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7">
                    <a:moveTo>
                      <a:pt x="14" y="31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7" y="5"/>
                      <a:pt x="18" y="2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4"/>
                      <a:pt x="4" y="6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3"/>
                      <a:pt x="0" y="35"/>
                      <a:pt x="0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5"/>
                      <a:pt x="17" y="33"/>
                      <a:pt x="1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97"/>
              <p:cNvSpPr>
                <a:spLocks/>
              </p:cNvSpPr>
              <p:nvPr/>
            </p:nvSpPr>
            <p:spPr bwMode="auto">
              <a:xfrm>
                <a:off x="8289925" y="2632075"/>
                <a:ext cx="73025" cy="150813"/>
              </a:xfrm>
              <a:custGeom>
                <a:avLst/>
                <a:gdLst>
                  <a:gd name="T0" fmla="*/ 14 w 18"/>
                  <a:gd name="T1" fmla="*/ 31 h 37"/>
                  <a:gd name="T2" fmla="*/ 14 w 18"/>
                  <a:gd name="T3" fmla="*/ 6 h 37"/>
                  <a:gd name="T4" fmla="*/ 18 w 18"/>
                  <a:gd name="T5" fmla="*/ 0 h 37"/>
                  <a:gd name="T6" fmla="*/ 0 w 18"/>
                  <a:gd name="T7" fmla="*/ 0 h 37"/>
                  <a:gd name="T8" fmla="*/ 4 w 18"/>
                  <a:gd name="T9" fmla="*/ 6 h 37"/>
                  <a:gd name="T10" fmla="*/ 4 w 18"/>
                  <a:gd name="T11" fmla="*/ 31 h 37"/>
                  <a:gd name="T12" fmla="*/ 0 w 18"/>
                  <a:gd name="T13" fmla="*/ 37 h 37"/>
                  <a:gd name="T14" fmla="*/ 18 w 18"/>
                  <a:gd name="T15" fmla="*/ 37 h 37"/>
                  <a:gd name="T16" fmla="*/ 14 w 18"/>
                  <a:gd name="T1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7">
                    <a:moveTo>
                      <a:pt x="14" y="31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6" y="5"/>
                      <a:pt x="18" y="2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4"/>
                      <a:pt x="4" y="6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3"/>
                      <a:pt x="0" y="35"/>
                      <a:pt x="0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5"/>
                      <a:pt x="16" y="33"/>
                      <a:pt x="1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98"/>
              <p:cNvSpPr>
                <a:spLocks/>
              </p:cNvSpPr>
              <p:nvPr/>
            </p:nvSpPr>
            <p:spPr bwMode="auto">
              <a:xfrm>
                <a:off x="8199438" y="2632075"/>
                <a:ext cx="73025" cy="150813"/>
              </a:xfrm>
              <a:custGeom>
                <a:avLst/>
                <a:gdLst>
                  <a:gd name="T0" fmla="*/ 14 w 18"/>
                  <a:gd name="T1" fmla="*/ 31 h 37"/>
                  <a:gd name="T2" fmla="*/ 14 w 18"/>
                  <a:gd name="T3" fmla="*/ 6 h 37"/>
                  <a:gd name="T4" fmla="*/ 18 w 18"/>
                  <a:gd name="T5" fmla="*/ 0 h 37"/>
                  <a:gd name="T6" fmla="*/ 0 w 18"/>
                  <a:gd name="T7" fmla="*/ 0 h 37"/>
                  <a:gd name="T8" fmla="*/ 4 w 18"/>
                  <a:gd name="T9" fmla="*/ 6 h 37"/>
                  <a:gd name="T10" fmla="*/ 4 w 18"/>
                  <a:gd name="T11" fmla="*/ 31 h 37"/>
                  <a:gd name="T12" fmla="*/ 0 w 18"/>
                  <a:gd name="T13" fmla="*/ 37 h 37"/>
                  <a:gd name="T14" fmla="*/ 18 w 18"/>
                  <a:gd name="T15" fmla="*/ 37 h 37"/>
                  <a:gd name="T16" fmla="*/ 14 w 18"/>
                  <a:gd name="T1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7">
                    <a:moveTo>
                      <a:pt x="14" y="31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7" y="5"/>
                      <a:pt x="18" y="2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4"/>
                      <a:pt x="4" y="6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3"/>
                      <a:pt x="0" y="35"/>
                      <a:pt x="0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5"/>
                      <a:pt x="17" y="33"/>
                      <a:pt x="1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99"/>
              <p:cNvSpPr>
                <a:spLocks/>
              </p:cNvSpPr>
              <p:nvPr/>
            </p:nvSpPr>
            <p:spPr bwMode="auto">
              <a:xfrm>
                <a:off x="8108950" y="2632075"/>
                <a:ext cx="73025" cy="150813"/>
              </a:xfrm>
              <a:custGeom>
                <a:avLst/>
                <a:gdLst>
                  <a:gd name="T0" fmla="*/ 14 w 18"/>
                  <a:gd name="T1" fmla="*/ 31 h 37"/>
                  <a:gd name="T2" fmla="*/ 14 w 18"/>
                  <a:gd name="T3" fmla="*/ 6 h 37"/>
                  <a:gd name="T4" fmla="*/ 18 w 18"/>
                  <a:gd name="T5" fmla="*/ 0 h 37"/>
                  <a:gd name="T6" fmla="*/ 0 w 18"/>
                  <a:gd name="T7" fmla="*/ 0 h 37"/>
                  <a:gd name="T8" fmla="*/ 4 w 18"/>
                  <a:gd name="T9" fmla="*/ 6 h 37"/>
                  <a:gd name="T10" fmla="*/ 4 w 18"/>
                  <a:gd name="T11" fmla="*/ 31 h 37"/>
                  <a:gd name="T12" fmla="*/ 0 w 18"/>
                  <a:gd name="T13" fmla="*/ 37 h 37"/>
                  <a:gd name="T14" fmla="*/ 18 w 18"/>
                  <a:gd name="T15" fmla="*/ 37 h 37"/>
                  <a:gd name="T16" fmla="*/ 14 w 18"/>
                  <a:gd name="T1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7">
                    <a:moveTo>
                      <a:pt x="14" y="31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7" y="5"/>
                      <a:pt x="18" y="2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4"/>
                      <a:pt x="4" y="6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3"/>
                      <a:pt x="0" y="35"/>
                      <a:pt x="0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5"/>
                      <a:pt x="17" y="33"/>
                      <a:pt x="1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100"/>
              <p:cNvSpPr>
                <a:spLocks/>
              </p:cNvSpPr>
              <p:nvPr/>
            </p:nvSpPr>
            <p:spPr bwMode="auto">
              <a:xfrm>
                <a:off x="7961313" y="2808288"/>
                <a:ext cx="463550" cy="31750"/>
              </a:xfrm>
              <a:custGeom>
                <a:avLst/>
                <a:gdLst>
                  <a:gd name="T0" fmla="*/ 113 w 113"/>
                  <a:gd name="T1" fmla="*/ 5 h 8"/>
                  <a:gd name="T2" fmla="*/ 111 w 113"/>
                  <a:gd name="T3" fmla="*/ 8 h 8"/>
                  <a:gd name="T4" fmla="*/ 2 w 113"/>
                  <a:gd name="T5" fmla="*/ 8 h 8"/>
                  <a:gd name="T6" fmla="*/ 0 w 113"/>
                  <a:gd name="T7" fmla="*/ 5 h 8"/>
                  <a:gd name="T8" fmla="*/ 0 w 113"/>
                  <a:gd name="T9" fmla="*/ 2 h 8"/>
                  <a:gd name="T10" fmla="*/ 2 w 113"/>
                  <a:gd name="T11" fmla="*/ 0 h 8"/>
                  <a:gd name="T12" fmla="*/ 111 w 113"/>
                  <a:gd name="T13" fmla="*/ 0 h 8"/>
                  <a:gd name="T14" fmla="*/ 113 w 113"/>
                  <a:gd name="T15" fmla="*/ 2 h 8"/>
                  <a:gd name="T16" fmla="*/ 113 w 113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8">
                    <a:moveTo>
                      <a:pt x="113" y="5"/>
                    </a:moveTo>
                    <a:cubicBezTo>
                      <a:pt x="113" y="7"/>
                      <a:pt x="112" y="8"/>
                      <a:pt x="11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2" y="0"/>
                      <a:pt x="113" y="1"/>
                      <a:pt x="113" y="2"/>
                    </a:cubicBezTo>
                    <a:lnTo>
                      <a:pt x="11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101"/>
              <p:cNvSpPr>
                <a:spLocks/>
              </p:cNvSpPr>
              <p:nvPr/>
            </p:nvSpPr>
            <p:spPr bwMode="auto">
              <a:xfrm>
                <a:off x="7994650" y="2578100"/>
                <a:ext cx="392113" cy="28575"/>
              </a:xfrm>
              <a:custGeom>
                <a:avLst/>
                <a:gdLst>
                  <a:gd name="T0" fmla="*/ 96 w 96"/>
                  <a:gd name="T1" fmla="*/ 5 h 7"/>
                  <a:gd name="T2" fmla="*/ 94 w 96"/>
                  <a:gd name="T3" fmla="*/ 7 h 7"/>
                  <a:gd name="T4" fmla="*/ 2 w 96"/>
                  <a:gd name="T5" fmla="*/ 7 h 7"/>
                  <a:gd name="T6" fmla="*/ 0 w 96"/>
                  <a:gd name="T7" fmla="*/ 5 h 7"/>
                  <a:gd name="T8" fmla="*/ 0 w 96"/>
                  <a:gd name="T9" fmla="*/ 2 h 7"/>
                  <a:gd name="T10" fmla="*/ 2 w 96"/>
                  <a:gd name="T11" fmla="*/ 0 h 7"/>
                  <a:gd name="T12" fmla="*/ 94 w 96"/>
                  <a:gd name="T13" fmla="*/ 0 h 7"/>
                  <a:gd name="T14" fmla="*/ 96 w 96"/>
                  <a:gd name="T15" fmla="*/ 2 h 7"/>
                  <a:gd name="T16" fmla="*/ 96 w 96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7">
                    <a:moveTo>
                      <a:pt x="96" y="5"/>
                    </a:moveTo>
                    <a:cubicBezTo>
                      <a:pt x="96" y="6"/>
                      <a:pt x="95" y="7"/>
                      <a:pt x="94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0"/>
                      <a:pt x="96" y="1"/>
                      <a:pt x="96" y="2"/>
                    </a:cubicBezTo>
                    <a:lnTo>
                      <a:pt x="9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Arrow: Chevron 12">
              <a:extLst>
                <a:ext uri="{FF2B5EF4-FFF2-40B4-BE49-F238E27FC236}">
                  <a16:creationId xmlns:a16="http://schemas.microsoft.com/office/drawing/2014/main" id="{883F9DF1-BC11-4318-845D-E6E0049987AC}"/>
                </a:ext>
              </a:extLst>
            </p:cNvPr>
            <p:cNvSpPr/>
            <p:nvPr/>
          </p:nvSpPr>
          <p:spPr>
            <a:xfrm>
              <a:off x="8255939" y="1992235"/>
              <a:ext cx="2144293" cy="827697"/>
            </a:xfrm>
            <a:prstGeom prst="chevron">
              <a:avLst>
                <a:gd name="adj" fmla="val 40000"/>
              </a:avLst>
            </a:pr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47" name="Freeform: Shape 13">
              <a:extLst>
                <a:ext uri="{FF2B5EF4-FFF2-40B4-BE49-F238E27FC236}">
                  <a16:creationId xmlns:a16="http://schemas.microsoft.com/office/drawing/2014/main" id="{42667E61-CB52-4B5D-9058-5F036335C11A}"/>
                </a:ext>
              </a:extLst>
            </p:cNvPr>
            <p:cNvSpPr/>
            <p:nvPr/>
          </p:nvSpPr>
          <p:spPr>
            <a:xfrm>
              <a:off x="8255938" y="3098383"/>
              <a:ext cx="1956816" cy="2195358"/>
            </a:xfrm>
            <a:custGeom>
              <a:avLst/>
              <a:gdLst>
                <a:gd name="connsiteX0" fmla="*/ 0 w 1760379"/>
                <a:gd name="connsiteY0" fmla="*/ 88935 h 889352"/>
                <a:gd name="connsiteX1" fmla="*/ 88935 w 1760379"/>
                <a:gd name="connsiteY1" fmla="*/ 0 h 889352"/>
                <a:gd name="connsiteX2" fmla="*/ 1671444 w 1760379"/>
                <a:gd name="connsiteY2" fmla="*/ 0 h 889352"/>
                <a:gd name="connsiteX3" fmla="*/ 1760379 w 1760379"/>
                <a:gd name="connsiteY3" fmla="*/ 88935 h 889352"/>
                <a:gd name="connsiteX4" fmla="*/ 1760379 w 1760379"/>
                <a:gd name="connsiteY4" fmla="*/ 800417 h 889352"/>
                <a:gd name="connsiteX5" fmla="*/ 1671444 w 1760379"/>
                <a:gd name="connsiteY5" fmla="*/ 889352 h 889352"/>
                <a:gd name="connsiteX6" fmla="*/ 88935 w 1760379"/>
                <a:gd name="connsiteY6" fmla="*/ 889352 h 889352"/>
                <a:gd name="connsiteX7" fmla="*/ 0 w 1760379"/>
                <a:gd name="connsiteY7" fmla="*/ 800417 h 889352"/>
                <a:gd name="connsiteX8" fmla="*/ 0 w 1760379"/>
                <a:gd name="connsiteY8" fmla="*/ 88935 h 8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379" h="889352">
                  <a:moveTo>
                    <a:pt x="0" y="88935"/>
                  </a:moveTo>
                  <a:cubicBezTo>
                    <a:pt x="0" y="39818"/>
                    <a:pt x="39818" y="0"/>
                    <a:pt x="88935" y="0"/>
                  </a:cubicBezTo>
                  <a:lnTo>
                    <a:pt x="1671444" y="0"/>
                  </a:lnTo>
                  <a:cubicBezTo>
                    <a:pt x="1720561" y="0"/>
                    <a:pt x="1760379" y="39818"/>
                    <a:pt x="1760379" y="88935"/>
                  </a:cubicBezTo>
                  <a:lnTo>
                    <a:pt x="1760379" y="800417"/>
                  </a:lnTo>
                  <a:cubicBezTo>
                    <a:pt x="1760379" y="849534"/>
                    <a:pt x="1720561" y="889352"/>
                    <a:pt x="1671444" y="889352"/>
                  </a:cubicBezTo>
                  <a:lnTo>
                    <a:pt x="88935" y="889352"/>
                  </a:lnTo>
                  <a:cubicBezTo>
                    <a:pt x="39818" y="889352"/>
                    <a:pt x="0" y="849534"/>
                    <a:pt x="0" y="800417"/>
                  </a:cubicBezTo>
                  <a:lnTo>
                    <a:pt x="0" y="88935"/>
                  </a:lnTo>
                  <a:close/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392" tIns="111392" rIns="111392" bIns="111392" numCol="1" spcCol="1270" anchor="t" anchorCtr="0">
              <a:noAutofit/>
            </a:bodyPr>
            <a:lstStyle/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r>
                <a:rPr lang="en-US" sz="1200" b="1" dirty="0"/>
                <a:t>Validate and Approve Invoice</a:t>
              </a:r>
            </a:p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endParaRPr lang="en-US" sz="1200" dirty="0"/>
            </a:p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r>
                <a:rPr lang="en-US" sz="1200" b="1" dirty="0">
                  <a:solidFill>
                    <a:schemeClr val="tx2"/>
                  </a:solidFill>
                </a:rPr>
                <a:t>Western Digital Finance Team:</a:t>
              </a:r>
            </a:p>
            <a:p>
              <a:pPr marL="61912">
                <a:spcBef>
                  <a:spcPts val="800"/>
                </a:spcBef>
                <a:buClr>
                  <a:schemeClr val="accent1"/>
                </a:buClr>
              </a:pPr>
              <a:r>
                <a:rPr lang="en-US" sz="1200" dirty="0"/>
                <a:t>Validate and approve the submitted invoice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9073439" y="2026525"/>
              <a:ext cx="534870" cy="726120"/>
              <a:chOff x="5991225" y="615950"/>
              <a:chExt cx="808038" cy="1096963"/>
            </a:xfrm>
            <a:solidFill>
              <a:schemeClr val="bg1"/>
            </a:solidFill>
          </p:grpSpPr>
          <p:sp>
            <p:nvSpPr>
              <p:cNvPr id="49" name="Freeform 19"/>
              <p:cNvSpPr>
                <a:spLocks noEditPoints="1"/>
              </p:cNvSpPr>
              <p:nvPr/>
            </p:nvSpPr>
            <p:spPr bwMode="auto">
              <a:xfrm>
                <a:off x="5991225" y="690563"/>
                <a:ext cx="808038" cy="1022350"/>
              </a:xfrm>
              <a:custGeom>
                <a:avLst/>
                <a:gdLst>
                  <a:gd name="T0" fmla="*/ 124 w 139"/>
                  <a:gd name="T1" fmla="*/ 0 h 176"/>
                  <a:gd name="T2" fmla="*/ 87 w 139"/>
                  <a:gd name="T3" fmla="*/ 0 h 176"/>
                  <a:gd name="T4" fmla="*/ 88 w 139"/>
                  <a:gd name="T5" fmla="*/ 6 h 176"/>
                  <a:gd name="T6" fmla="*/ 91 w 139"/>
                  <a:gd name="T7" fmla="*/ 10 h 176"/>
                  <a:gd name="T8" fmla="*/ 103 w 139"/>
                  <a:gd name="T9" fmla="*/ 13 h 176"/>
                  <a:gd name="T10" fmla="*/ 104 w 139"/>
                  <a:gd name="T11" fmla="*/ 13 h 176"/>
                  <a:gd name="T12" fmla="*/ 106 w 139"/>
                  <a:gd name="T13" fmla="*/ 13 h 176"/>
                  <a:gd name="T14" fmla="*/ 122 w 139"/>
                  <a:gd name="T15" fmla="*/ 13 h 176"/>
                  <a:gd name="T16" fmla="*/ 122 w 139"/>
                  <a:gd name="T17" fmla="*/ 131 h 176"/>
                  <a:gd name="T18" fmla="*/ 104 w 139"/>
                  <a:gd name="T19" fmla="*/ 131 h 176"/>
                  <a:gd name="T20" fmla="*/ 90 w 139"/>
                  <a:gd name="T21" fmla="*/ 146 h 176"/>
                  <a:gd name="T22" fmla="*/ 90 w 139"/>
                  <a:gd name="T23" fmla="*/ 163 h 176"/>
                  <a:gd name="T24" fmla="*/ 14 w 139"/>
                  <a:gd name="T25" fmla="*/ 163 h 176"/>
                  <a:gd name="T26" fmla="*/ 14 w 139"/>
                  <a:gd name="T27" fmla="*/ 13 h 176"/>
                  <a:gd name="T28" fmla="*/ 33 w 139"/>
                  <a:gd name="T29" fmla="*/ 13 h 176"/>
                  <a:gd name="T30" fmla="*/ 35 w 139"/>
                  <a:gd name="T31" fmla="*/ 13 h 176"/>
                  <a:gd name="T32" fmla="*/ 36 w 139"/>
                  <a:gd name="T33" fmla="*/ 13 h 176"/>
                  <a:gd name="T34" fmla="*/ 36 w 139"/>
                  <a:gd name="T35" fmla="*/ 13 h 176"/>
                  <a:gd name="T36" fmla="*/ 45 w 139"/>
                  <a:gd name="T37" fmla="*/ 11 h 176"/>
                  <a:gd name="T38" fmla="*/ 51 w 139"/>
                  <a:gd name="T39" fmla="*/ 6 h 176"/>
                  <a:gd name="T40" fmla="*/ 52 w 139"/>
                  <a:gd name="T41" fmla="*/ 0 h 176"/>
                  <a:gd name="T42" fmla="*/ 14 w 139"/>
                  <a:gd name="T43" fmla="*/ 0 h 176"/>
                  <a:gd name="T44" fmla="*/ 0 w 139"/>
                  <a:gd name="T45" fmla="*/ 16 h 176"/>
                  <a:gd name="T46" fmla="*/ 0 w 139"/>
                  <a:gd name="T47" fmla="*/ 161 h 176"/>
                  <a:gd name="T48" fmla="*/ 14 w 139"/>
                  <a:gd name="T49" fmla="*/ 176 h 176"/>
                  <a:gd name="T50" fmla="*/ 124 w 139"/>
                  <a:gd name="T51" fmla="*/ 176 h 176"/>
                  <a:gd name="T52" fmla="*/ 139 w 139"/>
                  <a:gd name="T53" fmla="*/ 161 h 176"/>
                  <a:gd name="T54" fmla="*/ 139 w 139"/>
                  <a:gd name="T55" fmla="*/ 16 h 176"/>
                  <a:gd name="T56" fmla="*/ 124 w 139"/>
                  <a:gd name="T57" fmla="*/ 0 h 176"/>
                  <a:gd name="T58" fmla="*/ 97 w 139"/>
                  <a:gd name="T59" fmla="*/ 166 h 176"/>
                  <a:gd name="T60" fmla="*/ 97 w 139"/>
                  <a:gd name="T61" fmla="*/ 147 h 176"/>
                  <a:gd name="T62" fmla="*/ 105 w 139"/>
                  <a:gd name="T63" fmla="*/ 138 h 176"/>
                  <a:gd name="T64" fmla="*/ 125 w 139"/>
                  <a:gd name="T65" fmla="*/ 138 h 176"/>
                  <a:gd name="T66" fmla="*/ 97 w 139"/>
                  <a:gd name="T67" fmla="*/ 1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9" h="176">
                    <a:moveTo>
                      <a:pt x="124" y="0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87" y="3"/>
                      <a:pt x="88" y="5"/>
                      <a:pt x="88" y="6"/>
                    </a:cubicBezTo>
                    <a:cubicBezTo>
                      <a:pt x="89" y="8"/>
                      <a:pt x="90" y="9"/>
                      <a:pt x="91" y="10"/>
                    </a:cubicBezTo>
                    <a:cubicBezTo>
                      <a:pt x="94" y="12"/>
                      <a:pt x="98" y="13"/>
                      <a:pt x="10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5" y="13"/>
                      <a:pt x="105" y="13"/>
                      <a:pt x="106" y="13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97" y="131"/>
                      <a:pt x="90" y="138"/>
                      <a:pt x="90" y="146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3"/>
                      <a:pt x="35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0" y="13"/>
                      <a:pt x="43" y="12"/>
                      <a:pt x="45" y="11"/>
                    </a:cubicBezTo>
                    <a:cubicBezTo>
                      <a:pt x="48" y="10"/>
                      <a:pt x="49" y="8"/>
                      <a:pt x="51" y="6"/>
                    </a:cubicBezTo>
                    <a:cubicBezTo>
                      <a:pt x="51" y="5"/>
                      <a:pt x="52" y="3"/>
                      <a:pt x="5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6"/>
                    </a:cubicBezTo>
                    <a:cubicBezTo>
                      <a:pt x="0" y="16"/>
                      <a:pt x="0" y="31"/>
                      <a:pt x="0" y="161"/>
                    </a:cubicBezTo>
                    <a:cubicBezTo>
                      <a:pt x="0" y="169"/>
                      <a:pt x="6" y="176"/>
                      <a:pt x="14" y="176"/>
                    </a:cubicBezTo>
                    <a:cubicBezTo>
                      <a:pt x="124" y="176"/>
                      <a:pt x="124" y="176"/>
                      <a:pt x="124" y="176"/>
                    </a:cubicBezTo>
                    <a:cubicBezTo>
                      <a:pt x="132" y="176"/>
                      <a:pt x="139" y="169"/>
                      <a:pt x="139" y="161"/>
                    </a:cubicBezTo>
                    <a:cubicBezTo>
                      <a:pt x="139" y="31"/>
                      <a:pt x="139" y="16"/>
                      <a:pt x="139" y="16"/>
                    </a:cubicBezTo>
                    <a:cubicBezTo>
                      <a:pt x="139" y="8"/>
                      <a:pt x="132" y="0"/>
                      <a:pt x="124" y="0"/>
                    </a:cubicBezTo>
                    <a:close/>
                    <a:moveTo>
                      <a:pt x="97" y="166"/>
                    </a:moveTo>
                    <a:cubicBezTo>
                      <a:pt x="97" y="147"/>
                      <a:pt x="97" y="147"/>
                      <a:pt x="97" y="147"/>
                    </a:cubicBezTo>
                    <a:cubicBezTo>
                      <a:pt x="97" y="142"/>
                      <a:pt x="100" y="138"/>
                      <a:pt x="105" y="138"/>
                    </a:cubicBezTo>
                    <a:cubicBezTo>
                      <a:pt x="125" y="138"/>
                      <a:pt x="125" y="138"/>
                      <a:pt x="125" y="138"/>
                    </a:cubicBezTo>
                    <a:lnTo>
                      <a:pt x="97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0"/>
              <p:cNvSpPr>
                <a:spLocks noEditPoints="1"/>
              </p:cNvSpPr>
              <p:nvPr/>
            </p:nvSpPr>
            <p:spPr bwMode="auto">
              <a:xfrm>
                <a:off x="6130925" y="615950"/>
                <a:ext cx="528638" cy="260350"/>
              </a:xfrm>
              <a:custGeom>
                <a:avLst/>
                <a:gdLst>
                  <a:gd name="T0" fmla="*/ 12 w 91"/>
                  <a:gd name="T1" fmla="*/ 32 h 45"/>
                  <a:gd name="T2" fmla="*/ 33 w 91"/>
                  <a:gd name="T3" fmla="*/ 12 h 45"/>
                  <a:gd name="T4" fmla="*/ 33 w 91"/>
                  <a:gd name="T5" fmla="*/ 12 h 45"/>
                  <a:gd name="T6" fmla="*/ 33 w 91"/>
                  <a:gd name="T7" fmla="*/ 12 h 45"/>
                  <a:gd name="T8" fmla="*/ 45 w 91"/>
                  <a:gd name="T9" fmla="*/ 0 h 45"/>
                  <a:gd name="T10" fmla="*/ 46 w 91"/>
                  <a:gd name="T11" fmla="*/ 0 h 45"/>
                  <a:gd name="T12" fmla="*/ 58 w 91"/>
                  <a:gd name="T13" fmla="*/ 12 h 45"/>
                  <a:gd name="T14" fmla="*/ 58 w 91"/>
                  <a:gd name="T15" fmla="*/ 12 h 45"/>
                  <a:gd name="T16" fmla="*/ 58 w 91"/>
                  <a:gd name="T17" fmla="*/ 12 h 45"/>
                  <a:gd name="T18" fmla="*/ 79 w 91"/>
                  <a:gd name="T19" fmla="*/ 32 h 45"/>
                  <a:gd name="T20" fmla="*/ 80 w 91"/>
                  <a:gd name="T21" fmla="*/ 32 h 45"/>
                  <a:gd name="T22" fmla="*/ 91 w 91"/>
                  <a:gd name="T23" fmla="*/ 45 h 45"/>
                  <a:gd name="T24" fmla="*/ 0 w 91"/>
                  <a:gd name="T25" fmla="*/ 45 h 45"/>
                  <a:gd name="T26" fmla="*/ 11 w 91"/>
                  <a:gd name="T27" fmla="*/ 32 h 45"/>
                  <a:gd name="T28" fmla="*/ 12 w 91"/>
                  <a:gd name="T29" fmla="*/ 32 h 45"/>
                  <a:gd name="T30" fmla="*/ 46 w 91"/>
                  <a:gd name="T31" fmla="*/ 6 h 45"/>
                  <a:gd name="T32" fmla="*/ 40 w 91"/>
                  <a:gd name="T33" fmla="*/ 11 h 45"/>
                  <a:gd name="T34" fmla="*/ 46 w 91"/>
                  <a:gd name="T35" fmla="*/ 16 h 45"/>
                  <a:gd name="T36" fmla="*/ 51 w 91"/>
                  <a:gd name="T37" fmla="*/ 11 h 45"/>
                  <a:gd name="T38" fmla="*/ 46 w 91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" h="45">
                    <a:moveTo>
                      <a:pt x="12" y="32"/>
                    </a:moveTo>
                    <a:cubicBezTo>
                      <a:pt x="24" y="31"/>
                      <a:pt x="33" y="27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3"/>
                      <a:pt x="39" y="0"/>
                      <a:pt x="45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8" y="3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27"/>
                      <a:pt x="67" y="31"/>
                      <a:pt x="79" y="32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7" y="32"/>
                      <a:pt x="91" y="39"/>
                      <a:pt x="9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9"/>
                      <a:pt x="4" y="32"/>
                      <a:pt x="11" y="32"/>
                    </a:cubicBezTo>
                    <a:lnTo>
                      <a:pt x="12" y="32"/>
                    </a:lnTo>
                    <a:close/>
                    <a:moveTo>
                      <a:pt x="46" y="6"/>
                    </a:moveTo>
                    <a:cubicBezTo>
                      <a:pt x="43" y="6"/>
                      <a:pt x="40" y="8"/>
                      <a:pt x="40" y="11"/>
                    </a:cubicBezTo>
                    <a:cubicBezTo>
                      <a:pt x="40" y="13"/>
                      <a:pt x="43" y="16"/>
                      <a:pt x="46" y="16"/>
                    </a:cubicBezTo>
                    <a:cubicBezTo>
                      <a:pt x="48" y="16"/>
                      <a:pt x="51" y="13"/>
                      <a:pt x="51" y="11"/>
                    </a:cubicBezTo>
                    <a:cubicBezTo>
                      <a:pt x="51" y="8"/>
                      <a:pt x="48" y="6"/>
                      <a:pt x="4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Rectangle 21"/>
              <p:cNvSpPr>
                <a:spLocks noChangeArrowheads="1"/>
              </p:cNvSpPr>
              <p:nvPr/>
            </p:nvSpPr>
            <p:spPr bwMode="auto">
              <a:xfrm>
                <a:off x="6357938" y="957263"/>
                <a:ext cx="2667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Rectangle 22"/>
              <p:cNvSpPr>
                <a:spLocks noChangeArrowheads="1"/>
              </p:cNvSpPr>
              <p:nvPr/>
            </p:nvSpPr>
            <p:spPr bwMode="auto">
              <a:xfrm>
                <a:off x="6357938" y="998538"/>
                <a:ext cx="2667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Rectangle 23"/>
              <p:cNvSpPr>
                <a:spLocks noChangeArrowheads="1"/>
              </p:cNvSpPr>
              <p:nvPr/>
            </p:nvSpPr>
            <p:spPr bwMode="auto">
              <a:xfrm>
                <a:off x="6357938" y="1044575"/>
                <a:ext cx="2667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24"/>
              <p:cNvSpPr>
                <a:spLocks noEditPoints="1"/>
              </p:cNvSpPr>
              <p:nvPr/>
            </p:nvSpPr>
            <p:spPr bwMode="auto">
              <a:xfrm>
                <a:off x="6165850" y="904875"/>
                <a:ext cx="192088" cy="174625"/>
              </a:xfrm>
              <a:custGeom>
                <a:avLst/>
                <a:gdLst>
                  <a:gd name="T0" fmla="*/ 33 w 33"/>
                  <a:gd name="T1" fmla="*/ 0 h 30"/>
                  <a:gd name="T2" fmla="*/ 28 w 33"/>
                  <a:gd name="T3" fmla="*/ 2 h 30"/>
                  <a:gd name="T4" fmla="*/ 25 w 33"/>
                  <a:gd name="T5" fmla="*/ 5 h 30"/>
                  <a:gd name="T6" fmla="*/ 25 w 33"/>
                  <a:gd name="T7" fmla="*/ 5 h 30"/>
                  <a:gd name="T8" fmla="*/ 1 w 33"/>
                  <a:gd name="T9" fmla="*/ 5 h 30"/>
                  <a:gd name="T10" fmla="*/ 0 w 33"/>
                  <a:gd name="T11" fmla="*/ 5 h 30"/>
                  <a:gd name="T12" fmla="*/ 0 w 33"/>
                  <a:gd name="T13" fmla="*/ 30 h 30"/>
                  <a:gd name="T14" fmla="*/ 1 w 33"/>
                  <a:gd name="T15" fmla="*/ 30 h 30"/>
                  <a:gd name="T16" fmla="*/ 25 w 33"/>
                  <a:gd name="T17" fmla="*/ 30 h 30"/>
                  <a:gd name="T18" fmla="*/ 26 w 33"/>
                  <a:gd name="T19" fmla="*/ 30 h 30"/>
                  <a:gd name="T20" fmla="*/ 26 w 33"/>
                  <a:gd name="T21" fmla="*/ 7 h 30"/>
                  <a:gd name="T22" fmla="*/ 33 w 33"/>
                  <a:gd name="T23" fmla="*/ 0 h 30"/>
                  <a:gd name="T24" fmla="*/ 24 w 33"/>
                  <a:gd name="T25" fmla="*/ 28 h 30"/>
                  <a:gd name="T26" fmla="*/ 23 w 33"/>
                  <a:gd name="T27" fmla="*/ 28 h 30"/>
                  <a:gd name="T28" fmla="*/ 3 w 33"/>
                  <a:gd name="T29" fmla="*/ 28 h 30"/>
                  <a:gd name="T30" fmla="*/ 2 w 33"/>
                  <a:gd name="T31" fmla="*/ 28 h 30"/>
                  <a:gd name="T32" fmla="*/ 2 w 33"/>
                  <a:gd name="T33" fmla="*/ 8 h 30"/>
                  <a:gd name="T34" fmla="*/ 3 w 33"/>
                  <a:gd name="T35" fmla="*/ 7 h 30"/>
                  <a:gd name="T36" fmla="*/ 23 w 33"/>
                  <a:gd name="T37" fmla="*/ 7 h 30"/>
                  <a:gd name="T38" fmla="*/ 23 w 33"/>
                  <a:gd name="T39" fmla="*/ 7 h 30"/>
                  <a:gd name="T40" fmla="*/ 15 w 33"/>
                  <a:gd name="T41" fmla="*/ 20 h 30"/>
                  <a:gd name="T42" fmla="*/ 8 w 33"/>
                  <a:gd name="T43" fmla="*/ 14 h 30"/>
                  <a:gd name="T44" fmla="*/ 4 w 33"/>
                  <a:gd name="T45" fmla="*/ 16 h 30"/>
                  <a:gd name="T46" fmla="*/ 13 w 33"/>
                  <a:gd name="T47" fmla="*/ 27 h 30"/>
                  <a:gd name="T48" fmla="*/ 18 w 33"/>
                  <a:gd name="T49" fmla="*/ 24 h 30"/>
                  <a:gd name="T50" fmla="*/ 24 w 33"/>
                  <a:gd name="T51" fmla="*/ 10 h 30"/>
                  <a:gd name="T52" fmla="*/ 24 w 33"/>
                  <a:gd name="T53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30">
                    <a:moveTo>
                      <a:pt x="33" y="0"/>
                    </a:moveTo>
                    <a:cubicBezTo>
                      <a:pt x="32" y="1"/>
                      <a:pt x="30" y="1"/>
                      <a:pt x="28" y="2"/>
                    </a:cubicBezTo>
                    <a:cubicBezTo>
                      <a:pt x="27" y="3"/>
                      <a:pt x="26" y="4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6" y="30"/>
                      <a:pt x="26" y="3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4"/>
                      <a:pt x="30" y="2"/>
                      <a:pt x="33" y="0"/>
                    </a:cubicBezTo>
                    <a:close/>
                    <a:moveTo>
                      <a:pt x="24" y="28"/>
                    </a:moveTo>
                    <a:cubicBezTo>
                      <a:pt x="24" y="28"/>
                      <a:pt x="23" y="28"/>
                      <a:pt x="2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0" y="11"/>
                      <a:pt x="17" y="15"/>
                      <a:pt x="15" y="20"/>
                    </a:cubicBezTo>
                    <a:cubicBezTo>
                      <a:pt x="13" y="18"/>
                      <a:pt x="11" y="15"/>
                      <a:pt x="8" y="14"/>
                    </a:cubicBezTo>
                    <a:cubicBezTo>
                      <a:pt x="8" y="13"/>
                      <a:pt x="4" y="17"/>
                      <a:pt x="4" y="16"/>
                    </a:cubicBezTo>
                    <a:cubicBezTo>
                      <a:pt x="8" y="18"/>
                      <a:pt x="11" y="23"/>
                      <a:pt x="13" y="27"/>
                    </a:cubicBezTo>
                    <a:cubicBezTo>
                      <a:pt x="13" y="27"/>
                      <a:pt x="17" y="25"/>
                      <a:pt x="18" y="24"/>
                    </a:cubicBezTo>
                    <a:cubicBezTo>
                      <a:pt x="19" y="19"/>
                      <a:pt x="21" y="14"/>
                      <a:pt x="24" y="10"/>
                    </a:cubicBezTo>
                    <a:lnTo>
                      <a:pt x="2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Rectangle 25"/>
              <p:cNvSpPr>
                <a:spLocks noChangeArrowheads="1"/>
              </p:cNvSpPr>
              <p:nvPr/>
            </p:nvSpPr>
            <p:spPr bwMode="auto">
              <a:xfrm>
                <a:off x="6357938" y="1149350"/>
                <a:ext cx="2667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Rectangle 26"/>
              <p:cNvSpPr>
                <a:spLocks noChangeArrowheads="1"/>
              </p:cNvSpPr>
              <p:nvPr/>
            </p:nvSpPr>
            <p:spPr bwMode="auto">
              <a:xfrm>
                <a:off x="6357938" y="1190625"/>
                <a:ext cx="2667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Rectangle 27"/>
              <p:cNvSpPr>
                <a:spLocks noChangeArrowheads="1"/>
              </p:cNvSpPr>
              <p:nvPr/>
            </p:nvSpPr>
            <p:spPr bwMode="auto">
              <a:xfrm>
                <a:off x="6357938" y="1230313"/>
                <a:ext cx="2667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28"/>
              <p:cNvSpPr>
                <a:spLocks noEditPoints="1"/>
              </p:cNvSpPr>
              <p:nvPr/>
            </p:nvSpPr>
            <p:spPr bwMode="auto">
              <a:xfrm>
                <a:off x="6165850" y="1092200"/>
                <a:ext cx="192088" cy="179388"/>
              </a:xfrm>
              <a:custGeom>
                <a:avLst/>
                <a:gdLst>
                  <a:gd name="T0" fmla="*/ 33 w 33"/>
                  <a:gd name="T1" fmla="*/ 0 h 31"/>
                  <a:gd name="T2" fmla="*/ 28 w 33"/>
                  <a:gd name="T3" fmla="*/ 3 h 31"/>
                  <a:gd name="T4" fmla="*/ 25 w 33"/>
                  <a:gd name="T5" fmla="*/ 5 h 31"/>
                  <a:gd name="T6" fmla="*/ 25 w 33"/>
                  <a:gd name="T7" fmla="*/ 5 h 31"/>
                  <a:gd name="T8" fmla="*/ 1 w 33"/>
                  <a:gd name="T9" fmla="*/ 5 h 31"/>
                  <a:gd name="T10" fmla="*/ 0 w 33"/>
                  <a:gd name="T11" fmla="*/ 6 h 31"/>
                  <a:gd name="T12" fmla="*/ 0 w 33"/>
                  <a:gd name="T13" fmla="*/ 30 h 31"/>
                  <a:gd name="T14" fmla="*/ 1 w 33"/>
                  <a:gd name="T15" fmla="*/ 31 h 31"/>
                  <a:gd name="T16" fmla="*/ 25 w 33"/>
                  <a:gd name="T17" fmla="*/ 31 h 31"/>
                  <a:gd name="T18" fmla="*/ 26 w 33"/>
                  <a:gd name="T19" fmla="*/ 30 h 31"/>
                  <a:gd name="T20" fmla="*/ 26 w 33"/>
                  <a:gd name="T21" fmla="*/ 7 h 31"/>
                  <a:gd name="T22" fmla="*/ 33 w 33"/>
                  <a:gd name="T23" fmla="*/ 0 h 31"/>
                  <a:gd name="T24" fmla="*/ 24 w 33"/>
                  <a:gd name="T25" fmla="*/ 28 h 31"/>
                  <a:gd name="T26" fmla="*/ 23 w 33"/>
                  <a:gd name="T27" fmla="*/ 29 h 31"/>
                  <a:gd name="T28" fmla="*/ 3 w 33"/>
                  <a:gd name="T29" fmla="*/ 29 h 31"/>
                  <a:gd name="T30" fmla="*/ 2 w 33"/>
                  <a:gd name="T31" fmla="*/ 28 h 31"/>
                  <a:gd name="T32" fmla="*/ 2 w 33"/>
                  <a:gd name="T33" fmla="*/ 8 h 31"/>
                  <a:gd name="T34" fmla="*/ 3 w 33"/>
                  <a:gd name="T35" fmla="*/ 7 h 31"/>
                  <a:gd name="T36" fmla="*/ 23 w 33"/>
                  <a:gd name="T37" fmla="*/ 7 h 31"/>
                  <a:gd name="T38" fmla="*/ 23 w 33"/>
                  <a:gd name="T39" fmla="*/ 7 h 31"/>
                  <a:gd name="T40" fmla="*/ 15 w 33"/>
                  <a:gd name="T41" fmla="*/ 21 h 31"/>
                  <a:gd name="T42" fmla="*/ 8 w 33"/>
                  <a:gd name="T43" fmla="*/ 14 h 31"/>
                  <a:gd name="T44" fmla="*/ 4 w 33"/>
                  <a:gd name="T45" fmla="*/ 17 h 31"/>
                  <a:gd name="T46" fmla="*/ 13 w 33"/>
                  <a:gd name="T47" fmla="*/ 27 h 31"/>
                  <a:gd name="T48" fmla="*/ 18 w 33"/>
                  <a:gd name="T49" fmla="*/ 25 h 31"/>
                  <a:gd name="T50" fmla="*/ 24 w 33"/>
                  <a:gd name="T51" fmla="*/ 10 h 31"/>
                  <a:gd name="T52" fmla="*/ 24 w 33"/>
                  <a:gd name="T5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31">
                    <a:moveTo>
                      <a:pt x="33" y="0"/>
                    </a:moveTo>
                    <a:cubicBezTo>
                      <a:pt x="32" y="1"/>
                      <a:pt x="30" y="1"/>
                      <a:pt x="28" y="3"/>
                    </a:cubicBezTo>
                    <a:cubicBezTo>
                      <a:pt x="27" y="3"/>
                      <a:pt x="26" y="4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0" y="31"/>
                      <a:pt x="1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6" y="31"/>
                      <a:pt x="26" y="3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4"/>
                      <a:pt x="30" y="2"/>
                      <a:pt x="33" y="0"/>
                    </a:cubicBezTo>
                    <a:close/>
                    <a:moveTo>
                      <a:pt x="24" y="28"/>
                    </a:moveTo>
                    <a:cubicBezTo>
                      <a:pt x="24" y="28"/>
                      <a:pt x="23" y="29"/>
                      <a:pt x="2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29"/>
                      <a:pt x="2" y="28"/>
                      <a:pt x="2" y="2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0" y="11"/>
                      <a:pt x="17" y="16"/>
                      <a:pt x="15" y="21"/>
                    </a:cubicBezTo>
                    <a:cubicBezTo>
                      <a:pt x="13" y="18"/>
                      <a:pt x="11" y="16"/>
                      <a:pt x="8" y="14"/>
                    </a:cubicBezTo>
                    <a:cubicBezTo>
                      <a:pt x="8" y="13"/>
                      <a:pt x="4" y="17"/>
                      <a:pt x="4" y="17"/>
                    </a:cubicBezTo>
                    <a:cubicBezTo>
                      <a:pt x="8" y="19"/>
                      <a:pt x="11" y="23"/>
                      <a:pt x="13" y="27"/>
                    </a:cubicBezTo>
                    <a:cubicBezTo>
                      <a:pt x="13" y="27"/>
                      <a:pt x="17" y="25"/>
                      <a:pt x="18" y="25"/>
                    </a:cubicBezTo>
                    <a:cubicBezTo>
                      <a:pt x="19" y="20"/>
                      <a:pt x="21" y="15"/>
                      <a:pt x="24" y="10"/>
                    </a:cubicBezTo>
                    <a:lnTo>
                      <a:pt x="2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Rectangle 29"/>
              <p:cNvSpPr>
                <a:spLocks noChangeArrowheads="1"/>
              </p:cNvSpPr>
              <p:nvPr/>
            </p:nvSpPr>
            <p:spPr bwMode="auto">
              <a:xfrm>
                <a:off x="6357938" y="1335088"/>
                <a:ext cx="2667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Rectangle 30"/>
              <p:cNvSpPr>
                <a:spLocks noChangeArrowheads="1"/>
              </p:cNvSpPr>
              <p:nvPr/>
            </p:nvSpPr>
            <p:spPr bwMode="auto">
              <a:xfrm>
                <a:off x="6357938" y="1376363"/>
                <a:ext cx="2667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Rectangle 31"/>
              <p:cNvSpPr>
                <a:spLocks noChangeArrowheads="1"/>
              </p:cNvSpPr>
              <p:nvPr/>
            </p:nvSpPr>
            <p:spPr bwMode="auto">
              <a:xfrm>
                <a:off x="6357938" y="1422400"/>
                <a:ext cx="266700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32"/>
              <p:cNvSpPr>
                <a:spLocks noEditPoints="1"/>
              </p:cNvSpPr>
              <p:nvPr/>
            </p:nvSpPr>
            <p:spPr bwMode="auto">
              <a:xfrm>
                <a:off x="6165850" y="1277938"/>
                <a:ext cx="192088" cy="179388"/>
              </a:xfrm>
              <a:custGeom>
                <a:avLst/>
                <a:gdLst>
                  <a:gd name="T0" fmla="*/ 33 w 33"/>
                  <a:gd name="T1" fmla="*/ 0 h 31"/>
                  <a:gd name="T2" fmla="*/ 28 w 33"/>
                  <a:gd name="T3" fmla="*/ 3 h 31"/>
                  <a:gd name="T4" fmla="*/ 25 w 33"/>
                  <a:gd name="T5" fmla="*/ 6 h 31"/>
                  <a:gd name="T6" fmla="*/ 25 w 33"/>
                  <a:gd name="T7" fmla="*/ 5 h 31"/>
                  <a:gd name="T8" fmla="*/ 1 w 33"/>
                  <a:gd name="T9" fmla="*/ 5 h 31"/>
                  <a:gd name="T10" fmla="*/ 0 w 33"/>
                  <a:gd name="T11" fmla="*/ 6 h 31"/>
                  <a:gd name="T12" fmla="*/ 0 w 33"/>
                  <a:gd name="T13" fmla="*/ 30 h 31"/>
                  <a:gd name="T14" fmla="*/ 1 w 33"/>
                  <a:gd name="T15" fmla="*/ 31 h 31"/>
                  <a:gd name="T16" fmla="*/ 25 w 33"/>
                  <a:gd name="T17" fmla="*/ 31 h 31"/>
                  <a:gd name="T18" fmla="*/ 26 w 33"/>
                  <a:gd name="T19" fmla="*/ 30 h 31"/>
                  <a:gd name="T20" fmla="*/ 26 w 33"/>
                  <a:gd name="T21" fmla="*/ 8 h 31"/>
                  <a:gd name="T22" fmla="*/ 33 w 33"/>
                  <a:gd name="T23" fmla="*/ 0 h 31"/>
                  <a:gd name="T24" fmla="*/ 24 w 33"/>
                  <a:gd name="T25" fmla="*/ 28 h 31"/>
                  <a:gd name="T26" fmla="*/ 23 w 33"/>
                  <a:gd name="T27" fmla="*/ 29 h 31"/>
                  <a:gd name="T28" fmla="*/ 3 w 33"/>
                  <a:gd name="T29" fmla="*/ 29 h 31"/>
                  <a:gd name="T30" fmla="*/ 2 w 33"/>
                  <a:gd name="T31" fmla="*/ 28 h 31"/>
                  <a:gd name="T32" fmla="*/ 2 w 33"/>
                  <a:gd name="T33" fmla="*/ 8 h 31"/>
                  <a:gd name="T34" fmla="*/ 3 w 33"/>
                  <a:gd name="T35" fmla="*/ 7 h 31"/>
                  <a:gd name="T36" fmla="*/ 23 w 33"/>
                  <a:gd name="T37" fmla="*/ 7 h 31"/>
                  <a:gd name="T38" fmla="*/ 23 w 33"/>
                  <a:gd name="T39" fmla="*/ 8 h 31"/>
                  <a:gd name="T40" fmla="*/ 15 w 33"/>
                  <a:gd name="T41" fmla="*/ 21 h 31"/>
                  <a:gd name="T42" fmla="*/ 8 w 33"/>
                  <a:gd name="T43" fmla="*/ 14 h 31"/>
                  <a:gd name="T44" fmla="*/ 4 w 33"/>
                  <a:gd name="T45" fmla="*/ 17 h 31"/>
                  <a:gd name="T46" fmla="*/ 13 w 33"/>
                  <a:gd name="T47" fmla="*/ 28 h 31"/>
                  <a:gd name="T48" fmla="*/ 18 w 33"/>
                  <a:gd name="T49" fmla="*/ 25 h 31"/>
                  <a:gd name="T50" fmla="*/ 24 w 33"/>
                  <a:gd name="T51" fmla="*/ 11 h 31"/>
                  <a:gd name="T52" fmla="*/ 24 w 33"/>
                  <a:gd name="T5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31">
                    <a:moveTo>
                      <a:pt x="33" y="0"/>
                    </a:moveTo>
                    <a:cubicBezTo>
                      <a:pt x="32" y="1"/>
                      <a:pt x="30" y="2"/>
                      <a:pt x="28" y="3"/>
                    </a:cubicBezTo>
                    <a:cubicBezTo>
                      <a:pt x="27" y="4"/>
                      <a:pt x="26" y="5"/>
                      <a:pt x="25" y="6"/>
                    </a:cubicBezTo>
                    <a:cubicBezTo>
                      <a:pt x="25" y="6"/>
                      <a:pt x="25" y="5"/>
                      <a:pt x="25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0" y="31"/>
                      <a:pt x="1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6" y="31"/>
                      <a:pt x="26" y="3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5"/>
                      <a:pt x="30" y="2"/>
                      <a:pt x="33" y="0"/>
                    </a:cubicBezTo>
                    <a:close/>
                    <a:moveTo>
                      <a:pt x="24" y="28"/>
                    </a:moveTo>
                    <a:cubicBezTo>
                      <a:pt x="24" y="29"/>
                      <a:pt x="23" y="29"/>
                      <a:pt x="2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29"/>
                      <a:pt x="2" y="29"/>
                      <a:pt x="2" y="2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8"/>
                      <a:pt x="23" y="8"/>
                    </a:cubicBezTo>
                    <a:cubicBezTo>
                      <a:pt x="20" y="12"/>
                      <a:pt x="17" y="16"/>
                      <a:pt x="15" y="21"/>
                    </a:cubicBezTo>
                    <a:cubicBezTo>
                      <a:pt x="13" y="18"/>
                      <a:pt x="11" y="16"/>
                      <a:pt x="8" y="14"/>
                    </a:cubicBezTo>
                    <a:cubicBezTo>
                      <a:pt x="8" y="14"/>
                      <a:pt x="4" y="17"/>
                      <a:pt x="4" y="17"/>
                    </a:cubicBezTo>
                    <a:cubicBezTo>
                      <a:pt x="8" y="19"/>
                      <a:pt x="11" y="24"/>
                      <a:pt x="13" y="28"/>
                    </a:cubicBezTo>
                    <a:cubicBezTo>
                      <a:pt x="13" y="28"/>
                      <a:pt x="17" y="25"/>
                      <a:pt x="18" y="25"/>
                    </a:cubicBezTo>
                    <a:cubicBezTo>
                      <a:pt x="19" y="20"/>
                      <a:pt x="21" y="15"/>
                      <a:pt x="24" y="11"/>
                    </a:cubicBezTo>
                    <a:lnTo>
                      <a:pt x="2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8030963" y="1656522"/>
              <a:ext cx="0" cy="3935895"/>
            </a:xfrm>
            <a:prstGeom prst="line">
              <a:avLst/>
            </a:prstGeom>
            <a:ln w="381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Arrow: Right 17">
              <a:extLst>
                <a:ext uri="{FF2B5EF4-FFF2-40B4-BE49-F238E27FC236}">
                  <a16:creationId xmlns:a16="http://schemas.microsoft.com/office/drawing/2014/main" id="{8F01E150-CE53-490A-BD4C-151FEE2DCBB6}"/>
                </a:ext>
              </a:extLst>
            </p:cNvPr>
            <p:cNvSpPr/>
            <p:nvPr/>
          </p:nvSpPr>
          <p:spPr>
            <a:xfrm>
              <a:off x="7758155" y="4047001"/>
              <a:ext cx="483894" cy="331938"/>
            </a:xfrm>
            <a:prstGeom prst="right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8C8CC1-8D7C-4749-AFE5-13133262E5DA}"/>
              </a:ext>
            </a:extLst>
          </p:cNvPr>
          <p:cNvGrpSpPr/>
          <p:nvPr/>
        </p:nvGrpSpPr>
        <p:grpSpPr>
          <a:xfrm>
            <a:off x="1235711" y="5304091"/>
            <a:ext cx="4448286" cy="972997"/>
            <a:chOff x="939568" y="5369080"/>
            <a:chExt cx="4448286" cy="97299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CE240A1-1A76-4D9D-B8AF-D61159EE222F}"/>
                </a:ext>
              </a:extLst>
            </p:cNvPr>
            <p:cNvSpPr/>
            <p:nvPr/>
          </p:nvSpPr>
          <p:spPr>
            <a:xfrm>
              <a:off x="1007998" y="5439201"/>
              <a:ext cx="636244" cy="3100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E73D14E-A756-49C5-93F6-5805C4E502AD}"/>
                </a:ext>
              </a:extLst>
            </p:cNvPr>
            <p:cNvSpPr/>
            <p:nvPr/>
          </p:nvSpPr>
          <p:spPr>
            <a:xfrm>
              <a:off x="1007998" y="5961857"/>
              <a:ext cx="636244" cy="3100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9B64564-E2AE-46C0-A0B0-4930EA345FB1}"/>
                </a:ext>
              </a:extLst>
            </p:cNvPr>
            <p:cNvSpPr/>
            <p:nvPr/>
          </p:nvSpPr>
          <p:spPr>
            <a:xfrm>
              <a:off x="1992238" y="5465198"/>
              <a:ext cx="2888301" cy="3717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Steps performed by Suppliers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110D1FA-1C63-4CEA-A9B2-BFEB902F2CE8}"/>
                </a:ext>
              </a:extLst>
            </p:cNvPr>
            <p:cNvSpPr/>
            <p:nvPr/>
          </p:nvSpPr>
          <p:spPr>
            <a:xfrm>
              <a:off x="1903072" y="5900364"/>
              <a:ext cx="3484781" cy="3117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Steps performed by Western Digital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35C509C-5EE1-44CF-B7B6-A6BD0579C5D2}"/>
                </a:ext>
              </a:extLst>
            </p:cNvPr>
            <p:cNvSpPr/>
            <p:nvPr/>
          </p:nvSpPr>
          <p:spPr>
            <a:xfrm>
              <a:off x="939568" y="5369080"/>
              <a:ext cx="4448286" cy="972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F04FDA0-2715-4385-9C39-6C03E2D7FC98}"/>
              </a:ext>
            </a:extLst>
          </p:cNvPr>
          <p:cNvSpPr/>
          <p:nvPr/>
        </p:nvSpPr>
        <p:spPr>
          <a:xfrm>
            <a:off x="5999642" y="5305673"/>
            <a:ext cx="4876798" cy="972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Please note:  Goods must be received by Western Digital before invoice can be submitted in the Portal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-1" y="889000"/>
            <a:ext cx="11881449" cy="534224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	Let’s first learn how to create and submit an invoice. Let’s navigate to the Oracle Cloud homepage.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10551" y="408748"/>
            <a:ext cx="11245850" cy="488950"/>
          </a:xfrm>
        </p:spPr>
        <p:txBody>
          <a:bodyPr/>
          <a:lstStyle/>
          <a:p>
            <a:r>
              <a:rPr lang="en-US" dirty="0"/>
              <a:t>Create and Submit Invoice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994" y="1913300"/>
            <a:ext cx="1951456" cy="3960963"/>
            <a:chOff x="782994" y="2199625"/>
            <a:chExt cx="1951456" cy="3960963"/>
          </a:xfrm>
        </p:grpSpPr>
        <p:sp>
          <p:nvSpPr>
            <p:cNvPr id="11" name="TextBox 10"/>
            <p:cNvSpPr txBox="1"/>
            <p:nvPr>
              <p:custDataLst>
                <p:tags r:id="rId2"/>
              </p:custDataLst>
            </p:nvPr>
          </p:nvSpPr>
          <p:spPr>
            <a:xfrm>
              <a:off x="810210" y="2199625"/>
              <a:ext cx="1924240" cy="26930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b="1" dirty="0"/>
                <a:t>1. Access Home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3"/>
              </p:custDataLst>
            </p:nvPr>
          </p:nvSpPr>
          <p:spPr>
            <a:xfrm>
              <a:off x="810210" y="3029474"/>
              <a:ext cx="1813407" cy="4462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28600" indent="-228600"/>
              <a:r>
                <a:rPr lang="en-US" sz="1150" dirty="0"/>
                <a:t>2. Go to Supplier  Portal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4"/>
              </p:custDataLst>
            </p:nvPr>
          </p:nvSpPr>
          <p:spPr>
            <a:xfrm>
              <a:off x="810210" y="4045221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3. Access Section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5"/>
              </p:custDataLst>
            </p:nvPr>
          </p:nvSpPr>
          <p:spPr>
            <a:xfrm>
              <a:off x="810210" y="4944812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4. Enter Details</a:t>
              </a:r>
            </a:p>
          </p:txBody>
        </p:sp>
        <p:sp>
          <p:nvSpPr>
            <p:cNvPr id="22" name="TextBox 21"/>
            <p:cNvSpPr txBox="1"/>
            <p:nvPr>
              <p:custDataLst>
                <p:tags r:id="rId6"/>
              </p:custDataLst>
            </p:nvPr>
          </p:nvSpPr>
          <p:spPr>
            <a:xfrm>
              <a:off x="782994" y="5891284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5. View Line Items</a:t>
              </a:r>
            </a:p>
          </p:txBody>
        </p:sp>
      </p:grp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3032678" y="2268058"/>
            <a:ext cx="17722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From the Oracle Cloud homepage, click the </a:t>
            </a:r>
            <a:r>
              <a:rPr lang="en-US" sz="1400" b="1" dirty="0"/>
              <a:t>Home </a:t>
            </a:r>
            <a:r>
              <a:rPr lang="en-US" sz="1400" dirty="0"/>
              <a:t>icon. This will take you to the Oracle Cloud main page.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268058"/>
            <a:ext cx="6549811" cy="29727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10446147" y="2267760"/>
            <a:ext cx="187986" cy="2045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urved Right Arrow 20"/>
          <p:cNvSpPr/>
          <p:nvPr/>
        </p:nvSpPr>
        <p:spPr>
          <a:xfrm rot="4225056">
            <a:off x="8632729" y="1029167"/>
            <a:ext cx="910951" cy="2399542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55951" y="3056571"/>
            <a:ext cx="2990196" cy="569728"/>
            <a:chOff x="7455951" y="3056571"/>
            <a:chExt cx="2990196" cy="56972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85" b="92983"/>
            <a:stretch/>
          </p:blipFill>
          <p:spPr>
            <a:xfrm>
              <a:off x="7455951" y="3056571"/>
              <a:ext cx="2990196" cy="56972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7895770" y="3056571"/>
              <a:ext cx="624115" cy="56972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49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889000"/>
            <a:ext cx="11245850" cy="4873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	Let’s view the steps to access the Supplier Portal.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93298" y="363202"/>
            <a:ext cx="11245850" cy="488950"/>
          </a:xfrm>
        </p:spPr>
        <p:txBody>
          <a:bodyPr/>
          <a:lstStyle/>
          <a:p>
            <a:r>
              <a:rPr lang="en-US" dirty="0"/>
              <a:t>Create and Submit Invoice (Cont’d)</a:t>
            </a:r>
          </a:p>
        </p:txBody>
      </p:sp>
      <p:sp>
        <p:nvSpPr>
          <p:cNvPr id="13" name="TextBox 12"/>
          <p:cNvSpPr txBox="1"/>
          <p:nvPr>
            <p:custDataLst>
              <p:tags r:id="rId1"/>
            </p:custDataLst>
          </p:nvPr>
        </p:nvSpPr>
        <p:spPr>
          <a:xfrm>
            <a:off x="3032678" y="2268058"/>
            <a:ext cx="1882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Click on the </a:t>
            </a:r>
            <a:r>
              <a:rPr lang="en-US" sz="1400" b="1" dirty="0"/>
              <a:t>Supplier Portal </a:t>
            </a:r>
            <a:r>
              <a:rPr lang="en-US" sz="1400" dirty="0"/>
              <a:t>icon. This will take you to the </a:t>
            </a:r>
            <a:r>
              <a:rPr lang="en-US" sz="1400" b="1" dirty="0"/>
              <a:t>Supplier Portal </a:t>
            </a:r>
            <a:r>
              <a:rPr lang="en-US" sz="1400" dirty="0"/>
              <a:t>page.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From here you can access the links to create invoices.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268058"/>
            <a:ext cx="6549811" cy="28775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8094132" y="2692401"/>
            <a:ext cx="677333" cy="6942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E932F5-EF70-8B9F-8FA6-A44398AFBFF9}"/>
              </a:ext>
            </a:extLst>
          </p:cNvPr>
          <p:cNvGrpSpPr/>
          <p:nvPr/>
        </p:nvGrpSpPr>
        <p:grpSpPr>
          <a:xfrm>
            <a:off x="782994" y="1913300"/>
            <a:ext cx="1951456" cy="3960963"/>
            <a:chOff x="782994" y="1913300"/>
            <a:chExt cx="1951456" cy="3960963"/>
          </a:xfrm>
        </p:grpSpPr>
        <p:sp>
          <p:nvSpPr>
            <p:cNvPr id="25" name="TextBox 24"/>
            <p:cNvSpPr txBox="1"/>
            <p:nvPr>
              <p:custDataLst>
                <p:tags r:id="rId2"/>
              </p:custDataLst>
            </p:nvPr>
          </p:nvSpPr>
          <p:spPr>
            <a:xfrm>
              <a:off x="810210" y="1913300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1. Access Home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3"/>
              </p:custDataLst>
            </p:nvPr>
          </p:nvSpPr>
          <p:spPr>
            <a:xfrm>
              <a:off x="810210" y="3758896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3. Access Section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4"/>
              </p:custDataLst>
            </p:nvPr>
          </p:nvSpPr>
          <p:spPr>
            <a:xfrm>
              <a:off x="810210" y="4658487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4. Enter Details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5"/>
              </p:custDataLst>
            </p:nvPr>
          </p:nvSpPr>
          <p:spPr>
            <a:xfrm>
              <a:off x="782994" y="5604959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5. View Line Items</a:t>
              </a:r>
            </a:p>
          </p:txBody>
        </p:sp>
        <p:sp>
          <p:nvSpPr>
            <p:cNvPr id="17" name="TextBox 16"/>
            <p:cNvSpPr txBox="1"/>
            <p:nvPr>
              <p:custDataLst>
                <p:tags r:id="rId6"/>
              </p:custDataLst>
            </p:nvPr>
          </p:nvSpPr>
          <p:spPr>
            <a:xfrm>
              <a:off x="810210" y="2743149"/>
              <a:ext cx="1813407" cy="44627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28600" indent="-228600"/>
              <a:r>
                <a:rPr lang="en-US" sz="1150" b="1" dirty="0"/>
                <a:t>2. Go to Supplier  Portal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9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889000"/>
            <a:ext cx="11245850" cy="4873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	Let’s view the steps to navigate to access the Create Invoice section.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76244" y="433084"/>
            <a:ext cx="11245850" cy="488950"/>
          </a:xfrm>
        </p:spPr>
        <p:txBody>
          <a:bodyPr/>
          <a:lstStyle/>
          <a:p>
            <a:r>
              <a:rPr lang="en-US" dirty="0"/>
              <a:t>Create and Submit Invoice (Cont’d)</a:t>
            </a:r>
          </a:p>
        </p:txBody>
      </p:sp>
      <p:sp>
        <p:nvSpPr>
          <p:cNvPr id="13" name="TextBox 12"/>
          <p:cNvSpPr txBox="1"/>
          <p:nvPr>
            <p:custDataLst>
              <p:tags r:id="rId1"/>
            </p:custDataLst>
          </p:nvPr>
        </p:nvSpPr>
        <p:spPr>
          <a:xfrm>
            <a:off x="3032678" y="2268058"/>
            <a:ext cx="17722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From the </a:t>
            </a:r>
            <a:r>
              <a:rPr lang="en-US" sz="1400" b="1" dirty="0"/>
              <a:t>Supplier Portal </a:t>
            </a:r>
            <a:r>
              <a:rPr lang="en-US" sz="1400" dirty="0"/>
              <a:t>page that appears, go to the </a:t>
            </a:r>
            <a:r>
              <a:rPr lang="en-US" sz="1400" b="1" dirty="0"/>
              <a:t>Tasks </a:t>
            </a:r>
            <a:r>
              <a:rPr lang="en-US" sz="1400" dirty="0"/>
              <a:t>section. 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Then, click the </a:t>
            </a:r>
            <a:r>
              <a:rPr lang="en-US" sz="1400" b="1" dirty="0"/>
              <a:t>Create Invoice </a:t>
            </a:r>
            <a:r>
              <a:rPr lang="en-US" sz="1400" dirty="0"/>
              <a:t>link to navigate to invoice creation page.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268058"/>
            <a:ext cx="6549811" cy="28197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4804951" y="5015261"/>
            <a:ext cx="1740675" cy="782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14046" y="2910115"/>
            <a:ext cx="2531621" cy="2017675"/>
            <a:chOff x="6814046" y="2910115"/>
            <a:chExt cx="2531621" cy="2017675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91" r="80633"/>
            <a:stretch/>
          </p:blipFill>
          <p:spPr>
            <a:xfrm>
              <a:off x="6814048" y="2910115"/>
              <a:ext cx="2531619" cy="191960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6814046" y="4695063"/>
              <a:ext cx="2531620" cy="23272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4804953" y="5009581"/>
            <a:ext cx="1740675" cy="782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urved Right Arrow 82"/>
          <p:cNvSpPr/>
          <p:nvPr/>
        </p:nvSpPr>
        <p:spPr>
          <a:xfrm rot="14851200" flipH="1">
            <a:off x="6170977" y="4240370"/>
            <a:ext cx="424780" cy="87225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11B05E-8A2C-D527-73A5-7F8967ECAD01}"/>
              </a:ext>
            </a:extLst>
          </p:cNvPr>
          <p:cNvGrpSpPr/>
          <p:nvPr/>
        </p:nvGrpSpPr>
        <p:grpSpPr>
          <a:xfrm>
            <a:off x="782994" y="1913300"/>
            <a:ext cx="1951456" cy="3960963"/>
            <a:chOff x="782994" y="1913300"/>
            <a:chExt cx="1951456" cy="3960963"/>
          </a:xfrm>
        </p:grpSpPr>
        <p:sp>
          <p:nvSpPr>
            <p:cNvPr id="25" name="TextBox 24"/>
            <p:cNvSpPr txBox="1"/>
            <p:nvPr>
              <p:custDataLst>
                <p:tags r:id="rId2"/>
              </p:custDataLst>
            </p:nvPr>
          </p:nvSpPr>
          <p:spPr>
            <a:xfrm>
              <a:off x="810210" y="1913300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1. Access Home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3"/>
              </p:custDataLst>
            </p:nvPr>
          </p:nvSpPr>
          <p:spPr>
            <a:xfrm>
              <a:off x="810210" y="3758896"/>
              <a:ext cx="1924240" cy="26930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b="1" dirty="0"/>
                <a:t>3. Access Section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4"/>
              </p:custDataLst>
            </p:nvPr>
          </p:nvSpPr>
          <p:spPr>
            <a:xfrm>
              <a:off x="810210" y="4658487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4. Enter Details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5"/>
              </p:custDataLst>
            </p:nvPr>
          </p:nvSpPr>
          <p:spPr>
            <a:xfrm>
              <a:off x="782994" y="5604959"/>
              <a:ext cx="1924240" cy="2693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1150" dirty="0"/>
                <a:t>5. View Line Items</a:t>
              </a:r>
            </a:p>
          </p:txBody>
        </p:sp>
        <p:sp>
          <p:nvSpPr>
            <p:cNvPr id="19" name="TextBox 18"/>
            <p:cNvSpPr txBox="1"/>
            <p:nvPr>
              <p:custDataLst>
                <p:tags r:id="rId6"/>
              </p:custDataLst>
            </p:nvPr>
          </p:nvSpPr>
          <p:spPr>
            <a:xfrm>
              <a:off x="810210" y="2743149"/>
              <a:ext cx="1813407" cy="4462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28600" indent="-228600"/>
              <a:r>
                <a:rPr lang="en-US" sz="1150" dirty="0"/>
                <a:t>2. Go to Supplier  Portal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7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2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889000"/>
            <a:ext cx="11245850" cy="4873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	Let’s view the steps to enter details for a new Invoice.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10551" y="359104"/>
            <a:ext cx="11247438" cy="488950"/>
          </a:xfrm>
        </p:spPr>
        <p:txBody>
          <a:bodyPr/>
          <a:lstStyle/>
          <a:p>
            <a:r>
              <a:rPr lang="en-US" dirty="0"/>
              <a:t>Create and Submit Invoice (Cont’d)</a:t>
            </a:r>
          </a:p>
        </p:txBody>
      </p:sp>
      <p:sp>
        <p:nvSpPr>
          <p:cNvPr id="24" name="TextBox 23"/>
          <p:cNvSpPr txBox="1"/>
          <p:nvPr>
            <p:custDataLst>
              <p:tags r:id="rId1"/>
            </p:custDataLst>
          </p:nvPr>
        </p:nvSpPr>
        <p:spPr>
          <a:xfrm>
            <a:off x="3032677" y="2074306"/>
            <a:ext cx="2007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Enter the identifying Purchase Order, the invoice number, supplier and date in the respective fields.  Add attachments as needed.</a:t>
            </a:r>
            <a:endParaRPr lang="en-US" sz="1400" b="1" dirty="0"/>
          </a:p>
        </p:txBody>
      </p:sp>
      <p:sp>
        <p:nvSpPr>
          <p:cNvPr id="25" name="TextBox 24"/>
          <p:cNvSpPr txBox="1"/>
          <p:nvPr>
            <p:custDataLst>
              <p:tags r:id="rId2"/>
            </p:custDataLst>
          </p:nvPr>
        </p:nvSpPr>
        <p:spPr>
          <a:xfrm>
            <a:off x="810210" y="1914671"/>
            <a:ext cx="1924240" cy="269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150" dirty="0"/>
              <a:t>1. Access Home</a:t>
            </a:r>
          </a:p>
        </p:txBody>
      </p:sp>
      <p:sp>
        <p:nvSpPr>
          <p:cNvPr id="27" name="TextBox 26"/>
          <p:cNvSpPr txBox="1"/>
          <p:nvPr>
            <p:custDataLst>
              <p:tags r:id="rId3"/>
            </p:custDataLst>
          </p:nvPr>
        </p:nvSpPr>
        <p:spPr>
          <a:xfrm>
            <a:off x="810210" y="3760267"/>
            <a:ext cx="1924240" cy="269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150" dirty="0"/>
              <a:t>3. Access Section</a:t>
            </a:r>
          </a:p>
        </p:txBody>
      </p:sp>
      <p:sp>
        <p:nvSpPr>
          <p:cNvPr id="28" name="TextBox 27"/>
          <p:cNvSpPr txBox="1"/>
          <p:nvPr>
            <p:custDataLst>
              <p:tags r:id="rId4"/>
            </p:custDataLst>
          </p:nvPr>
        </p:nvSpPr>
        <p:spPr>
          <a:xfrm>
            <a:off x="810210" y="4658487"/>
            <a:ext cx="1924240" cy="2693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150" b="1" dirty="0"/>
              <a:t>4. Enter Details</a:t>
            </a:r>
          </a:p>
        </p:txBody>
      </p:sp>
      <p:sp>
        <p:nvSpPr>
          <p:cNvPr id="29" name="TextBox 28"/>
          <p:cNvSpPr txBox="1"/>
          <p:nvPr>
            <p:custDataLst>
              <p:tags r:id="rId5"/>
            </p:custDataLst>
          </p:nvPr>
        </p:nvSpPr>
        <p:spPr>
          <a:xfrm>
            <a:off x="782994" y="5604959"/>
            <a:ext cx="1924240" cy="269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150" dirty="0"/>
              <a:t>5. View Line Items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27298" y="4140971"/>
            <a:ext cx="1596419" cy="15296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100" b="1" u="sng" dirty="0">
                <a:solidFill>
                  <a:schemeClr val="tx1"/>
                </a:solidFill>
              </a:rPr>
              <a:t>Note</a:t>
            </a:r>
            <a:r>
              <a:rPr lang="en-US" sz="1100" b="1" dirty="0">
                <a:solidFill>
                  <a:schemeClr val="tx1"/>
                </a:solidFill>
              </a:rPr>
              <a:t>:</a:t>
            </a:r>
            <a:r>
              <a:rPr lang="en-US" sz="1100" b="1" i="1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Please attach a copy of your internal invoice and any backup supporting documentation. Ensure that you enter data in all the mandatory fields.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3" name="Group 331"/>
          <p:cNvGrpSpPr>
            <a:grpSpLocks noChangeAspect="1"/>
          </p:cNvGrpSpPr>
          <p:nvPr/>
        </p:nvGrpSpPr>
        <p:grpSpPr bwMode="auto">
          <a:xfrm>
            <a:off x="3022403" y="3875753"/>
            <a:ext cx="368672" cy="368672"/>
            <a:chOff x="3832" y="1197"/>
            <a:chExt cx="340" cy="340"/>
          </a:xfrm>
          <a:solidFill>
            <a:schemeClr val="accent4"/>
          </a:solidFill>
        </p:grpSpPr>
        <p:sp>
          <p:nvSpPr>
            <p:cNvPr id="31" name="Freeform 332"/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333"/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1" name="TextBox 20"/>
          <p:cNvSpPr txBox="1"/>
          <p:nvPr>
            <p:custDataLst>
              <p:tags r:id="rId6"/>
            </p:custDataLst>
          </p:nvPr>
        </p:nvSpPr>
        <p:spPr>
          <a:xfrm>
            <a:off x="810210" y="2743149"/>
            <a:ext cx="1813407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8600" indent="-228600"/>
            <a:r>
              <a:rPr lang="en-US" sz="1150" dirty="0"/>
              <a:t>2. Go to Supplier  Portal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51CBC-54C2-4135-B66F-0B2E03E6B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222" y="2266874"/>
            <a:ext cx="6478089" cy="28522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70FD06-0752-41ED-9FC4-9A475AC028C5}"/>
              </a:ext>
            </a:extLst>
          </p:cNvPr>
          <p:cNvSpPr/>
          <p:nvPr/>
        </p:nvSpPr>
        <p:spPr>
          <a:xfrm>
            <a:off x="5789867" y="5220639"/>
            <a:ext cx="4876798" cy="532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Important</a:t>
            </a:r>
            <a:r>
              <a:rPr lang="en-US" sz="1050" dirty="0"/>
              <a:t>:  Please verify your bank account info is correct. If not, please update according to </a:t>
            </a:r>
            <a:r>
              <a:rPr lang="en-US" sz="1050" i="1" dirty="0"/>
              <a:t>Maintain Supplier Profile </a:t>
            </a:r>
            <a:r>
              <a:rPr lang="en-US" sz="1050" dirty="0"/>
              <a:t>instructions </a:t>
            </a:r>
          </a:p>
        </p:txBody>
      </p:sp>
    </p:spTree>
    <p:extLst>
      <p:ext uri="{BB962C8B-B14F-4D97-AF65-F5344CB8AC3E}">
        <p14:creationId xmlns:p14="http://schemas.microsoft.com/office/powerpoint/2010/main" val="590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100008~1\AppData\Local\Temp\SNAGHTMLf27cc26.PNG">
            <a:extLst>
              <a:ext uri="{FF2B5EF4-FFF2-40B4-BE49-F238E27FC236}">
                <a16:creationId xmlns:a16="http://schemas.microsoft.com/office/drawing/2014/main" id="{8D496CB7-6F91-4B34-AFFE-167206CB0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14" y="1998137"/>
            <a:ext cx="6272695" cy="31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-1" y="889000"/>
            <a:ext cx="11775058" cy="4873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	Let’s view the steps to view the various Purchase Order line items linked to the Purchase Order.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284671" y="384376"/>
            <a:ext cx="11245850" cy="488950"/>
          </a:xfrm>
        </p:spPr>
        <p:txBody>
          <a:bodyPr/>
          <a:lstStyle/>
          <a:p>
            <a:r>
              <a:rPr lang="en-US" dirty="0"/>
              <a:t>Create and Submit Invoice (Cont’d)</a:t>
            </a:r>
          </a:p>
        </p:txBody>
      </p:sp>
      <p:sp>
        <p:nvSpPr>
          <p:cNvPr id="21" name="TextBox 20"/>
          <p:cNvSpPr txBox="1"/>
          <p:nvPr>
            <p:custDataLst>
              <p:tags r:id="rId1"/>
            </p:custDataLst>
          </p:nvPr>
        </p:nvSpPr>
        <p:spPr>
          <a:xfrm>
            <a:off x="2984160" y="2793077"/>
            <a:ext cx="17722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From the </a:t>
            </a:r>
            <a:r>
              <a:rPr lang="en-US" sz="1400" b="1" dirty="0"/>
              <a:t>Create Invoice </a:t>
            </a:r>
            <a:r>
              <a:rPr lang="en-US" sz="1400" dirty="0"/>
              <a:t>page, click on the </a:t>
            </a:r>
            <a:r>
              <a:rPr lang="en-US" sz="1400" b="1" dirty="0"/>
              <a:t>Select and Add </a:t>
            </a:r>
            <a:r>
              <a:rPr lang="en-US" sz="1400" dirty="0"/>
              <a:t>button to add the Purchase Order line items.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5234745" y="4648190"/>
            <a:ext cx="151901" cy="1399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>
            <p:custDataLst>
              <p:tags r:id="rId2"/>
            </p:custDataLst>
          </p:nvPr>
        </p:nvSpPr>
        <p:spPr>
          <a:xfrm>
            <a:off x="810210" y="1913300"/>
            <a:ext cx="1924240" cy="269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150" dirty="0"/>
              <a:t>1. Access Home</a:t>
            </a:r>
          </a:p>
        </p:txBody>
      </p:sp>
      <p:sp>
        <p:nvSpPr>
          <p:cNvPr id="29" name="TextBox 28"/>
          <p:cNvSpPr txBox="1"/>
          <p:nvPr>
            <p:custDataLst>
              <p:tags r:id="rId3"/>
            </p:custDataLst>
          </p:nvPr>
        </p:nvSpPr>
        <p:spPr>
          <a:xfrm>
            <a:off x="810210" y="3758896"/>
            <a:ext cx="1924240" cy="269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150" dirty="0"/>
              <a:t>3. Access Section</a:t>
            </a:r>
          </a:p>
        </p:txBody>
      </p:sp>
      <p:sp>
        <p:nvSpPr>
          <p:cNvPr id="30" name="TextBox 29"/>
          <p:cNvSpPr txBox="1"/>
          <p:nvPr>
            <p:custDataLst>
              <p:tags r:id="rId4"/>
            </p:custDataLst>
          </p:nvPr>
        </p:nvSpPr>
        <p:spPr>
          <a:xfrm>
            <a:off x="810210" y="4658487"/>
            <a:ext cx="1924240" cy="269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150" dirty="0"/>
              <a:t>4. Enter Details</a:t>
            </a:r>
          </a:p>
        </p:txBody>
      </p:sp>
      <p:sp>
        <p:nvSpPr>
          <p:cNvPr id="31" name="TextBox 30"/>
          <p:cNvSpPr txBox="1"/>
          <p:nvPr>
            <p:custDataLst>
              <p:tags r:id="rId5"/>
            </p:custDataLst>
          </p:nvPr>
        </p:nvSpPr>
        <p:spPr>
          <a:xfrm>
            <a:off x="782994" y="5604959"/>
            <a:ext cx="1924240" cy="2693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150" b="1" dirty="0"/>
              <a:t>5. View Line Items</a:t>
            </a:r>
          </a:p>
        </p:txBody>
      </p:sp>
      <p:sp>
        <p:nvSpPr>
          <p:cNvPr id="18" name="TextBox 17"/>
          <p:cNvSpPr txBox="1"/>
          <p:nvPr>
            <p:custDataLst>
              <p:tags r:id="rId6"/>
            </p:custDataLst>
          </p:nvPr>
        </p:nvSpPr>
        <p:spPr>
          <a:xfrm>
            <a:off x="810210" y="2743149"/>
            <a:ext cx="1813407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8600" indent="-228600"/>
            <a:r>
              <a:rPr lang="en-US" sz="1150" dirty="0"/>
              <a:t>2. Go to Supplier  Portal</a:t>
            </a:r>
          </a:p>
        </p:txBody>
      </p:sp>
      <p:sp>
        <p:nvSpPr>
          <p:cNvPr id="82" name="Curved Right Arrow 81"/>
          <p:cNvSpPr/>
          <p:nvPr/>
        </p:nvSpPr>
        <p:spPr>
          <a:xfrm rot="5400000">
            <a:off x="6350390" y="3283557"/>
            <a:ext cx="706994" cy="1849349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heme/theme1.xml><?xml version="1.0" encoding="utf-8"?>
<a:theme xmlns:a="http://schemas.openxmlformats.org/drawingml/2006/main" name="Sandisk PPT Template v2">
  <a:themeElements>
    <a:clrScheme name="Sandisk Corporate Colors 021625">
      <a:dk1>
        <a:srgbClr val="000000"/>
      </a:dk1>
      <a:lt1>
        <a:srgbClr val="FFFCF9"/>
      </a:lt1>
      <a:dk2>
        <a:srgbClr val="000000"/>
      </a:dk2>
      <a:lt2>
        <a:srgbClr val="FFFCF9"/>
      </a:lt2>
      <a:accent1>
        <a:srgbClr val="BCBCBC"/>
      </a:accent1>
      <a:accent2>
        <a:srgbClr val="772C22"/>
      </a:accent2>
      <a:accent3>
        <a:srgbClr val="E10600"/>
      </a:accent3>
      <a:accent4>
        <a:srgbClr val="BCBCBC"/>
      </a:accent4>
      <a:accent5>
        <a:srgbClr val="772C22"/>
      </a:accent5>
      <a:accent6>
        <a:srgbClr val="E10600"/>
      </a:accent6>
      <a:hlink>
        <a:srgbClr val="E10600"/>
      </a:hlink>
      <a:folHlink>
        <a:srgbClr val="772C22"/>
      </a:folHlink>
    </a:clrScheme>
    <a:fontScheme name="Sandisk Fonts 1.1">
      <a:majorFont>
        <a:latin typeface="Pilat Book"/>
        <a:ea typeface=""/>
        <a:cs typeface=""/>
      </a:majorFont>
      <a:minorFont>
        <a:latin typeface="Pil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disk_PPT_Template_v2_022025a (1)  -  Read-Only" id="{DB15DF9D-2B17-4BA6-98C9-B38CFD64E06D}" vid="{AD431983-8973-4F70-A684-DD342EA55A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Sandisk_PPT_Template_v2_022025a (1)</Template>
  <TotalTime>61</TotalTime>
  <Words>1774</Words>
  <Application>Microsoft Office PowerPoint</Application>
  <PresentationFormat>Widescreen</PresentationFormat>
  <Paragraphs>193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NB Architekt Pro Neue</vt:lpstr>
      <vt:lpstr>Pilat Book</vt:lpstr>
      <vt:lpstr>Pilat Regular</vt:lpstr>
      <vt:lpstr>Verdana</vt:lpstr>
      <vt:lpstr>Sandisk PPT Template v2</vt:lpstr>
      <vt:lpstr>CREATE AND MANAGE  INVOICES</vt:lpstr>
      <vt:lpstr>Invoice Components</vt:lpstr>
      <vt:lpstr>Key Benefits</vt:lpstr>
      <vt:lpstr>Create Invoices: Process Flow</vt:lpstr>
      <vt:lpstr>Create and Submit Invoice</vt:lpstr>
      <vt:lpstr>Create and Submit Invoice (Cont’d)</vt:lpstr>
      <vt:lpstr>Create and Submit Invoice (Cont’d)</vt:lpstr>
      <vt:lpstr>Create and Submit Invoice (Cont’d)</vt:lpstr>
      <vt:lpstr>Create and Submit Invoice (Cont’d)</vt:lpstr>
      <vt:lpstr>Create and Submit Invoice (Cont’d)</vt:lpstr>
      <vt:lpstr>Create and Submit Invoice (Cont’d)</vt:lpstr>
      <vt:lpstr>Create and Submit Invoice (Cont’d)</vt:lpstr>
      <vt:lpstr>Create and Submit Invoice (Cont’d)</vt:lpstr>
      <vt:lpstr>Create and Submit Invoice (Cont’d)</vt:lpstr>
      <vt:lpstr>Create and Submit Invoice (Cont’d)</vt:lpstr>
      <vt:lpstr>Create and Submit Invoice (Cont’d)</vt:lpstr>
      <vt:lpstr>Create and Submit Invoice (Cont’d)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 Ilyana Binti Ibrahim</dc:creator>
  <cp:lastModifiedBy>Rena Betancourt</cp:lastModifiedBy>
  <cp:revision>2</cp:revision>
  <dcterms:created xsi:type="dcterms:W3CDTF">2025-05-16T07:12:43Z</dcterms:created>
  <dcterms:modified xsi:type="dcterms:W3CDTF">2025-05-31T20:28:03Z</dcterms:modified>
</cp:coreProperties>
</file>