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8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2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824" r:id="rId6"/>
    <p:sldId id="825" r:id="rId7"/>
    <p:sldId id="860" r:id="rId8"/>
    <p:sldId id="861" r:id="rId9"/>
    <p:sldId id="868" r:id="rId10"/>
    <p:sldId id="862" r:id="rId11"/>
    <p:sldId id="869" r:id="rId12"/>
    <p:sldId id="870" r:id="rId13"/>
    <p:sldId id="871" r:id="rId14"/>
    <p:sldId id="872" r:id="rId15"/>
    <p:sldId id="863" r:id="rId16"/>
    <p:sldId id="873" r:id="rId17"/>
    <p:sldId id="859" r:id="rId18"/>
    <p:sldId id="866" r:id="rId19"/>
    <p:sldId id="874" r:id="rId20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F8E2-6DD1-444E-B790-AB23151FD7EB}" type="datetimeFigureOut">
              <a:rPr lang="en-MY" smtClean="0"/>
              <a:t>14/5/2025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45457-C632-4C35-A850-F04D4BECE40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447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37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88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0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2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0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7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3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3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6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66A5-23BE-486B-8B47-7ACE1FD79A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6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28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5859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1666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011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200139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70194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55613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996889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592087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409093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673319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763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4224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25744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350953490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A4-3751-BBEC-EEFD-9BF87AF46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040FD-09A8-8D1F-7211-21A71B7E2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DECD0-CF56-2287-02B9-E7B5574E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CD49-42AD-4606-B142-F8B311648958}" type="datetimeFigureOut">
              <a:rPr lang="en-MY" smtClean="0"/>
              <a:t>14/5/2025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3E8D-4783-664A-3426-F88A7191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0E313-AB2E-7C10-BE7D-CE977001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2173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472440" y="365760"/>
            <a:ext cx="10905067" cy="639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Through Interactivity</a:t>
            </a:r>
          </a:p>
        </p:txBody>
      </p:sp>
      <p:sp>
        <p:nvSpPr>
          <p:cNvPr id="22" name="TextBox 21"/>
          <p:cNvSpPr txBox="1"/>
          <p:nvPr userDrawn="1">
            <p:custDataLst>
              <p:tags r:id="rId2"/>
            </p:custDataLst>
          </p:nvPr>
        </p:nvSpPr>
        <p:spPr>
          <a:xfrm>
            <a:off x="386714" y="1523173"/>
            <a:ext cx="880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97A"/>
                </a:solidFill>
              </a:rPr>
              <a:t>Click each tab to view more details.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1069680" y="4550430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Interactivity 1</a:t>
            </a:r>
          </a:p>
        </p:txBody>
      </p:sp>
      <p:sp>
        <p:nvSpPr>
          <p:cNvPr id="6" name="Parallelogram 5"/>
          <p:cNvSpPr/>
          <p:nvPr userDrawn="1"/>
        </p:nvSpPr>
        <p:spPr>
          <a:xfrm>
            <a:off x="242851" y="1895334"/>
            <a:ext cx="928687" cy="77264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arallelogram 33"/>
          <p:cNvSpPr/>
          <p:nvPr userDrawn="1"/>
        </p:nvSpPr>
        <p:spPr>
          <a:xfrm>
            <a:off x="242851" y="2776213"/>
            <a:ext cx="928687" cy="77264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arallelogram 34"/>
          <p:cNvSpPr/>
          <p:nvPr userDrawn="1"/>
        </p:nvSpPr>
        <p:spPr>
          <a:xfrm>
            <a:off x="242851" y="3676805"/>
            <a:ext cx="928687" cy="77264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 userDrawn="1"/>
        </p:nvSpPr>
        <p:spPr>
          <a:xfrm>
            <a:off x="3004088" y="2093667"/>
            <a:ext cx="8608666" cy="411154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802710" y="2093667"/>
            <a:ext cx="1773382" cy="4662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802710" y="2957334"/>
            <a:ext cx="1773382" cy="4662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802710" y="3838213"/>
            <a:ext cx="1773382" cy="4662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nip Diagonal Corner Rectangle 48"/>
          <p:cNvSpPr/>
          <p:nvPr userDrawn="1"/>
        </p:nvSpPr>
        <p:spPr>
          <a:xfrm rot="10800000">
            <a:off x="3012079" y="4063301"/>
            <a:ext cx="8600673" cy="80448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Snip Diagonal Corner Rectangle 50"/>
          <p:cNvSpPr/>
          <p:nvPr userDrawn="1"/>
        </p:nvSpPr>
        <p:spPr>
          <a:xfrm rot="10800000">
            <a:off x="428021" y="1857425"/>
            <a:ext cx="765415" cy="65011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arallelogram 15"/>
          <p:cNvSpPr/>
          <p:nvPr userDrawn="1"/>
        </p:nvSpPr>
        <p:spPr>
          <a:xfrm>
            <a:off x="242851" y="4625134"/>
            <a:ext cx="928687" cy="77264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02710" y="4786542"/>
            <a:ext cx="1773382" cy="4662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/>
          <p:cNvSpPr/>
          <p:nvPr userDrawn="1"/>
        </p:nvSpPr>
        <p:spPr>
          <a:xfrm>
            <a:off x="242851" y="5577114"/>
            <a:ext cx="928687" cy="772645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02710" y="5738522"/>
            <a:ext cx="1773382" cy="4662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9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91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502837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55183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557296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683691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4759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FE812DD8-1CEF-4882-A544-BD54984D2FED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0794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43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8.png"/><Relationship Id="rId5" Type="http://schemas.openxmlformats.org/officeDocument/2006/relationships/tags" Target="../tags/tag42.xml"/><Relationship Id="rId10" Type="http://schemas.openxmlformats.org/officeDocument/2006/relationships/image" Target="../media/image7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9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5.png"/><Relationship Id="rId5" Type="http://schemas.openxmlformats.org/officeDocument/2006/relationships/tags" Target="../tags/tag56.xml"/><Relationship Id="rId10" Type="http://schemas.openxmlformats.org/officeDocument/2006/relationships/image" Target="../media/image10.png"/><Relationship Id="rId4" Type="http://schemas.openxmlformats.org/officeDocument/2006/relationships/tags" Target="../tags/tag55.xml"/><Relationship Id="rId9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image" Target="../media/image11.png"/><Relationship Id="rId4" Type="http://schemas.openxmlformats.org/officeDocument/2006/relationships/tags" Target="../tags/tag62.xml"/><Relationship Id="rId9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3.png"/><Relationship Id="rId5" Type="http://schemas.openxmlformats.org/officeDocument/2006/relationships/tags" Target="../tags/tag70.xml"/><Relationship Id="rId10" Type="http://schemas.openxmlformats.org/officeDocument/2006/relationships/image" Target="../media/image12.png"/><Relationship Id="rId4" Type="http://schemas.openxmlformats.org/officeDocument/2006/relationships/tags" Target="../tags/tag69.xml"/><Relationship Id="rId9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10" Type="http://schemas.openxmlformats.org/officeDocument/2006/relationships/image" Target="../media/image17.png"/><Relationship Id="rId4" Type="http://schemas.openxmlformats.org/officeDocument/2006/relationships/tags" Target="../tags/tag88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2.PNG"/><Relationship Id="rId4" Type="http://schemas.openxmlformats.org/officeDocument/2006/relationships/tags" Target="../tags/tag13.xml"/><Relationship Id="rId9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3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5.png"/><Relationship Id="rId5" Type="http://schemas.openxmlformats.org/officeDocument/2006/relationships/tags" Target="../tags/tag28.xml"/><Relationship Id="rId10" Type="http://schemas.openxmlformats.org/officeDocument/2006/relationships/image" Target="../media/image4.PNG"/><Relationship Id="rId4" Type="http://schemas.openxmlformats.org/officeDocument/2006/relationships/tags" Target="../tags/tag27.xml"/><Relationship Id="rId9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5F1B57E-BA87-82E3-8671-010CABF9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615398"/>
            <a:ext cx="10375900" cy="4023804"/>
          </a:xfrm>
        </p:spPr>
        <p:txBody>
          <a:bodyPr/>
          <a:lstStyle/>
          <a:p>
            <a:r>
              <a:rPr lang="en-US" dirty="0"/>
              <a:t>SUPPLIER REGISTRATION PROCESS</a:t>
            </a:r>
          </a:p>
        </p:txBody>
      </p:sp>
    </p:spTree>
    <p:extLst>
      <p:ext uri="{BB962C8B-B14F-4D97-AF65-F5344CB8AC3E}">
        <p14:creationId xmlns:p14="http://schemas.microsoft.com/office/powerpoint/2010/main" val="3533654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6. Access Business Classifications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7. Add Business Classifications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access business classifications: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038" indent="-173038"/>
            <a:r>
              <a:rPr lang="en-US" sz="1150" dirty="0"/>
              <a:t>8. Access Bank Accounts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82994" y="5719685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sz="1150" dirty="0"/>
              <a:t>10. Confirm   Submission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825052" y="4880389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9. Create Bank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3895" y="2557415"/>
            <a:ext cx="5995777" cy="2960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3175504" y="2418022"/>
            <a:ext cx="21183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Register Supplier: Business Classifications </a:t>
            </a:r>
            <a:r>
              <a:rPr lang="en-US" sz="1400" dirty="0"/>
              <a:t>screen is displayed.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Add Row </a:t>
            </a:r>
            <a:r>
              <a:rPr lang="en-US" sz="1400" dirty="0"/>
              <a:t>icon to add a Business Classification.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38347" y="3317627"/>
            <a:ext cx="167265" cy="1339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Right Arrow 22"/>
          <p:cNvSpPr/>
          <p:nvPr/>
        </p:nvSpPr>
        <p:spPr>
          <a:xfrm rot="18404921" flipH="1">
            <a:off x="6794071" y="2802080"/>
            <a:ext cx="482570" cy="1011710"/>
          </a:xfrm>
          <a:prstGeom prst="curvedRightArrow">
            <a:avLst>
              <a:gd name="adj1" fmla="val 23203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80827" y="3816626"/>
            <a:ext cx="1682836" cy="273633"/>
            <a:chOff x="6505612" y="3816626"/>
            <a:chExt cx="1682836" cy="2736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/>
            <a:srcRect t="19555"/>
            <a:stretch/>
          </p:blipFill>
          <p:spPr>
            <a:xfrm>
              <a:off x="6505612" y="3816626"/>
              <a:ext cx="1682836" cy="270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7561191" y="3827835"/>
              <a:ext cx="278796" cy="26242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6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6. Access Business Classifications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7. Add Business Classifications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add business classifications: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038" indent="-173038"/>
            <a:r>
              <a:rPr lang="en-US" sz="1150" dirty="0"/>
              <a:t>8. Access Bank Accounts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82994" y="5719685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sz="1150" dirty="0"/>
              <a:t>10. Confirm   Submission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825052" y="4880389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9. Create Bank Account</a:t>
            </a:r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3175504" y="2418022"/>
            <a:ext cx="21183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Select the classification from the Classification drop down menu.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Also select the Subclassification, Certifying Agency, Start Date, and the Expiration Date. </a:t>
            </a:r>
          </a:p>
          <a:p>
            <a:pPr lvl="0"/>
            <a:endParaRPr lang="en-US" sz="1400" dirty="0"/>
          </a:p>
          <a:p>
            <a:r>
              <a:rPr lang="en-US" sz="1400" dirty="0"/>
              <a:t>Click the </a:t>
            </a:r>
            <a:r>
              <a:rPr lang="en-US" sz="1400" b="1" dirty="0"/>
              <a:t>Next </a:t>
            </a:r>
            <a:r>
              <a:rPr lang="en-US" sz="1400" dirty="0"/>
              <a:t>button to proceed.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3895" y="2557415"/>
            <a:ext cx="5995777" cy="2960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554858" y="3633606"/>
            <a:ext cx="5456042" cy="178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847277" y="2982350"/>
            <a:ext cx="173182" cy="1194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6. Access Business Classifications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7. Add Business Classifications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access bank accounts: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038" indent="-173038"/>
            <a:r>
              <a:rPr lang="en-US" sz="1150" b="1" dirty="0"/>
              <a:t>8. Access Bank Accounts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82994" y="5719685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sz="1150" dirty="0"/>
              <a:t>10. Confirm   Submission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825052" y="4880389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9. Create Bank Account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54858" y="3633606"/>
            <a:ext cx="5456042" cy="178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847277" y="2982350"/>
            <a:ext cx="173182" cy="1194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5900" y="2552700"/>
            <a:ext cx="5995777" cy="2960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>
            <p:custDataLst>
              <p:tags r:id="rId7"/>
            </p:custDataLst>
          </p:nvPr>
        </p:nvSpPr>
        <p:spPr>
          <a:xfrm>
            <a:off x="3175504" y="2418022"/>
            <a:ext cx="21183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Register Supplier: Bank Accounts </a:t>
            </a:r>
            <a:r>
              <a:rPr lang="en-US" sz="1400" dirty="0"/>
              <a:t>screen is displayed.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Create </a:t>
            </a:r>
            <a:r>
              <a:rPr lang="en-US" sz="1400" dirty="0"/>
              <a:t>icon to add a bank account.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53705" y="3133002"/>
            <a:ext cx="312443" cy="1376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947502" y="3763054"/>
            <a:ext cx="1505824" cy="243281"/>
            <a:chOff x="6592611" y="3708667"/>
            <a:chExt cx="1505824" cy="243281"/>
          </a:xfrm>
        </p:grpSpPr>
        <p:pic>
          <p:nvPicPr>
            <p:cNvPr id="23" name="Picture 22"/>
            <p:cNvPicPr/>
            <p:nvPr/>
          </p:nvPicPr>
          <p:blipFill rotWithShape="1">
            <a:blip r:embed="rId11"/>
            <a:srcRect l="15851" t="50166" r="66912" b="34830"/>
            <a:stretch/>
          </p:blipFill>
          <p:spPr>
            <a:xfrm>
              <a:off x="6592611" y="3708667"/>
              <a:ext cx="1505824" cy="2432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6634556" y="3755826"/>
              <a:ext cx="508670" cy="14241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urved Right Arrow 24"/>
          <p:cNvSpPr/>
          <p:nvPr/>
        </p:nvSpPr>
        <p:spPr>
          <a:xfrm rot="18404921" flipH="1">
            <a:off x="7007430" y="2802080"/>
            <a:ext cx="482570" cy="1011710"/>
          </a:xfrm>
          <a:prstGeom prst="curvedRightArrow">
            <a:avLst>
              <a:gd name="adj1" fmla="val 23203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6. Access Business Classifications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7. Add Business Classifications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create bank accounts: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038" indent="-173038"/>
            <a:r>
              <a:rPr lang="en-US" sz="1150" dirty="0"/>
              <a:t>8. Access Bank Accounts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82994" y="5719685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sz="1150" dirty="0"/>
              <a:t>10. Access Products and Services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719830" y="4791903"/>
            <a:ext cx="2128589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9. Create Bank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6767" y="2552700"/>
            <a:ext cx="5158678" cy="3465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>
            <p:custDataLst>
              <p:tags r:id="rId7"/>
            </p:custDataLst>
          </p:nvPr>
        </p:nvSpPr>
        <p:spPr>
          <a:xfrm>
            <a:off x="3175504" y="2375490"/>
            <a:ext cx="22878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Create Bank Account </a:t>
            </a:r>
            <a:r>
              <a:rPr lang="en-US" sz="1400" dirty="0"/>
              <a:t>screen is displayed. Enter details such as Country, Account Number etc.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Also, add the Bank, Branch, Account Name, Check Digits, and Account Type. 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OK </a:t>
            </a:r>
            <a:r>
              <a:rPr lang="en-US" sz="1400" dirty="0"/>
              <a:t>button. Then, click the </a:t>
            </a:r>
            <a:r>
              <a:rPr lang="en-US" sz="1400" b="1" dirty="0"/>
              <a:t>Next </a:t>
            </a:r>
            <a:r>
              <a:rPr lang="en-US" sz="1400" dirty="0"/>
              <a:t>button on the main address page.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52692" y="2778379"/>
            <a:ext cx="5162753" cy="23100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935979" y="5762599"/>
            <a:ext cx="236097" cy="1877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6. Access Business Classifications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7. Add Business Classifications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access products and services: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038" indent="-173038"/>
            <a:r>
              <a:rPr lang="en-US" sz="1150" dirty="0"/>
              <a:t>8. Access Bank Accounts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82994" y="5719685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sz="1150" b="1" dirty="0"/>
              <a:t>10. Access Products and Services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810210" y="4880449"/>
            <a:ext cx="2128589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9. Create Bank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5900" y="2552700"/>
            <a:ext cx="5995777" cy="2960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344299" y="3185103"/>
            <a:ext cx="503193" cy="1376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 rot="18404921" flipH="1">
            <a:off x="7192390" y="2838550"/>
            <a:ext cx="482570" cy="1011710"/>
          </a:xfrm>
          <a:prstGeom prst="curvedRightArrow">
            <a:avLst>
              <a:gd name="adj1" fmla="val 23203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44299" y="3864241"/>
            <a:ext cx="2438525" cy="313692"/>
            <a:chOff x="6344299" y="3864241"/>
            <a:chExt cx="2438525" cy="3136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44299" y="3864241"/>
              <a:ext cx="2438525" cy="311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6966529" y="3866767"/>
              <a:ext cx="985215" cy="3111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>
            <p:custDataLst>
              <p:tags r:id="rId7"/>
            </p:custDataLst>
          </p:nvPr>
        </p:nvSpPr>
        <p:spPr>
          <a:xfrm>
            <a:off x="3175504" y="2418022"/>
            <a:ext cx="2118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Register Supplier: Products and Services </a:t>
            </a:r>
            <a:r>
              <a:rPr lang="en-US" sz="1400" dirty="0"/>
              <a:t>screen is displayed.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Select and Add </a:t>
            </a:r>
            <a:r>
              <a:rPr lang="en-US" sz="1400" dirty="0"/>
              <a:t>icon to add the products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29162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13F895-F54E-4860-8CB5-99C58BB34EEF}"/>
              </a:ext>
            </a:extLst>
          </p:cNvPr>
          <p:cNvSpPr/>
          <p:nvPr/>
        </p:nvSpPr>
        <p:spPr>
          <a:xfrm>
            <a:off x="207469" y="5478717"/>
            <a:ext cx="2541823" cy="9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10210" y="2112131"/>
            <a:ext cx="2058118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11. Select and Add Products and Services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12. Complete Questionnaire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Let’s review the steps to select and add products and services:</a:t>
            </a:r>
          </a:p>
        </p:txBody>
      </p:sp>
      <p:sp>
        <p:nvSpPr>
          <p:cNvPr id="14" name="TextBox 13"/>
          <p:cNvSpPr txBox="1"/>
          <p:nvPr>
            <p:custDataLst>
              <p:tags r:id="rId4"/>
            </p:custDataLst>
          </p:nvPr>
        </p:nvSpPr>
        <p:spPr>
          <a:xfrm>
            <a:off x="825052" y="4791903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sz="1150" dirty="0"/>
              <a:t>14. Confirm   Submission</a:t>
            </a: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/>
            <a:r>
              <a:rPr lang="en-US" sz="1150" dirty="0"/>
              <a:t>13. Submit for Approval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3898" y="2557416"/>
            <a:ext cx="5006938" cy="3455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3175504" y="2317740"/>
            <a:ext cx="2287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Select and Add: Products and Services </a:t>
            </a:r>
            <a:r>
              <a:rPr lang="en-US" sz="1400" dirty="0"/>
              <a:t>screen is displayed. Select the checkboxes next to the Products and/or Services you want to add.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Apply</a:t>
            </a:r>
            <a:r>
              <a:rPr lang="en-US" sz="1400" dirty="0"/>
              <a:t> button.</a:t>
            </a:r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OK </a:t>
            </a:r>
            <a:r>
              <a:rPr lang="en-US" sz="1400" dirty="0"/>
              <a:t>button. Then, click the </a:t>
            </a:r>
            <a:r>
              <a:rPr lang="en-US" sz="1400" b="1" dirty="0"/>
              <a:t>Next </a:t>
            </a:r>
            <a:r>
              <a:rPr lang="en-US" sz="1400" dirty="0"/>
              <a:t>button on the main address page.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25955" y="3511476"/>
            <a:ext cx="4902935" cy="20931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980585" y="5827756"/>
            <a:ext cx="168457" cy="1406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713597" y="5821515"/>
            <a:ext cx="271302" cy="1546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EF1120-3CAE-4953-B3EE-C451BBC4A5BA}"/>
              </a:ext>
            </a:extLst>
          </p:cNvPr>
          <p:cNvSpPr/>
          <p:nvPr/>
        </p:nvSpPr>
        <p:spPr>
          <a:xfrm>
            <a:off x="207469" y="5478717"/>
            <a:ext cx="2541823" cy="9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11. Select and Add Products and Services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12. Complete Questionnaire</a:t>
            </a:r>
          </a:p>
        </p:txBody>
      </p: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Let’s review the steps to create questionnaire:</a:t>
            </a:r>
          </a:p>
        </p:txBody>
      </p:sp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3175504" y="2418022"/>
            <a:ext cx="21183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Questionnaire </a:t>
            </a:r>
            <a:r>
              <a:rPr lang="en-US" sz="1400" dirty="0"/>
              <a:t>screen is displayed. Answer all the mandatory questions, and the optional questions.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</a:t>
            </a:r>
            <a:r>
              <a:rPr lang="en-US" sz="1400" b="1" dirty="0"/>
              <a:t>Next </a:t>
            </a:r>
            <a:r>
              <a:rPr lang="en-US" sz="1400" dirty="0"/>
              <a:t>to proceed.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2557415"/>
            <a:ext cx="5867442" cy="2456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5293893" y="2951307"/>
            <a:ext cx="4077287" cy="20627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73207" y="3090701"/>
            <a:ext cx="1050709" cy="1125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825052" y="4791903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/>
            <a:r>
              <a:rPr lang="en-US" sz="1150" dirty="0"/>
              <a:t>14. Confirm   Submission</a:t>
            </a: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/>
            <a:r>
              <a:rPr lang="en-US" sz="1150" dirty="0"/>
              <a:t>13. Submit for Approval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75504" y="5050153"/>
            <a:ext cx="2062933" cy="1002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050" dirty="0">
                <a:solidFill>
                  <a:schemeClr val="tx1"/>
                </a:solidFill>
              </a:rPr>
              <a:t>If you need to navigate to other sections, use the </a:t>
            </a:r>
            <a:r>
              <a:rPr lang="en-US" sz="1050" b="1" dirty="0">
                <a:solidFill>
                  <a:schemeClr val="tx1"/>
                </a:solidFill>
              </a:rPr>
              <a:t>Section </a:t>
            </a:r>
            <a:r>
              <a:rPr lang="en-US" sz="1050" dirty="0">
                <a:solidFill>
                  <a:schemeClr val="tx1"/>
                </a:solidFill>
              </a:rPr>
              <a:t>option on the right-hand side of the screen. </a:t>
            </a:r>
          </a:p>
        </p:txBody>
      </p:sp>
      <p:sp>
        <p:nvSpPr>
          <p:cNvPr id="18" name="Freeform 333"/>
          <p:cNvSpPr>
            <a:spLocks noEditPoints="1"/>
          </p:cNvSpPr>
          <p:nvPr/>
        </p:nvSpPr>
        <p:spPr bwMode="auto">
          <a:xfrm>
            <a:off x="3007125" y="4815793"/>
            <a:ext cx="367631" cy="367631"/>
          </a:xfrm>
          <a:custGeom>
            <a:avLst/>
            <a:gdLst>
              <a:gd name="T0" fmla="*/ 337 w 512"/>
              <a:gd name="T1" fmla="*/ 171 h 512"/>
              <a:gd name="T2" fmla="*/ 299 w 512"/>
              <a:gd name="T3" fmla="*/ 171 h 512"/>
              <a:gd name="T4" fmla="*/ 299 w 512"/>
              <a:gd name="T5" fmla="*/ 133 h 512"/>
              <a:gd name="T6" fmla="*/ 337 w 512"/>
              <a:gd name="T7" fmla="*/ 171 h 512"/>
              <a:gd name="T8" fmla="*/ 288 w 512"/>
              <a:gd name="T9" fmla="*/ 192 h 512"/>
              <a:gd name="T10" fmla="*/ 352 w 512"/>
              <a:gd name="T11" fmla="*/ 192 h 512"/>
              <a:gd name="T12" fmla="*/ 352 w 512"/>
              <a:gd name="T13" fmla="*/ 395 h 512"/>
              <a:gd name="T14" fmla="*/ 160 w 512"/>
              <a:gd name="T15" fmla="*/ 395 h 512"/>
              <a:gd name="T16" fmla="*/ 160 w 512"/>
              <a:gd name="T17" fmla="*/ 118 h 512"/>
              <a:gd name="T18" fmla="*/ 277 w 512"/>
              <a:gd name="T19" fmla="*/ 118 h 512"/>
              <a:gd name="T20" fmla="*/ 277 w 512"/>
              <a:gd name="T21" fmla="*/ 182 h 512"/>
              <a:gd name="T22" fmla="*/ 288 w 512"/>
              <a:gd name="T23" fmla="*/ 192 h 512"/>
              <a:gd name="T24" fmla="*/ 331 w 512"/>
              <a:gd name="T25" fmla="*/ 363 h 512"/>
              <a:gd name="T26" fmla="*/ 320 w 512"/>
              <a:gd name="T27" fmla="*/ 352 h 512"/>
              <a:gd name="T28" fmla="*/ 192 w 512"/>
              <a:gd name="T29" fmla="*/ 352 h 512"/>
              <a:gd name="T30" fmla="*/ 181 w 512"/>
              <a:gd name="T31" fmla="*/ 363 h 512"/>
              <a:gd name="T32" fmla="*/ 192 w 512"/>
              <a:gd name="T33" fmla="*/ 374 h 512"/>
              <a:gd name="T34" fmla="*/ 320 w 512"/>
              <a:gd name="T35" fmla="*/ 374 h 512"/>
              <a:gd name="T36" fmla="*/ 331 w 512"/>
              <a:gd name="T37" fmla="*/ 363 h 512"/>
              <a:gd name="T38" fmla="*/ 331 w 512"/>
              <a:gd name="T39" fmla="*/ 320 h 512"/>
              <a:gd name="T40" fmla="*/ 320 w 512"/>
              <a:gd name="T41" fmla="*/ 310 h 512"/>
              <a:gd name="T42" fmla="*/ 192 w 512"/>
              <a:gd name="T43" fmla="*/ 310 h 512"/>
              <a:gd name="T44" fmla="*/ 181 w 512"/>
              <a:gd name="T45" fmla="*/ 320 h 512"/>
              <a:gd name="T46" fmla="*/ 192 w 512"/>
              <a:gd name="T47" fmla="*/ 331 h 512"/>
              <a:gd name="T48" fmla="*/ 320 w 512"/>
              <a:gd name="T49" fmla="*/ 331 h 512"/>
              <a:gd name="T50" fmla="*/ 331 w 512"/>
              <a:gd name="T51" fmla="*/ 320 h 512"/>
              <a:gd name="T52" fmla="*/ 331 w 512"/>
              <a:gd name="T53" fmla="*/ 278 h 512"/>
              <a:gd name="T54" fmla="*/ 320 w 512"/>
              <a:gd name="T55" fmla="*/ 267 h 512"/>
              <a:gd name="T56" fmla="*/ 192 w 512"/>
              <a:gd name="T57" fmla="*/ 267 h 512"/>
              <a:gd name="T58" fmla="*/ 181 w 512"/>
              <a:gd name="T59" fmla="*/ 278 h 512"/>
              <a:gd name="T60" fmla="*/ 192 w 512"/>
              <a:gd name="T61" fmla="*/ 288 h 512"/>
              <a:gd name="T62" fmla="*/ 320 w 512"/>
              <a:gd name="T63" fmla="*/ 288 h 512"/>
              <a:gd name="T64" fmla="*/ 331 w 512"/>
              <a:gd name="T65" fmla="*/ 278 h 512"/>
              <a:gd name="T66" fmla="*/ 320 w 512"/>
              <a:gd name="T67" fmla="*/ 224 h 512"/>
              <a:gd name="T68" fmla="*/ 192 w 512"/>
              <a:gd name="T69" fmla="*/ 224 h 512"/>
              <a:gd name="T70" fmla="*/ 181 w 512"/>
              <a:gd name="T71" fmla="*/ 235 h 512"/>
              <a:gd name="T72" fmla="*/ 192 w 512"/>
              <a:gd name="T73" fmla="*/ 246 h 512"/>
              <a:gd name="T74" fmla="*/ 320 w 512"/>
              <a:gd name="T75" fmla="*/ 246 h 512"/>
              <a:gd name="T76" fmla="*/ 331 w 512"/>
              <a:gd name="T77" fmla="*/ 235 h 512"/>
              <a:gd name="T78" fmla="*/ 320 w 512"/>
              <a:gd name="T79" fmla="*/ 224 h 512"/>
              <a:gd name="T80" fmla="*/ 512 w 512"/>
              <a:gd name="T81" fmla="*/ 256 h 512"/>
              <a:gd name="T82" fmla="*/ 256 w 512"/>
              <a:gd name="T83" fmla="*/ 512 h 512"/>
              <a:gd name="T84" fmla="*/ 0 w 512"/>
              <a:gd name="T85" fmla="*/ 256 h 512"/>
              <a:gd name="T86" fmla="*/ 256 w 512"/>
              <a:gd name="T87" fmla="*/ 0 h 512"/>
              <a:gd name="T88" fmla="*/ 512 w 512"/>
              <a:gd name="T89" fmla="*/ 256 h 512"/>
              <a:gd name="T90" fmla="*/ 373 w 512"/>
              <a:gd name="T91" fmla="*/ 182 h 512"/>
              <a:gd name="T92" fmla="*/ 373 w 512"/>
              <a:gd name="T93" fmla="*/ 178 h 512"/>
              <a:gd name="T94" fmla="*/ 370 w 512"/>
              <a:gd name="T95" fmla="*/ 174 h 512"/>
              <a:gd name="T96" fmla="*/ 296 w 512"/>
              <a:gd name="T97" fmla="*/ 99 h 512"/>
              <a:gd name="T98" fmla="*/ 292 w 512"/>
              <a:gd name="T99" fmla="*/ 97 h 512"/>
              <a:gd name="T100" fmla="*/ 288 w 512"/>
              <a:gd name="T101" fmla="*/ 96 h 512"/>
              <a:gd name="T102" fmla="*/ 149 w 512"/>
              <a:gd name="T103" fmla="*/ 96 h 512"/>
              <a:gd name="T104" fmla="*/ 139 w 512"/>
              <a:gd name="T105" fmla="*/ 107 h 512"/>
              <a:gd name="T106" fmla="*/ 139 w 512"/>
              <a:gd name="T107" fmla="*/ 406 h 512"/>
              <a:gd name="T108" fmla="*/ 149 w 512"/>
              <a:gd name="T109" fmla="*/ 416 h 512"/>
              <a:gd name="T110" fmla="*/ 363 w 512"/>
              <a:gd name="T111" fmla="*/ 416 h 512"/>
              <a:gd name="T112" fmla="*/ 373 w 512"/>
              <a:gd name="T113" fmla="*/ 406 h 512"/>
              <a:gd name="T114" fmla="*/ 373 w 512"/>
              <a:gd name="T115" fmla="*/ 18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2" h="512">
                <a:moveTo>
                  <a:pt x="337" y="171"/>
                </a:moveTo>
                <a:cubicBezTo>
                  <a:pt x="299" y="171"/>
                  <a:pt x="299" y="171"/>
                  <a:pt x="299" y="171"/>
                </a:cubicBezTo>
                <a:cubicBezTo>
                  <a:pt x="299" y="133"/>
                  <a:pt x="299" y="133"/>
                  <a:pt x="299" y="133"/>
                </a:cubicBezTo>
                <a:lnTo>
                  <a:pt x="337" y="171"/>
                </a:lnTo>
                <a:close/>
                <a:moveTo>
                  <a:pt x="288" y="192"/>
                </a:moveTo>
                <a:cubicBezTo>
                  <a:pt x="352" y="192"/>
                  <a:pt x="352" y="192"/>
                  <a:pt x="352" y="192"/>
                </a:cubicBezTo>
                <a:cubicBezTo>
                  <a:pt x="352" y="395"/>
                  <a:pt x="352" y="395"/>
                  <a:pt x="352" y="395"/>
                </a:cubicBezTo>
                <a:cubicBezTo>
                  <a:pt x="160" y="395"/>
                  <a:pt x="160" y="395"/>
                  <a:pt x="160" y="395"/>
                </a:cubicBezTo>
                <a:cubicBezTo>
                  <a:pt x="160" y="118"/>
                  <a:pt x="160" y="118"/>
                  <a:pt x="160" y="118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277" y="188"/>
                  <a:pt x="282" y="192"/>
                  <a:pt x="288" y="192"/>
                </a:cubicBezTo>
                <a:close/>
                <a:moveTo>
                  <a:pt x="331" y="363"/>
                </a:moveTo>
                <a:cubicBezTo>
                  <a:pt x="331" y="357"/>
                  <a:pt x="326" y="352"/>
                  <a:pt x="320" y="352"/>
                </a:cubicBezTo>
                <a:cubicBezTo>
                  <a:pt x="192" y="352"/>
                  <a:pt x="192" y="352"/>
                  <a:pt x="192" y="352"/>
                </a:cubicBezTo>
                <a:cubicBezTo>
                  <a:pt x="186" y="352"/>
                  <a:pt x="181" y="357"/>
                  <a:pt x="181" y="363"/>
                </a:cubicBezTo>
                <a:cubicBezTo>
                  <a:pt x="181" y="369"/>
                  <a:pt x="186" y="374"/>
                  <a:pt x="192" y="374"/>
                </a:cubicBezTo>
                <a:cubicBezTo>
                  <a:pt x="320" y="374"/>
                  <a:pt x="320" y="374"/>
                  <a:pt x="320" y="374"/>
                </a:cubicBezTo>
                <a:cubicBezTo>
                  <a:pt x="326" y="374"/>
                  <a:pt x="331" y="369"/>
                  <a:pt x="331" y="363"/>
                </a:cubicBezTo>
                <a:close/>
                <a:moveTo>
                  <a:pt x="331" y="320"/>
                </a:moveTo>
                <a:cubicBezTo>
                  <a:pt x="331" y="314"/>
                  <a:pt x="326" y="310"/>
                  <a:pt x="320" y="310"/>
                </a:cubicBezTo>
                <a:cubicBezTo>
                  <a:pt x="192" y="310"/>
                  <a:pt x="192" y="310"/>
                  <a:pt x="192" y="310"/>
                </a:cubicBezTo>
                <a:cubicBezTo>
                  <a:pt x="186" y="310"/>
                  <a:pt x="181" y="314"/>
                  <a:pt x="181" y="320"/>
                </a:cubicBezTo>
                <a:cubicBezTo>
                  <a:pt x="181" y="326"/>
                  <a:pt x="186" y="331"/>
                  <a:pt x="192" y="331"/>
                </a:cubicBezTo>
                <a:cubicBezTo>
                  <a:pt x="320" y="331"/>
                  <a:pt x="320" y="331"/>
                  <a:pt x="320" y="331"/>
                </a:cubicBezTo>
                <a:cubicBezTo>
                  <a:pt x="326" y="331"/>
                  <a:pt x="331" y="326"/>
                  <a:pt x="331" y="320"/>
                </a:cubicBezTo>
                <a:close/>
                <a:moveTo>
                  <a:pt x="331" y="278"/>
                </a:moveTo>
                <a:cubicBezTo>
                  <a:pt x="331" y="272"/>
                  <a:pt x="326" y="267"/>
                  <a:pt x="320" y="267"/>
                </a:cubicBezTo>
                <a:cubicBezTo>
                  <a:pt x="192" y="267"/>
                  <a:pt x="192" y="267"/>
                  <a:pt x="192" y="267"/>
                </a:cubicBezTo>
                <a:cubicBezTo>
                  <a:pt x="186" y="267"/>
                  <a:pt x="181" y="272"/>
                  <a:pt x="181" y="278"/>
                </a:cubicBezTo>
                <a:cubicBezTo>
                  <a:pt x="181" y="284"/>
                  <a:pt x="186" y="288"/>
                  <a:pt x="192" y="288"/>
                </a:cubicBezTo>
                <a:cubicBezTo>
                  <a:pt x="320" y="288"/>
                  <a:pt x="320" y="288"/>
                  <a:pt x="320" y="288"/>
                </a:cubicBezTo>
                <a:cubicBezTo>
                  <a:pt x="326" y="288"/>
                  <a:pt x="331" y="284"/>
                  <a:pt x="331" y="278"/>
                </a:cubicBezTo>
                <a:close/>
                <a:moveTo>
                  <a:pt x="320" y="224"/>
                </a:moveTo>
                <a:cubicBezTo>
                  <a:pt x="192" y="224"/>
                  <a:pt x="192" y="224"/>
                  <a:pt x="192" y="224"/>
                </a:cubicBezTo>
                <a:cubicBezTo>
                  <a:pt x="186" y="224"/>
                  <a:pt x="181" y="229"/>
                  <a:pt x="181" y="235"/>
                </a:cubicBezTo>
                <a:cubicBezTo>
                  <a:pt x="181" y="241"/>
                  <a:pt x="186" y="246"/>
                  <a:pt x="192" y="246"/>
                </a:cubicBezTo>
                <a:cubicBezTo>
                  <a:pt x="320" y="246"/>
                  <a:pt x="320" y="246"/>
                  <a:pt x="320" y="246"/>
                </a:cubicBezTo>
                <a:cubicBezTo>
                  <a:pt x="326" y="246"/>
                  <a:pt x="331" y="241"/>
                  <a:pt x="331" y="235"/>
                </a:cubicBezTo>
                <a:cubicBezTo>
                  <a:pt x="331" y="229"/>
                  <a:pt x="326" y="224"/>
                  <a:pt x="320" y="224"/>
                </a:cubicBezTo>
                <a:close/>
                <a:moveTo>
                  <a:pt x="512" y="256"/>
                </a:moveTo>
                <a:cubicBezTo>
                  <a:pt x="512" y="398"/>
                  <a:pt x="397" y="512"/>
                  <a:pt x="256" y="512"/>
                </a:cubicBezTo>
                <a:cubicBezTo>
                  <a:pt x="115" y="512"/>
                  <a:pt x="0" y="398"/>
                  <a:pt x="0" y="256"/>
                </a:cubicBezTo>
                <a:cubicBezTo>
                  <a:pt x="0" y="115"/>
                  <a:pt x="115" y="0"/>
                  <a:pt x="256" y="0"/>
                </a:cubicBezTo>
                <a:cubicBezTo>
                  <a:pt x="397" y="0"/>
                  <a:pt x="512" y="115"/>
                  <a:pt x="512" y="256"/>
                </a:cubicBezTo>
                <a:close/>
                <a:moveTo>
                  <a:pt x="373" y="182"/>
                </a:moveTo>
                <a:cubicBezTo>
                  <a:pt x="373" y="180"/>
                  <a:pt x="373" y="179"/>
                  <a:pt x="373" y="178"/>
                </a:cubicBezTo>
                <a:cubicBezTo>
                  <a:pt x="372" y="176"/>
                  <a:pt x="371" y="175"/>
                  <a:pt x="370" y="174"/>
                </a:cubicBezTo>
                <a:cubicBezTo>
                  <a:pt x="296" y="99"/>
                  <a:pt x="296" y="99"/>
                  <a:pt x="296" y="99"/>
                </a:cubicBezTo>
                <a:cubicBezTo>
                  <a:pt x="295" y="98"/>
                  <a:pt x="293" y="98"/>
                  <a:pt x="292" y="97"/>
                </a:cubicBezTo>
                <a:cubicBezTo>
                  <a:pt x="291" y="97"/>
                  <a:pt x="289" y="96"/>
                  <a:pt x="288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3" y="96"/>
                  <a:pt x="139" y="101"/>
                  <a:pt x="139" y="107"/>
                </a:cubicBezTo>
                <a:cubicBezTo>
                  <a:pt x="139" y="406"/>
                  <a:pt x="139" y="406"/>
                  <a:pt x="139" y="406"/>
                </a:cubicBezTo>
                <a:cubicBezTo>
                  <a:pt x="139" y="412"/>
                  <a:pt x="143" y="416"/>
                  <a:pt x="149" y="416"/>
                </a:cubicBezTo>
                <a:cubicBezTo>
                  <a:pt x="363" y="416"/>
                  <a:pt x="363" y="416"/>
                  <a:pt x="363" y="416"/>
                </a:cubicBezTo>
                <a:cubicBezTo>
                  <a:pt x="369" y="416"/>
                  <a:pt x="373" y="412"/>
                  <a:pt x="373" y="406"/>
                </a:cubicBezTo>
                <a:lnTo>
                  <a:pt x="373" y="18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006950" y="2951307"/>
            <a:ext cx="161365" cy="1052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D1695AE-E11B-45B2-90DC-A934A022759F}"/>
              </a:ext>
            </a:extLst>
          </p:cNvPr>
          <p:cNvSpPr/>
          <p:nvPr/>
        </p:nvSpPr>
        <p:spPr>
          <a:xfrm>
            <a:off x="207469" y="5478717"/>
            <a:ext cx="2541823" cy="9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submit for approval: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12. Complete Questionnaire</a:t>
            </a:r>
          </a:p>
        </p:txBody>
      </p:sp>
      <p:sp>
        <p:nvSpPr>
          <p:cNvPr id="25" name="TextBox 24"/>
          <p:cNvSpPr txBox="1"/>
          <p:nvPr>
            <p:custDataLst>
              <p:tags r:id="rId3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3038" indent="-173038"/>
            <a:r>
              <a:rPr lang="en-US" sz="1150" b="1" dirty="0"/>
              <a:t>13.</a:t>
            </a:r>
            <a:r>
              <a:rPr lang="en-US" sz="1150" dirty="0"/>
              <a:t> </a:t>
            </a:r>
            <a:r>
              <a:rPr lang="en-US" sz="1150" b="1" dirty="0"/>
              <a:t>Submit for Approval</a:t>
            </a:r>
            <a:endParaRPr lang="en-US" sz="1150" dirty="0"/>
          </a:p>
        </p:txBody>
      </p: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825052" y="4791903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/>
            <a:r>
              <a:rPr lang="en-US" sz="1150" dirty="0"/>
              <a:t>14.</a:t>
            </a:r>
            <a:r>
              <a:rPr lang="en-US" sz="1150" b="1" dirty="0"/>
              <a:t> </a:t>
            </a:r>
            <a:r>
              <a:rPr lang="en-US" sz="1150" dirty="0"/>
              <a:t>Confirm   Submission</a:t>
            </a:r>
            <a:r>
              <a:rPr lang="en-US" sz="1150" b="1" dirty="0"/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2557414"/>
            <a:ext cx="5903384" cy="27003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3175505" y="2418022"/>
            <a:ext cx="2118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Review all the details. Submit the registration by clicking the </a:t>
            </a:r>
            <a:r>
              <a:rPr lang="en-US" sz="1400" b="1" dirty="0"/>
              <a:t>Register </a:t>
            </a:r>
            <a:r>
              <a:rPr lang="en-US" sz="1400" dirty="0"/>
              <a:t>button.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650735" y="2951139"/>
            <a:ext cx="251231" cy="10759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rved Right Arrow 30"/>
          <p:cNvSpPr/>
          <p:nvPr/>
        </p:nvSpPr>
        <p:spPr>
          <a:xfrm rot="18404921" flipH="1">
            <a:off x="10951797" y="2429229"/>
            <a:ext cx="482570" cy="1011710"/>
          </a:xfrm>
          <a:prstGeom prst="curvedRightArrow">
            <a:avLst>
              <a:gd name="adj1" fmla="val 23203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/>
          <a:srcRect l="73594" t="8851" b="82335"/>
          <a:stretch/>
        </p:blipFill>
        <p:spPr>
          <a:xfrm>
            <a:off x="8882151" y="3354426"/>
            <a:ext cx="2434975" cy="380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10371491" y="3431074"/>
            <a:ext cx="421264" cy="1956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066005" y="4033723"/>
            <a:ext cx="2172432" cy="1848268"/>
            <a:chOff x="3066005" y="4033723"/>
            <a:chExt cx="2172432" cy="1848268"/>
          </a:xfrm>
        </p:grpSpPr>
        <p:sp>
          <p:nvSpPr>
            <p:cNvPr id="35" name="Rectangle 34"/>
            <p:cNvSpPr/>
            <p:nvPr/>
          </p:nvSpPr>
          <p:spPr>
            <a:xfrm>
              <a:off x="3175504" y="4201886"/>
              <a:ext cx="2062933" cy="1680105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050" dirty="0">
                <a:solidFill>
                  <a:schemeClr val="tx1"/>
                </a:solidFill>
              </a:endParaRPr>
            </a:p>
            <a:p>
              <a:r>
                <a:rPr lang="en-US" sz="1050" dirty="0">
                  <a:solidFill>
                    <a:schemeClr val="tx1"/>
                  </a:solidFill>
                </a:rPr>
                <a:t>You will also need to add: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tx1"/>
                  </a:solidFill>
                </a:rPr>
                <a:t>Business Classifications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tx1"/>
                  </a:solidFill>
                </a:rPr>
                <a:t>Bank Accounts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tx1"/>
                  </a:solidFill>
                </a:rPr>
                <a:t>Product and Services</a:t>
              </a:r>
            </a:p>
            <a:p>
              <a:r>
                <a:rPr lang="en-US" sz="1050" dirty="0">
                  <a:solidFill>
                    <a:schemeClr val="tx1"/>
                  </a:solidFill>
                </a:rPr>
                <a:t>Only when you enter this additional information can you click the </a:t>
              </a:r>
              <a:r>
                <a:rPr lang="en-US" sz="1050" b="1" dirty="0">
                  <a:solidFill>
                    <a:schemeClr val="tx1"/>
                  </a:solidFill>
                </a:rPr>
                <a:t>Register </a:t>
              </a:r>
              <a:r>
                <a:rPr lang="en-US" sz="1050" dirty="0">
                  <a:solidFill>
                    <a:schemeClr val="tx1"/>
                  </a:solidFill>
                </a:rPr>
                <a:t>button.</a:t>
              </a:r>
            </a:p>
          </p:txBody>
        </p:sp>
        <p:sp>
          <p:nvSpPr>
            <p:cNvPr id="36" name="Freeform 333"/>
            <p:cNvSpPr>
              <a:spLocks noEditPoints="1"/>
            </p:cNvSpPr>
            <p:nvPr/>
          </p:nvSpPr>
          <p:spPr bwMode="auto">
            <a:xfrm>
              <a:off x="3066005" y="4033723"/>
              <a:ext cx="367631" cy="367631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extBox 17"/>
          <p:cNvSpPr txBox="1"/>
          <p:nvPr>
            <p:custDataLst>
              <p:tags r:id="rId6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11. Select and Add Products and Services</a:t>
            </a:r>
          </a:p>
        </p:txBody>
      </p:sp>
    </p:spTree>
    <p:extLst>
      <p:ext uri="{BB962C8B-B14F-4D97-AF65-F5344CB8AC3E}">
        <p14:creationId xmlns:p14="http://schemas.microsoft.com/office/powerpoint/2010/main" val="2103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C29F542-916C-4A52-9A0B-46C8EB308AED}"/>
              </a:ext>
            </a:extLst>
          </p:cNvPr>
          <p:cNvSpPr/>
          <p:nvPr/>
        </p:nvSpPr>
        <p:spPr>
          <a:xfrm>
            <a:off x="207469" y="5478717"/>
            <a:ext cx="2541823" cy="96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Registering As A Supplier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175505" y="2418022"/>
            <a:ext cx="2062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b="1" dirty="0"/>
              <a:t>Confirmation </a:t>
            </a:r>
            <a:r>
              <a:rPr lang="en-US" sz="1400" dirty="0"/>
              <a:t>pop-up window appears. Click the </a:t>
            </a:r>
            <a:r>
              <a:rPr lang="en-US" sz="1400" b="1" dirty="0"/>
              <a:t>OK </a:t>
            </a:r>
            <a:r>
              <a:rPr lang="en-US" sz="1400" dirty="0"/>
              <a:t>button.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376924" y="4860998"/>
            <a:ext cx="5905332" cy="15434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Right Arrow 6"/>
          <p:cNvSpPr/>
          <p:nvPr/>
        </p:nvSpPr>
        <p:spPr>
          <a:xfrm rot="11163276" flipH="1">
            <a:off x="5345906" y="3711684"/>
            <a:ext cx="482570" cy="1011710"/>
          </a:xfrm>
          <a:prstGeom prst="curvedRightArrow">
            <a:avLst>
              <a:gd name="adj1" fmla="val 23203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confirm the submission:</a:t>
            </a:r>
          </a:p>
        </p:txBody>
      </p:sp>
      <p:sp>
        <p:nvSpPr>
          <p:cNvPr id="17" name="TextBox 16"/>
          <p:cNvSpPr txBox="1"/>
          <p:nvPr>
            <p:custDataLst>
              <p:tags r:id="rId3"/>
            </p:custDataLst>
          </p:nvPr>
        </p:nvSpPr>
        <p:spPr>
          <a:xfrm>
            <a:off x="782994" y="2951307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12. Complete Questionnaire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9" t="44707"/>
          <a:stretch/>
        </p:blipFill>
        <p:spPr>
          <a:xfrm>
            <a:off x="5293895" y="2557415"/>
            <a:ext cx="6168762" cy="2558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664346" y="2990711"/>
            <a:ext cx="181408" cy="1239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17161" y="3295973"/>
            <a:ext cx="3177151" cy="1428261"/>
            <a:chOff x="6117161" y="3295973"/>
            <a:chExt cx="3177151" cy="14282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0" t="45129" r="42739" b="40201"/>
            <a:stretch/>
          </p:blipFill>
          <p:spPr>
            <a:xfrm>
              <a:off x="6117161" y="3295973"/>
              <a:ext cx="3177151" cy="14282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8506690" y="4114800"/>
              <a:ext cx="429491" cy="34636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urved Right Arrow 18"/>
          <p:cNvSpPr/>
          <p:nvPr/>
        </p:nvSpPr>
        <p:spPr>
          <a:xfrm rot="18404921" flipH="1">
            <a:off x="6960778" y="2497486"/>
            <a:ext cx="482570" cy="1011710"/>
          </a:xfrm>
          <a:prstGeom prst="curvedRightArrow">
            <a:avLst>
              <a:gd name="adj1" fmla="val 23203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78037" y="4883835"/>
            <a:ext cx="2047489" cy="1112578"/>
            <a:chOff x="3078037" y="4883835"/>
            <a:chExt cx="2047489" cy="1112578"/>
          </a:xfrm>
        </p:grpSpPr>
        <p:sp>
          <p:nvSpPr>
            <p:cNvPr id="22" name="Rectangle 21"/>
            <p:cNvSpPr/>
            <p:nvPr/>
          </p:nvSpPr>
          <p:spPr>
            <a:xfrm>
              <a:off x="3187537" y="5137726"/>
              <a:ext cx="1937989" cy="858687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050" dirty="0">
                  <a:solidFill>
                    <a:schemeClr val="tx1"/>
                  </a:solidFill>
                </a:rPr>
                <a:t>Once the registration has been submitted, it is sent for approval</a:t>
              </a:r>
              <a:r>
                <a:rPr lang="en-US" sz="1050">
                  <a:solidFill>
                    <a:schemeClr val="tx1"/>
                  </a:solidFill>
                </a:rPr>
                <a:t>. 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333"/>
            <p:cNvSpPr>
              <a:spLocks noEditPoints="1"/>
            </p:cNvSpPr>
            <p:nvPr/>
          </p:nvSpPr>
          <p:spPr bwMode="auto">
            <a:xfrm>
              <a:off x="3078037" y="4883835"/>
              <a:ext cx="367631" cy="367631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825052" y="4791903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tabLst>
                <a:tab pos="285750" algn="l"/>
              </a:tabLst>
            </a:pPr>
            <a:r>
              <a:rPr lang="en-US" sz="1150" b="1" dirty="0"/>
              <a:t>14. Confirm   Submission</a:t>
            </a: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810210" y="211213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11. Select and Add Products and Services</a:t>
            </a:r>
          </a:p>
        </p:txBody>
      </p:sp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790167" y="3864241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/>
            <a:r>
              <a:rPr lang="en-US" sz="1150" dirty="0"/>
              <a:t>13. Submit for Approval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23560" y="5116204"/>
            <a:ext cx="5516880" cy="674996"/>
          </a:xfrm>
          <a:prstGeom prst="roundRect">
            <a:avLst/>
          </a:prstGeom>
          <a:solidFill>
            <a:srgbClr val="B5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Congratulations! You have now viewed the Supplier Registration Process in the Oracle Cloud Portal!</a:t>
            </a:r>
          </a:p>
        </p:txBody>
      </p:sp>
    </p:spTree>
    <p:extLst>
      <p:ext uri="{BB962C8B-B14F-4D97-AF65-F5344CB8AC3E}">
        <p14:creationId xmlns:p14="http://schemas.microsoft.com/office/powerpoint/2010/main" val="30580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2659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EB0A3B-4CE8-3792-DDBF-2F1CC29B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Course Objectives</a:t>
            </a:r>
            <a:endParaRPr lang="en-M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3A11F-EA9C-7AB8-3364-5267EE4372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2098" y="2284930"/>
            <a:ext cx="11696701" cy="38857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this course, you will be able to:</a:t>
            </a:r>
          </a:p>
          <a:p>
            <a:pPr lvl="0">
              <a:buClr>
                <a:srgbClr val="00297A"/>
              </a:buClr>
              <a:buFont typeface="Wingdings" panose="05000000000000000000" pitchFamily="2" charset="2"/>
              <a:buChar char="§"/>
            </a:pPr>
            <a:r>
              <a:rPr lang="en-US" dirty="0"/>
              <a:t>Explain the supplier registration process</a:t>
            </a:r>
          </a:p>
          <a:p>
            <a:pPr lvl="0">
              <a:buClr>
                <a:srgbClr val="00297A"/>
              </a:buClr>
              <a:buFont typeface="Wingdings" panose="05000000000000000000" pitchFamily="2" charset="2"/>
              <a:buChar char="§"/>
            </a:pPr>
            <a:r>
              <a:rPr lang="en-US" dirty="0"/>
              <a:t>List the steps to register yourself as a supplier</a:t>
            </a:r>
          </a:p>
          <a:p>
            <a:endParaRPr lang="en-MY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AAE8EB-0799-20FF-262C-9BA81E7BF7E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098" y="1671836"/>
            <a:ext cx="10975341" cy="783390"/>
          </a:xfrm>
        </p:spPr>
        <p:txBody>
          <a:bodyPr>
            <a:normAutofit/>
          </a:bodyPr>
          <a:lstStyle/>
          <a:p>
            <a:pPr marL="0" indent="0" defTabSz="914311">
              <a:buNone/>
            </a:pPr>
            <a:r>
              <a:rPr lang="en-US" kern="1200" dirty="0"/>
              <a:t>This course is designed to teach you how to register through the Oracle Cloud Supplier Portal.</a:t>
            </a:r>
          </a:p>
          <a:p>
            <a:pPr marL="0" defTabSz="914311"/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16218340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3131BA-281B-02C5-1D73-A7B1EAE1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003653"/>
            <a:ext cx="11607800" cy="1425347"/>
          </a:xfrm>
        </p:spPr>
        <p:txBody>
          <a:bodyPr/>
          <a:lstStyle/>
          <a:p>
            <a:r>
              <a:rPr lang="en-US" sz="3200" dirty="0"/>
              <a:t>REGISTERING AS A SUPPLIER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296955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EB0A3B-4CE8-3792-DDBF-2F1CC29B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1"/>
            <a:ext cx="11607799" cy="435384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Registering as a Supplier: Overview</a:t>
            </a:r>
            <a:endParaRPr lang="en-MY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AAE8EB-0799-20FF-262C-9BA81E7BF7E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100" y="880293"/>
            <a:ext cx="10975341" cy="78339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sz="2000" dirty="0"/>
              <a:t>This is a high-level overview of the registration process</a:t>
            </a:r>
          </a:p>
          <a:p>
            <a:pPr marL="0" defTabSz="914311"/>
            <a:endParaRPr lang="en-US" kern="1200" dirty="0"/>
          </a:p>
        </p:txBody>
      </p:sp>
      <p:sp>
        <p:nvSpPr>
          <p:cNvPr id="38" name="Freeform 59"/>
          <p:cNvSpPr>
            <a:spLocks noEditPoints="1"/>
          </p:cNvSpPr>
          <p:nvPr/>
        </p:nvSpPr>
        <p:spPr bwMode="auto">
          <a:xfrm>
            <a:off x="9753117" y="1654766"/>
            <a:ext cx="966606" cy="835026"/>
          </a:xfrm>
          <a:custGeom>
            <a:avLst/>
            <a:gdLst>
              <a:gd name="T0" fmla="*/ 224 w 538"/>
              <a:gd name="T1" fmla="*/ 25 h 466"/>
              <a:gd name="T2" fmla="*/ 205 w 538"/>
              <a:gd name="T3" fmla="*/ 121 h 466"/>
              <a:gd name="T4" fmla="*/ 0 w 538"/>
              <a:gd name="T5" fmla="*/ 150 h 466"/>
              <a:gd name="T6" fmla="*/ 30 w 538"/>
              <a:gd name="T7" fmla="*/ 466 h 466"/>
              <a:gd name="T8" fmla="*/ 538 w 538"/>
              <a:gd name="T9" fmla="*/ 436 h 466"/>
              <a:gd name="T10" fmla="*/ 508 w 538"/>
              <a:gd name="T11" fmla="*/ 121 h 466"/>
              <a:gd name="T12" fmla="*/ 333 w 538"/>
              <a:gd name="T13" fmla="*/ 71 h 466"/>
              <a:gd name="T14" fmla="*/ 333 w 538"/>
              <a:gd name="T15" fmla="*/ 148 h 466"/>
              <a:gd name="T16" fmla="*/ 511 w 538"/>
              <a:gd name="T17" fmla="*/ 439 h 466"/>
              <a:gd name="T18" fmla="*/ 27 w 538"/>
              <a:gd name="T19" fmla="*/ 148 h 466"/>
              <a:gd name="T20" fmla="*/ 205 w 538"/>
              <a:gd name="T21" fmla="*/ 152 h 466"/>
              <a:gd name="T22" fmla="*/ 315 w 538"/>
              <a:gd name="T23" fmla="*/ 195 h 466"/>
              <a:gd name="T24" fmla="*/ 333 w 538"/>
              <a:gd name="T25" fmla="*/ 148 h 466"/>
              <a:gd name="T26" fmla="*/ 232 w 538"/>
              <a:gd name="T27" fmla="*/ 70 h 466"/>
              <a:gd name="T28" fmla="*/ 295 w 538"/>
              <a:gd name="T29" fmla="*/ 44 h 466"/>
              <a:gd name="T30" fmla="*/ 306 w 538"/>
              <a:gd name="T31" fmla="*/ 121 h 466"/>
              <a:gd name="T32" fmla="*/ 306 w 538"/>
              <a:gd name="T33" fmla="*/ 153 h 466"/>
              <a:gd name="T34" fmla="*/ 232 w 538"/>
              <a:gd name="T35" fmla="*/ 148 h 466"/>
              <a:gd name="T36" fmla="*/ 306 w 538"/>
              <a:gd name="T37" fmla="*/ 153 h 466"/>
              <a:gd name="T38" fmla="*/ 288 w 538"/>
              <a:gd name="T39" fmla="*/ 395 h 466"/>
              <a:gd name="T40" fmla="*/ 250 w 538"/>
              <a:gd name="T41" fmla="*/ 396 h 466"/>
              <a:gd name="T42" fmla="*/ 249 w 538"/>
              <a:gd name="T43" fmla="*/ 378 h 466"/>
              <a:gd name="T44" fmla="*/ 229 w 538"/>
              <a:gd name="T45" fmla="*/ 395 h 466"/>
              <a:gd name="T46" fmla="*/ 119 w 538"/>
              <a:gd name="T47" fmla="*/ 396 h 466"/>
              <a:gd name="T48" fmla="*/ 118 w 538"/>
              <a:gd name="T49" fmla="*/ 378 h 466"/>
              <a:gd name="T50" fmla="*/ 98 w 538"/>
              <a:gd name="T51" fmla="*/ 395 h 466"/>
              <a:gd name="T52" fmla="*/ 60 w 538"/>
              <a:gd name="T53" fmla="*/ 396 h 466"/>
              <a:gd name="T54" fmla="*/ 123 w 538"/>
              <a:gd name="T55" fmla="*/ 302 h 466"/>
              <a:gd name="T56" fmla="*/ 224 w 538"/>
              <a:gd name="T57" fmla="*/ 302 h 466"/>
              <a:gd name="T58" fmla="*/ 216 w 538"/>
              <a:gd name="T59" fmla="*/ 262 h 466"/>
              <a:gd name="T60" fmla="*/ 131 w 538"/>
              <a:gd name="T61" fmla="*/ 262 h 466"/>
              <a:gd name="T62" fmla="*/ 316 w 538"/>
              <a:gd name="T63" fmla="*/ 266 h 466"/>
              <a:gd name="T64" fmla="*/ 316 w 538"/>
              <a:gd name="T65" fmla="*/ 250 h 466"/>
              <a:gd name="T66" fmla="*/ 482 w 538"/>
              <a:gd name="T67" fmla="*/ 258 h 466"/>
              <a:gd name="T68" fmla="*/ 316 w 538"/>
              <a:gd name="T69" fmla="*/ 266 h 466"/>
              <a:gd name="T70" fmla="*/ 308 w 538"/>
              <a:gd name="T71" fmla="*/ 306 h 466"/>
              <a:gd name="T72" fmla="*/ 474 w 538"/>
              <a:gd name="T73" fmla="*/ 298 h 466"/>
              <a:gd name="T74" fmla="*/ 474 w 538"/>
              <a:gd name="T75" fmla="*/ 314 h 466"/>
              <a:gd name="T76" fmla="*/ 316 w 538"/>
              <a:gd name="T77" fmla="*/ 362 h 466"/>
              <a:gd name="T78" fmla="*/ 316 w 538"/>
              <a:gd name="T79" fmla="*/ 347 h 466"/>
              <a:gd name="T80" fmla="*/ 482 w 538"/>
              <a:gd name="T81" fmla="*/ 354 h 466"/>
              <a:gd name="T82" fmla="*/ 316 w 538"/>
              <a:gd name="T83" fmla="*/ 36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8" h="466">
                <a:moveTo>
                  <a:pt x="315" y="25"/>
                </a:moveTo>
                <a:cubicBezTo>
                  <a:pt x="290" y="0"/>
                  <a:pt x="249" y="0"/>
                  <a:pt x="224" y="25"/>
                </a:cubicBezTo>
                <a:cubicBezTo>
                  <a:pt x="212" y="37"/>
                  <a:pt x="205" y="54"/>
                  <a:pt x="205" y="71"/>
                </a:cubicBezTo>
                <a:cubicBezTo>
                  <a:pt x="205" y="121"/>
                  <a:pt x="205" y="121"/>
                  <a:pt x="205" y="121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14" y="121"/>
                  <a:pt x="0" y="134"/>
                  <a:pt x="0" y="150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452"/>
                  <a:pt x="14" y="466"/>
                  <a:pt x="30" y="466"/>
                </a:cubicBezTo>
                <a:cubicBezTo>
                  <a:pt x="509" y="466"/>
                  <a:pt x="509" y="466"/>
                  <a:pt x="509" y="466"/>
                </a:cubicBezTo>
                <a:cubicBezTo>
                  <a:pt x="525" y="466"/>
                  <a:pt x="538" y="452"/>
                  <a:pt x="538" y="436"/>
                </a:cubicBezTo>
                <a:cubicBezTo>
                  <a:pt x="538" y="150"/>
                  <a:pt x="538" y="150"/>
                  <a:pt x="538" y="150"/>
                </a:cubicBezTo>
                <a:cubicBezTo>
                  <a:pt x="538" y="134"/>
                  <a:pt x="525" y="121"/>
                  <a:pt x="508" y="121"/>
                </a:cubicBezTo>
                <a:cubicBezTo>
                  <a:pt x="333" y="121"/>
                  <a:pt x="333" y="121"/>
                  <a:pt x="333" y="121"/>
                </a:cubicBezTo>
                <a:cubicBezTo>
                  <a:pt x="333" y="71"/>
                  <a:pt x="333" y="71"/>
                  <a:pt x="333" y="71"/>
                </a:cubicBezTo>
                <a:cubicBezTo>
                  <a:pt x="333" y="54"/>
                  <a:pt x="327" y="37"/>
                  <a:pt x="315" y="25"/>
                </a:cubicBezTo>
                <a:close/>
                <a:moveTo>
                  <a:pt x="333" y="148"/>
                </a:moveTo>
                <a:cubicBezTo>
                  <a:pt x="511" y="148"/>
                  <a:pt x="511" y="148"/>
                  <a:pt x="511" y="148"/>
                </a:cubicBezTo>
                <a:cubicBezTo>
                  <a:pt x="511" y="439"/>
                  <a:pt x="511" y="439"/>
                  <a:pt x="511" y="439"/>
                </a:cubicBezTo>
                <a:cubicBezTo>
                  <a:pt x="27" y="439"/>
                  <a:pt x="27" y="439"/>
                  <a:pt x="27" y="439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05" y="148"/>
                  <a:pt x="205" y="148"/>
                  <a:pt x="205" y="148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206" y="168"/>
                  <a:pt x="213" y="184"/>
                  <a:pt x="224" y="195"/>
                </a:cubicBezTo>
                <a:cubicBezTo>
                  <a:pt x="249" y="220"/>
                  <a:pt x="290" y="220"/>
                  <a:pt x="315" y="195"/>
                </a:cubicBezTo>
                <a:cubicBezTo>
                  <a:pt x="326" y="184"/>
                  <a:pt x="333" y="168"/>
                  <a:pt x="333" y="152"/>
                </a:cubicBezTo>
                <a:cubicBezTo>
                  <a:pt x="333" y="148"/>
                  <a:pt x="333" y="148"/>
                  <a:pt x="333" y="148"/>
                </a:cubicBezTo>
                <a:close/>
                <a:moveTo>
                  <a:pt x="232" y="121"/>
                </a:moveTo>
                <a:cubicBezTo>
                  <a:pt x="232" y="70"/>
                  <a:pt x="232" y="70"/>
                  <a:pt x="232" y="70"/>
                </a:cubicBezTo>
                <a:cubicBezTo>
                  <a:pt x="232" y="61"/>
                  <a:pt x="236" y="51"/>
                  <a:pt x="243" y="44"/>
                </a:cubicBezTo>
                <a:cubicBezTo>
                  <a:pt x="258" y="30"/>
                  <a:pt x="281" y="30"/>
                  <a:pt x="295" y="44"/>
                </a:cubicBezTo>
                <a:cubicBezTo>
                  <a:pt x="303" y="51"/>
                  <a:pt x="306" y="61"/>
                  <a:pt x="306" y="71"/>
                </a:cubicBezTo>
                <a:cubicBezTo>
                  <a:pt x="306" y="121"/>
                  <a:pt x="306" y="121"/>
                  <a:pt x="306" y="121"/>
                </a:cubicBezTo>
                <a:cubicBezTo>
                  <a:pt x="232" y="121"/>
                  <a:pt x="232" y="121"/>
                  <a:pt x="232" y="121"/>
                </a:cubicBezTo>
                <a:close/>
                <a:moveTo>
                  <a:pt x="306" y="153"/>
                </a:moveTo>
                <a:cubicBezTo>
                  <a:pt x="302" y="200"/>
                  <a:pt x="236" y="195"/>
                  <a:pt x="233" y="153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307" y="148"/>
                  <a:pt x="307" y="148"/>
                  <a:pt x="307" y="148"/>
                </a:cubicBezTo>
                <a:cubicBezTo>
                  <a:pt x="306" y="153"/>
                  <a:pt x="306" y="153"/>
                  <a:pt x="306" y="153"/>
                </a:cubicBezTo>
                <a:close/>
                <a:moveTo>
                  <a:pt x="224" y="302"/>
                </a:moveTo>
                <a:cubicBezTo>
                  <a:pt x="262" y="319"/>
                  <a:pt x="288" y="352"/>
                  <a:pt x="288" y="395"/>
                </a:cubicBezTo>
                <a:cubicBezTo>
                  <a:pt x="288" y="395"/>
                  <a:pt x="288" y="396"/>
                  <a:pt x="287" y="396"/>
                </a:cubicBezTo>
                <a:cubicBezTo>
                  <a:pt x="250" y="396"/>
                  <a:pt x="250" y="396"/>
                  <a:pt x="250" y="396"/>
                </a:cubicBezTo>
                <a:cubicBezTo>
                  <a:pt x="250" y="396"/>
                  <a:pt x="249" y="395"/>
                  <a:pt x="249" y="395"/>
                </a:cubicBezTo>
                <a:cubicBezTo>
                  <a:pt x="249" y="389"/>
                  <a:pt x="249" y="383"/>
                  <a:pt x="249" y="378"/>
                </a:cubicBezTo>
                <a:cubicBezTo>
                  <a:pt x="249" y="365"/>
                  <a:pt x="229" y="365"/>
                  <a:pt x="229" y="378"/>
                </a:cubicBezTo>
                <a:cubicBezTo>
                  <a:pt x="229" y="383"/>
                  <a:pt x="229" y="389"/>
                  <a:pt x="229" y="395"/>
                </a:cubicBezTo>
                <a:cubicBezTo>
                  <a:pt x="229" y="395"/>
                  <a:pt x="229" y="396"/>
                  <a:pt x="228" y="396"/>
                </a:cubicBezTo>
                <a:cubicBezTo>
                  <a:pt x="119" y="396"/>
                  <a:pt x="119" y="396"/>
                  <a:pt x="119" y="396"/>
                </a:cubicBezTo>
                <a:cubicBezTo>
                  <a:pt x="118" y="396"/>
                  <a:pt x="118" y="395"/>
                  <a:pt x="118" y="395"/>
                </a:cubicBezTo>
                <a:cubicBezTo>
                  <a:pt x="118" y="389"/>
                  <a:pt x="118" y="383"/>
                  <a:pt x="118" y="378"/>
                </a:cubicBezTo>
                <a:cubicBezTo>
                  <a:pt x="118" y="365"/>
                  <a:pt x="98" y="365"/>
                  <a:pt x="98" y="378"/>
                </a:cubicBezTo>
                <a:cubicBezTo>
                  <a:pt x="98" y="383"/>
                  <a:pt x="98" y="389"/>
                  <a:pt x="98" y="395"/>
                </a:cubicBezTo>
                <a:cubicBezTo>
                  <a:pt x="98" y="395"/>
                  <a:pt x="98" y="396"/>
                  <a:pt x="97" y="396"/>
                </a:cubicBezTo>
                <a:cubicBezTo>
                  <a:pt x="60" y="396"/>
                  <a:pt x="60" y="396"/>
                  <a:pt x="60" y="396"/>
                </a:cubicBezTo>
                <a:cubicBezTo>
                  <a:pt x="59" y="396"/>
                  <a:pt x="59" y="395"/>
                  <a:pt x="59" y="395"/>
                </a:cubicBezTo>
                <a:cubicBezTo>
                  <a:pt x="59" y="352"/>
                  <a:pt x="85" y="318"/>
                  <a:pt x="123" y="302"/>
                </a:cubicBezTo>
                <a:cubicBezTo>
                  <a:pt x="134" y="320"/>
                  <a:pt x="151" y="334"/>
                  <a:pt x="173" y="334"/>
                </a:cubicBezTo>
                <a:cubicBezTo>
                  <a:pt x="196" y="334"/>
                  <a:pt x="213" y="320"/>
                  <a:pt x="224" y="302"/>
                </a:cubicBezTo>
                <a:close/>
                <a:moveTo>
                  <a:pt x="173" y="216"/>
                </a:moveTo>
                <a:cubicBezTo>
                  <a:pt x="198" y="216"/>
                  <a:pt x="216" y="238"/>
                  <a:pt x="216" y="262"/>
                </a:cubicBezTo>
                <a:cubicBezTo>
                  <a:pt x="216" y="285"/>
                  <a:pt x="198" y="307"/>
                  <a:pt x="173" y="307"/>
                </a:cubicBezTo>
                <a:cubicBezTo>
                  <a:pt x="149" y="307"/>
                  <a:pt x="131" y="285"/>
                  <a:pt x="131" y="262"/>
                </a:cubicBezTo>
                <a:cubicBezTo>
                  <a:pt x="131" y="238"/>
                  <a:pt x="149" y="216"/>
                  <a:pt x="173" y="216"/>
                </a:cubicBezTo>
                <a:close/>
                <a:moveTo>
                  <a:pt x="316" y="266"/>
                </a:moveTo>
                <a:cubicBezTo>
                  <a:pt x="312" y="266"/>
                  <a:pt x="308" y="262"/>
                  <a:pt x="308" y="258"/>
                </a:cubicBezTo>
                <a:cubicBezTo>
                  <a:pt x="308" y="254"/>
                  <a:pt x="312" y="250"/>
                  <a:pt x="316" y="250"/>
                </a:cubicBezTo>
                <a:cubicBezTo>
                  <a:pt x="474" y="250"/>
                  <a:pt x="474" y="250"/>
                  <a:pt x="474" y="250"/>
                </a:cubicBezTo>
                <a:cubicBezTo>
                  <a:pt x="479" y="250"/>
                  <a:pt x="482" y="254"/>
                  <a:pt x="482" y="258"/>
                </a:cubicBezTo>
                <a:cubicBezTo>
                  <a:pt x="482" y="262"/>
                  <a:pt x="479" y="266"/>
                  <a:pt x="474" y="266"/>
                </a:cubicBezTo>
                <a:cubicBezTo>
                  <a:pt x="316" y="266"/>
                  <a:pt x="316" y="266"/>
                  <a:pt x="316" y="266"/>
                </a:cubicBezTo>
                <a:close/>
                <a:moveTo>
                  <a:pt x="316" y="314"/>
                </a:moveTo>
                <a:cubicBezTo>
                  <a:pt x="312" y="314"/>
                  <a:pt x="308" y="310"/>
                  <a:pt x="308" y="306"/>
                </a:cubicBezTo>
                <a:cubicBezTo>
                  <a:pt x="308" y="302"/>
                  <a:pt x="312" y="298"/>
                  <a:pt x="316" y="298"/>
                </a:cubicBezTo>
                <a:cubicBezTo>
                  <a:pt x="474" y="298"/>
                  <a:pt x="474" y="298"/>
                  <a:pt x="474" y="298"/>
                </a:cubicBezTo>
                <a:cubicBezTo>
                  <a:pt x="479" y="298"/>
                  <a:pt x="482" y="302"/>
                  <a:pt x="482" y="306"/>
                </a:cubicBezTo>
                <a:cubicBezTo>
                  <a:pt x="482" y="310"/>
                  <a:pt x="479" y="314"/>
                  <a:pt x="474" y="314"/>
                </a:cubicBezTo>
                <a:cubicBezTo>
                  <a:pt x="316" y="314"/>
                  <a:pt x="316" y="314"/>
                  <a:pt x="316" y="314"/>
                </a:cubicBezTo>
                <a:close/>
                <a:moveTo>
                  <a:pt x="316" y="362"/>
                </a:moveTo>
                <a:cubicBezTo>
                  <a:pt x="312" y="362"/>
                  <a:pt x="308" y="359"/>
                  <a:pt x="308" y="354"/>
                </a:cubicBezTo>
                <a:cubicBezTo>
                  <a:pt x="308" y="350"/>
                  <a:pt x="312" y="347"/>
                  <a:pt x="316" y="347"/>
                </a:cubicBezTo>
                <a:cubicBezTo>
                  <a:pt x="474" y="347"/>
                  <a:pt x="474" y="347"/>
                  <a:pt x="474" y="347"/>
                </a:cubicBezTo>
                <a:cubicBezTo>
                  <a:pt x="479" y="347"/>
                  <a:pt x="482" y="350"/>
                  <a:pt x="482" y="354"/>
                </a:cubicBezTo>
                <a:cubicBezTo>
                  <a:pt x="482" y="359"/>
                  <a:pt x="479" y="362"/>
                  <a:pt x="474" y="362"/>
                </a:cubicBezTo>
                <a:lnTo>
                  <a:pt x="316" y="3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B64F3C-0513-8442-4D0D-EC33D47495F2}"/>
              </a:ext>
            </a:extLst>
          </p:cNvPr>
          <p:cNvGrpSpPr/>
          <p:nvPr/>
        </p:nvGrpSpPr>
        <p:grpSpPr>
          <a:xfrm>
            <a:off x="1152975" y="1361168"/>
            <a:ext cx="9886047" cy="5058631"/>
            <a:chOff x="1192620" y="1493248"/>
            <a:chExt cx="9886047" cy="505863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D4F4AB1-8BAA-185C-97C7-7B2BD0FA72B6}"/>
                </a:ext>
              </a:extLst>
            </p:cNvPr>
            <p:cNvGrpSpPr/>
            <p:nvPr/>
          </p:nvGrpSpPr>
          <p:grpSpPr>
            <a:xfrm>
              <a:off x="1192620" y="1493248"/>
              <a:ext cx="9886047" cy="5058631"/>
              <a:chOff x="912965" y="1615179"/>
              <a:chExt cx="10455597" cy="5107135"/>
            </a:xfrm>
          </p:grpSpPr>
          <p:sp>
            <p:nvSpPr>
              <p:cNvPr id="9" name="Rounded Rectangle 19"/>
              <p:cNvSpPr/>
              <p:nvPr/>
            </p:nvSpPr>
            <p:spPr>
              <a:xfrm>
                <a:off x="9271995" y="1671548"/>
                <a:ext cx="2096567" cy="1899932"/>
              </a:xfrm>
              <a:prstGeom prst="roundRect">
                <a:avLst/>
              </a:prstGeom>
              <a:solidFill>
                <a:srgbClr val="00297A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ounded Rectangle 18"/>
              <p:cNvSpPr/>
              <p:nvPr/>
            </p:nvSpPr>
            <p:spPr>
              <a:xfrm>
                <a:off x="4939202" y="1624983"/>
                <a:ext cx="2096566" cy="18999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ounded Rectangle 17"/>
              <p:cNvSpPr/>
              <p:nvPr/>
            </p:nvSpPr>
            <p:spPr>
              <a:xfrm>
                <a:off x="1047343" y="1615179"/>
                <a:ext cx="2096566" cy="18999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956091" y="2416740"/>
                <a:ext cx="19998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Complete Supplier Registration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047343" y="2416740"/>
                <a:ext cx="18740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Log in to Oracle Cloud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271994" y="2515231"/>
                <a:ext cx="1928853" cy="83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solidFill>
                      <a:schemeClr val="bg1"/>
                    </a:solidFill>
                  </a:rPr>
                  <a:t>Sandisk</a:t>
                </a:r>
                <a:r>
                  <a:rPr lang="en-US" sz="1600" dirty="0">
                    <a:solidFill>
                      <a:schemeClr val="bg1"/>
                    </a:solidFill>
                  </a:rPr>
                  <a:t> Approves Supplier Registration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12965" y="3980449"/>
                <a:ext cx="2257429" cy="12483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97A"/>
                </a:solidFill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The supplier will need to click the registration link to register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27275" y="3976821"/>
                <a:ext cx="2257429" cy="12483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97A"/>
                </a:solidFill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schemeClr val="tx1"/>
                    </a:solidFill>
                  </a:rPr>
                  <a:t>Sandisk</a:t>
                </a:r>
                <a:r>
                  <a:rPr lang="en-US" sz="1400" dirty="0">
                    <a:solidFill>
                      <a:schemeClr val="tx1"/>
                    </a:solidFill>
                  </a:rPr>
                  <a:t> will receive the registration, will review and approve.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956091" y="4025250"/>
                <a:ext cx="2257429" cy="12483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97A"/>
                </a:solidFill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After accessing the portal, add contacts, addresses, bank and other details</a:t>
                </a:r>
              </a:p>
            </p:txBody>
          </p:sp>
          <p:sp>
            <p:nvSpPr>
              <p:cNvPr id="35" name="Right Arrow 2"/>
              <p:cNvSpPr/>
              <p:nvPr/>
            </p:nvSpPr>
            <p:spPr>
              <a:xfrm>
                <a:off x="3357978" y="2329180"/>
                <a:ext cx="1263316" cy="503058"/>
              </a:xfrm>
              <a:prstGeom prst="rightArrow">
                <a:avLst/>
              </a:prstGeom>
              <a:solidFill>
                <a:srgbClr val="B57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ight Arrow 20"/>
              <p:cNvSpPr/>
              <p:nvPr/>
            </p:nvSpPr>
            <p:spPr>
              <a:xfrm>
                <a:off x="7567745" y="2349256"/>
                <a:ext cx="1263316" cy="503058"/>
              </a:xfrm>
              <a:prstGeom prst="rightArrow">
                <a:avLst/>
              </a:prstGeom>
              <a:solidFill>
                <a:srgbClr val="B57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80"/>
              <p:cNvSpPr>
                <a:spLocks noEditPoints="1"/>
              </p:cNvSpPr>
              <p:nvPr/>
            </p:nvSpPr>
            <p:spPr bwMode="auto">
              <a:xfrm>
                <a:off x="1704864" y="1744301"/>
                <a:ext cx="673629" cy="672439"/>
              </a:xfrm>
              <a:custGeom>
                <a:avLst/>
                <a:gdLst>
                  <a:gd name="T0" fmla="*/ 132 w 413"/>
                  <a:gd name="T1" fmla="*/ 71 h 413"/>
                  <a:gd name="T2" fmla="*/ 230 w 413"/>
                  <a:gd name="T3" fmla="*/ 169 h 413"/>
                  <a:gd name="T4" fmla="*/ 236 w 413"/>
                  <a:gd name="T5" fmla="*/ 140 h 413"/>
                  <a:gd name="T6" fmla="*/ 214 w 413"/>
                  <a:gd name="T7" fmla="*/ 80 h 413"/>
                  <a:gd name="T8" fmla="*/ 166 w 413"/>
                  <a:gd name="T9" fmla="*/ 32 h 413"/>
                  <a:gd name="T10" fmla="*/ 41 w 413"/>
                  <a:gd name="T11" fmla="*/ 41 h 413"/>
                  <a:gd name="T12" fmla="*/ 32 w 413"/>
                  <a:gd name="T13" fmla="*/ 167 h 413"/>
                  <a:gd name="T14" fmla="*/ 80 w 413"/>
                  <a:gd name="T15" fmla="*/ 214 h 413"/>
                  <a:gd name="T16" fmla="*/ 168 w 413"/>
                  <a:gd name="T17" fmla="*/ 230 h 413"/>
                  <a:gd name="T18" fmla="*/ 71 w 413"/>
                  <a:gd name="T19" fmla="*/ 133 h 413"/>
                  <a:gd name="T20" fmla="*/ 79 w 413"/>
                  <a:gd name="T21" fmla="*/ 79 h 413"/>
                  <a:gd name="T22" fmla="*/ 132 w 413"/>
                  <a:gd name="T23" fmla="*/ 71 h 413"/>
                  <a:gd name="T24" fmla="*/ 381 w 413"/>
                  <a:gd name="T25" fmla="*/ 247 h 413"/>
                  <a:gd name="T26" fmla="*/ 333 w 413"/>
                  <a:gd name="T27" fmla="*/ 199 h 413"/>
                  <a:gd name="T28" fmla="*/ 272 w 413"/>
                  <a:gd name="T29" fmla="*/ 176 h 413"/>
                  <a:gd name="T30" fmla="*/ 244 w 413"/>
                  <a:gd name="T31" fmla="*/ 182 h 413"/>
                  <a:gd name="T32" fmla="*/ 341 w 413"/>
                  <a:gd name="T33" fmla="*/ 280 h 413"/>
                  <a:gd name="T34" fmla="*/ 334 w 413"/>
                  <a:gd name="T35" fmla="*/ 334 h 413"/>
                  <a:gd name="T36" fmla="*/ 280 w 413"/>
                  <a:gd name="T37" fmla="*/ 341 h 413"/>
                  <a:gd name="T38" fmla="*/ 182 w 413"/>
                  <a:gd name="T39" fmla="*/ 244 h 413"/>
                  <a:gd name="T40" fmla="*/ 198 w 413"/>
                  <a:gd name="T41" fmla="*/ 333 h 413"/>
                  <a:gd name="T42" fmla="*/ 246 w 413"/>
                  <a:gd name="T43" fmla="*/ 381 h 413"/>
                  <a:gd name="T44" fmla="*/ 372 w 413"/>
                  <a:gd name="T45" fmla="*/ 372 h 413"/>
                  <a:gd name="T46" fmla="*/ 381 w 413"/>
                  <a:gd name="T47" fmla="*/ 247 h 413"/>
                  <a:gd name="T48" fmla="*/ 258 w 413"/>
                  <a:gd name="T49" fmla="*/ 281 h 413"/>
                  <a:gd name="T50" fmla="*/ 247 w 413"/>
                  <a:gd name="T51" fmla="*/ 277 h 413"/>
                  <a:gd name="T52" fmla="*/ 141 w 413"/>
                  <a:gd name="T53" fmla="*/ 171 h 413"/>
                  <a:gd name="T54" fmla="*/ 137 w 413"/>
                  <a:gd name="T55" fmla="*/ 159 h 413"/>
                  <a:gd name="T56" fmla="*/ 143 w 413"/>
                  <a:gd name="T57" fmla="*/ 144 h 413"/>
                  <a:gd name="T58" fmla="*/ 159 w 413"/>
                  <a:gd name="T59" fmla="*/ 137 h 413"/>
                  <a:gd name="T60" fmla="*/ 171 w 413"/>
                  <a:gd name="T61" fmla="*/ 141 h 413"/>
                  <a:gd name="T62" fmla="*/ 277 w 413"/>
                  <a:gd name="T63" fmla="*/ 247 h 413"/>
                  <a:gd name="T64" fmla="*/ 281 w 413"/>
                  <a:gd name="T65" fmla="*/ 260 h 413"/>
                  <a:gd name="T66" fmla="*/ 274 w 413"/>
                  <a:gd name="T67" fmla="*/ 274 h 413"/>
                  <a:gd name="T68" fmla="*/ 258 w 413"/>
                  <a:gd name="T69" fmla="*/ 28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413">
                    <a:moveTo>
                      <a:pt x="132" y="71"/>
                    </a:move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34" y="160"/>
                      <a:pt x="236" y="150"/>
                      <a:pt x="236" y="140"/>
                    </a:cubicBezTo>
                    <a:cubicBezTo>
                      <a:pt x="238" y="117"/>
                      <a:pt x="230" y="95"/>
                      <a:pt x="214" y="80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34" y="0"/>
                      <a:pt x="76" y="5"/>
                      <a:pt x="41" y="41"/>
                    </a:cubicBezTo>
                    <a:cubicBezTo>
                      <a:pt x="5" y="77"/>
                      <a:pt x="0" y="134"/>
                      <a:pt x="32" y="167"/>
                    </a:cubicBezTo>
                    <a:cubicBezTo>
                      <a:pt x="80" y="214"/>
                      <a:pt x="80" y="214"/>
                      <a:pt x="80" y="214"/>
                    </a:cubicBezTo>
                    <a:cubicBezTo>
                      <a:pt x="103" y="237"/>
                      <a:pt x="137" y="242"/>
                      <a:pt x="168" y="230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8" y="120"/>
                      <a:pt x="63" y="94"/>
                      <a:pt x="79" y="79"/>
                    </a:cubicBezTo>
                    <a:cubicBezTo>
                      <a:pt x="94" y="63"/>
                      <a:pt x="120" y="58"/>
                      <a:pt x="132" y="71"/>
                    </a:cubicBezTo>
                    <a:close/>
                    <a:moveTo>
                      <a:pt x="381" y="247"/>
                    </a:moveTo>
                    <a:cubicBezTo>
                      <a:pt x="333" y="199"/>
                      <a:pt x="333" y="199"/>
                      <a:pt x="333" y="199"/>
                    </a:cubicBezTo>
                    <a:cubicBezTo>
                      <a:pt x="317" y="183"/>
                      <a:pt x="296" y="175"/>
                      <a:pt x="272" y="176"/>
                    </a:cubicBezTo>
                    <a:cubicBezTo>
                      <a:pt x="263" y="177"/>
                      <a:pt x="253" y="179"/>
                      <a:pt x="244" y="182"/>
                    </a:cubicBezTo>
                    <a:cubicBezTo>
                      <a:pt x="341" y="280"/>
                      <a:pt x="341" y="280"/>
                      <a:pt x="341" y="280"/>
                    </a:cubicBezTo>
                    <a:cubicBezTo>
                      <a:pt x="354" y="293"/>
                      <a:pt x="349" y="318"/>
                      <a:pt x="334" y="334"/>
                    </a:cubicBezTo>
                    <a:cubicBezTo>
                      <a:pt x="318" y="350"/>
                      <a:pt x="293" y="354"/>
                      <a:pt x="280" y="3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70" y="275"/>
                      <a:pt x="175" y="310"/>
                      <a:pt x="198" y="333"/>
                    </a:cubicBezTo>
                    <a:cubicBezTo>
                      <a:pt x="246" y="381"/>
                      <a:pt x="246" y="381"/>
                      <a:pt x="246" y="381"/>
                    </a:cubicBezTo>
                    <a:cubicBezTo>
                      <a:pt x="279" y="413"/>
                      <a:pt x="336" y="408"/>
                      <a:pt x="372" y="372"/>
                    </a:cubicBezTo>
                    <a:cubicBezTo>
                      <a:pt x="408" y="337"/>
                      <a:pt x="413" y="279"/>
                      <a:pt x="381" y="247"/>
                    </a:cubicBezTo>
                    <a:close/>
                    <a:moveTo>
                      <a:pt x="258" y="281"/>
                    </a:moveTo>
                    <a:cubicBezTo>
                      <a:pt x="254" y="281"/>
                      <a:pt x="250" y="280"/>
                      <a:pt x="247" y="277"/>
                    </a:cubicBezTo>
                    <a:cubicBezTo>
                      <a:pt x="141" y="171"/>
                      <a:pt x="141" y="171"/>
                      <a:pt x="141" y="171"/>
                    </a:cubicBezTo>
                    <a:cubicBezTo>
                      <a:pt x="138" y="168"/>
                      <a:pt x="137" y="164"/>
                      <a:pt x="137" y="159"/>
                    </a:cubicBezTo>
                    <a:cubicBezTo>
                      <a:pt x="137" y="154"/>
                      <a:pt x="139" y="148"/>
                      <a:pt x="143" y="144"/>
                    </a:cubicBezTo>
                    <a:cubicBezTo>
                      <a:pt x="148" y="139"/>
                      <a:pt x="154" y="137"/>
                      <a:pt x="159" y="137"/>
                    </a:cubicBezTo>
                    <a:cubicBezTo>
                      <a:pt x="164" y="137"/>
                      <a:pt x="168" y="138"/>
                      <a:pt x="171" y="141"/>
                    </a:cubicBezTo>
                    <a:cubicBezTo>
                      <a:pt x="277" y="247"/>
                      <a:pt x="277" y="247"/>
                      <a:pt x="277" y="247"/>
                    </a:cubicBezTo>
                    <a:cubicBezTo>
                      <a:pt x="280" y="251"/>
                      <a:pt x="282" y="255"/>
                      <a:pt x="281" y="260"/>
                    </a:cubicBezTo>
                    <a:cubicBezTo>
                      <a:pt x="281" y="265"/>
                      <a:pt x="278" y="271"/>
                      <a:pt x="274" y="274"/>
                    </a:cubicBezTo>
                    <a:cubicBezTo>
                      <a:pt x="270" y="279"/>
                      <a:pt x="264" y="281"/>
                      <a:pt x="258" y="281"/>
                    </a:cubicBezTo>
                    <a:close/>
                  </a:path>
                </a:pathLst>
              </a:custGeom>
              <a:solidFill>
                <a:srgbClr val="00297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653588" y="1708834"/>
                <a:ext cx="667793" cy="743374"/>
                <a:chOff x="534511" y="2072260"/>
                <a:chExt cx="939212" cy="1045511"/>
              </a:xfrm>
              <a:solidFill>
                <a:srgbClr val="00297A"/>
              </a:solidFill>
            </p:grpSpPr>
            <p:sp>
              <p:nvSpPr>
                <p:cNvPr id="40" name="Oval 42"/>
                <p:cNvSpPr>
                  <a:spLocks noChangeArrowheads="1"/>
                </p:cNvSpPr>
                <p:nvPr/>
              </p:nvSpPr>
              <p:spPr bwMode="auto">
                <a:xfrm>
                  <a:off x="977179" y="2190207"/>
                  <a:ext cx="358211" cy="353842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43"/>
                <p:cNvSpPr>
                  <a:spLocks/>
                </p:cNvSpPr>
                <p:nvPr/>
              </p:nvSpPr>
              <p:spPr bwMode="auto">
                <a:xfrm>
                  <a:off x="847581" y="2577542"/>
                  <a:ext cx="626142" cy="540229"/>
                </a:xfrm>
                <a:custGeom>
                  <a:avLst/>
                  <a:gdLst>
                    <a:gd name="T0" fmla="*/ 123 w 182"/>
                    <a:gd name="T1" fmla="*/ 0 h 157"/>
                    <a:gd name="T2" fmla="*/ 90 w 182"/>
                    <a:gd name="T3" fmla="*/ 38 h 157"/>
                    <a:gd name="T4" fmla="*/ 58 w 182"/>
                    <a:gd name="T5" fmla="*/ 0 h 157"/>
                    <a:gd name="T6" fmla="*/ 0 w 182"/>
                    <a:gd name="T7" fmla="*/ 98 h 157"/>
                    <a:gd name="T8" fmla="*/ 1 w 182"/>
                    <a:gd name="T9" fmla="*/ 116 h 157"/>
                    <a:gd name="T10" fmla="*/ 91 w 182"/>
                    <a:gd name="T11" fmla="*/ 157 h 157"/>
                    <a:gd name="T12" fmla="*/ 180 w 182"/>
                    <a:gd name="T13" fmla="*/ 116 h 157"/>
                    <a:gd name="T14" fmla="*/ 182 w 182"/>
                    <a:gd name="T15" fmla="*/ 98 h 157"/>
                    <a:gd name="T16" fmla="*/ 123 w 182"/>
                    <a:gd name="T17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2" h="157">
                      <a:moveTo>
                        <a:pt x="123" y="0"/>
                      </a:moveTo>
                      <a:cubicBezTo>
                        <a:pt x="90" y="38"/>
                        <a:pt x="90" y="38"/>
                        <a:pt x="90" y="38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24" y="15"/>
                        <a:pt x="0" y="53"/>
                        <a:pt x="0" y="98"/>
                      </a:cubicBezTo>
                      <a:cubicBezTo>
                        <a:pt x="0" y="104"/>
                        <a:pt x="0" y="110"/>
                        <a:pt x="1" y="116"/>
                      </a:cubicBezTo>
                      <a:cubicBezTo>
                        <a:pt x="20" y="141"/>
                        <a:pt x="53" y="157"/>
                        <a:pt x="91" y="157"/>
                      </a:cubicBezTo>
                      <a:cubicBezTo>
                        <a:pt x="128" y="157"/>
                        <a:pt x="161" y="141"/>
                        <a:pt x="180" y="116"/>
                      </a:cubicBezTo>
                      <a:cubicBezTo>
                        <a:pt x="181" y="110"/>
                        <a:pt x="182" y="104"/>
                        <a:pt x="182" y="98"/>
                      </a:cubicBezTo>
                      <a:cubicBezTo>
                        <a:pt x="182" y="53"/>
                        <a:pt x="157" y="15"/>
                        <a:pt x="1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44"/>
                <p:cNvSpPr>
                  <a:spLocks/>
                </p:cNvSpPr>
                <p:nvPr/>
              </p:nvSpPr>
              <p:spPr bwMode="auto">
                <a:xfrm>
                  <a:off x="658283" y="2072260"/>
                  <a:ext cx="323263" cy="330545"/>
                </a:xfrm>
                <a:custGeom>
                  <a:avLst/>
                  <a:gdLst>
                    <a:gd name="T0" fmla="*/ 75 w 94"/>
                    <a:gd name="T1" fmla="*/ 85 h 96"/>
                    <a:gd name="T2" fmla="*/ 94 w 94"/>
                    <a:gd name="T3" fmla="*/ 38 h 96"/>
                    <a:gd name="T4" fmla="*/ 47 w 94"/>
                    <a:gd name="T5" fmla="*/ 0 h 96"/>
                    <a:gd name="T6" fmla="*/ 0 w 94"/>
                    <a:gd name="T7" fmla="*/ 48 h 96"/>
                    <a:gd name="T8" fmla="*/ 47 w 94"/>
                    <a:gd name="T9" fmla="*/ 96 h 96"/>
                    <a:gd name="T10" fmla="*/ 75 w 94"/>
                    <a:gd name="T11" fmla="*/ 86 h 96"/>
                    <a:gd name="T12" fmla="*/ 75 w 94"/>
                    <a:gd name="T13" fmla="*/ 85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96">
                      <a:moveTo>
                        <a:pt x="75" y="85"/>
                      </a:moveTo>
                      <a:cubicBezTo>
                        <a:pt x="75" y="67"/>
                        <a:pt x="83" y="50"/>
                        <a:pt x="94" y="38"/>
                      </a:cubicBezTo>
                      <a:cubicBezTo>
                        <a:pt x="90" y="16"/>
                        <a:pt x="70" y="0"/>
                        <a:pt x="47" y="0"/>
                      </a:cubicBezTo>
                      <a:cubicBezTo>
                        <a:pt x="21" y="0"/>
                        <a:pt x="0" y="21"/>
                        <a:pt x="0" y="48"/>
                      </a:cubicBezTo>
                      <a:cubicBezTo>
                        <a:pt x="0" y="74"/>
                        <a:pt x="21" y="96"/>
                        <a:pt x="47" y="96"/>
                      </a:cubicBezTo>
                      <a:cubicBezTo>
                        <a:pt x="58" y="96"/>
                        <a:pt x="67" y="92"/>
                        <a:pt x="75" y="86"/>
                      </a:cubicBezTo>
                      <a:cubicBezTo>
                        <a:pt x="75" y="86"/>
                        <a:pt x="75" y="86"/>
                        <a:pt x="75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45"/>
                <p:cNvSpPr>
                  <a:spLocks/>
                </p:cNvSpPr>
                <p:nvPr/>
              </p:nvSpPr>
              <p:spPr bwMode="auto">
                <a:xfrm>
                  <a:off x="534511" y="2430472"/>
                  <a:ext cx="454317" cy="498001"/>
                </a:xfrm>
                <a:custGeom>
                  <a:avLst/>
                  <a:gdLst>
                    <a:gd name="T0" fmla="*/ 73 w 132"/>
                    <a:gd name="T1" fmla="*/ 141 h 145"/>
                    <a:gd name="T2" fmla="*/ 132 w 132"/>
                    <a:gd name="T3" fmla="*/ 31 h 145"/>
                    <a:gd name="T4" fmla="*/ 114 w 132"/>
                    <a:gd name="T5" fmla="*/ 0 h 145"/>
                    <a:gd name="T6" fmla="*/ 114 w 132"/>
                    <a:gd name="T7" fmla="*/ 0 h 145"/>
                    <a:gd name="T8" fmla="*/ 84 w 132"/>
                    <a:gd name="T9" fmla="*/ 36 h 145"/>
                    <a:gd name="T10" fmla="*/ 54 w 132"/>
                    <a:gd name="T11" fmla="*/ 0 h 145"/>
                    <a:gd name="T12" fmla="*/ 0 w 132"/>
                    <a:gd name="T13" fmla="*/ 91 h 145"/>
                    <a:gd name="T14" fmla="*/ 1 w 132"/>
                    <a:gd name="T15" fmla="*/ 108 h 145"/>
                    <a:gd name="T16" fmla="*/ 73 w 132"/>
                    <a:gd name="T17" fmla="*/ 145 h 145"/>
                    <a:gd name="T18" fmla="*/ 73 w 132"/>
                    <a:gd name="T19" fmla="*/ 141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145">
                      <a:moveTo>
                        <a:pt x="73" y="141"/>
                      </a:moveTo>
                      <a:cubicBezTo>
                        <a:pt x="73" y="94"/>
                        <a:pt x="96" y="52"/>
                        <a:pt x="132" y="31"/>
                      </a:cubicBezTo>
                      <a:cubicBezTo>
                        <a:pt x="124" y="23"/>
                        <a:pt x="117" y="12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84" y="36"/>
                        <a:pt x="84" y="36"/>
                        <a:pt x="84" y="36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22" y="15"/>
                        <a:pt x="0" y="50"/>
                        <a:pt x="0" y="91"/>
                      </a:cubicBezTo>
                      <a:cubicBezTo>
                        <a:pt x="0" y="97"/>
                        <a:pt x="0" y="103"/>
                        <a:pt x="1" y="108"/>
                      </a:cubicBezTo>
                      <a:cubicBezTo>
                        <a:pt x="17" y="128"/>
                        <a:pt x="43" y="142"/>
                        <a:pt x="73" y="145"/>
                      </a:cubicBezTo>
                      <a:cubicBezTo>
                        <a:pt x="73" y="144"/>
                        <a:pt x="73" y="142"/>
                        <a:pt x="73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490534" y="5466140"/>
                <a:ext cx="4403865" cy="1256174"/>
                <a:chOff x="9735938" y="1266320"/>
                <a:chExt cx="2367837" cy="1256174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9735938" y="1266320"/>
                  <a:ext cx="2367837" cy="12561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E5E5E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sz="1400" dirty="0">
                      <a:solidFill>
                        <a:schemeClr val="tx1"/>
                      </a:solidFill>
                    </a:rPr>
                    <a:t>Step is performed by supplier</a:t>
                  </a:r>
                </a:p>
                <a:p>
                  <a:pPr algn="r"/>
                  <a:endParaRPr lang="en-US" sz="1400" dirty="0">
                    <a:solidFill>
                      <a:schemeClr val="tx1"/>
                    </a:solidFill>
                  </a:endParaRPr>
                </a:p>
                <a:p>
                  <a:pPr algn="r"/>
                  <a:r>
                    <a:rPr lang="en-US" sz="1400" dirty="0">
                      <a:solidFill>
                        <a:schemeClr val="tx1"/>
                      </a:solidFill>
                    </a:rPr>
                    <a:t>Step is performed in the system</a:t>
                  </a:r>
                </a:p>
              </p:txBody>
            </p:sp>
            <p:sp>
              <p:nvSpPr>
                <p:cNvPr id="46" name="Rounded Rectangle 29"/>
                <p:cNvSpPr/>
                <p:nvPr/>
              </p:nvSpPr>
              <p:spPr>
                <a:xfrm>
                  <a:off x="9813565" y="1394864"/>
                  <a:ext cx="557192" cy="4134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ounded Rectangle 31"/>
                <p:cNvSpPr/>
                <p:nvPr/>
              </p:nvSpPr>
              <p:spPr>
                <a:xfrm>
                  <a:off x="9813560" y="1942825"/>
                  <a:ext cx="557192" cy="413429"/>
                </a:xfrm>
                <a:prstGeom prst="roundRect">
                  <a:avLst/>
                </a:prstGeom>
                <a:solidFill>
                  <a:srgbClr val="00297A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27A8E7DD-147F-EB21-0D9E-957E3B2F2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2751" y="1542347"/>
              <a:ext cx="966606" cy="835026"/>
            </a:xfrm>
            <a:custGeom>
              <a:avLst/>
              <a:gdLst>
                <a:gd name="T0" fmla="*/ 224 w 538"/>
                <a:gd name="T1" fmla="*/ 25 h 466"/>
                <a:gd name="T2" fmla="*/ 205 w 538"/>
                <a:gd name="T3" fmla="*/ 121 h 466"/>
                <a:gd name="T4" fmla="*/ 0 w 538"/>
                <a:gd name="T5" fmla="*/ 150 h 466"/>
                <a:gd name="T6" fmla="*/ 30 w 538"/>
                <a:gd name="T7" fmla="*/ 466 h 466"/>
                <a:gd name="T8" fmla="*/ 538 w 538"/>
                <a:gd name="T9" fmla="*/ 436 h 466"/>
                <a:gd name="T10" fmla="*/ 508 w 538"/>
                <a:gd name="T11" fmla="*/ 121 h 466"/>
                <a:gd name="T12" fmla="*/ 333 w 538"/>
                <a:gd name="T13" fmla="*/ 71 h 466"/>
                <a:gd name="T14" fmla="*/ 333 w 538"/>
                <a:gd name="T15" fmla="*/ 148 h 466"/>
                <a:gd name="T16" fmla="*/ 511 w 538"/>
                <a:gd name="T17" fmla="*/ 439 h 466"/>
                <a:gd name="T18" fmla="*/ 27 w 538"/>
                <a:gd name="T19" fmla="*/ 148 h 466"/>
                <a:gd name="T20" fmla="*/ 205 w 538"/>
                <a:gd name="T21" fmla="*/ 152 h 466"/>
                <a:gd name="T22" fmla="*/ 315 w 538"/>
                <a:gd name="T23" fmla="*/ 195 h 466"/>
                <a:gd name="T24" fmla="*/ 333 w 538"/>
                <a:gd name="T25" fmla="*/ 148 h 466"/>
                <a:gd name="T26" fmla="*/ 232 w 538"/>
                <a:gd name="T27" fmla="*/ 70 h 466"/>
                <a:gd name="T28" fmla="*/ 295 w 538"/>
                <a:gd name="T29" fmla="*/ 44 h 466"/>
                <a:gd name="T30" fmla="*/ 306 w 538"/>
                <a:gd name="T31" fmla="*/ 121 h 466"/>
                <a:gd name="T32" fmla="*/ 306 w 538"/>
                <a:gd name="T33" fmla="*/ 153 h 466"/>
                <a:gd name="T34" fmla="*/ 232 w 538"/>
                <a:gd name="T35" fmla="*/ 148 h 466"/>
                <a:gd name="T36" fmla="*/ 306 w 538"/>
                <a:gd name="T37" fmla="*/ 153 h 466"/>
                <a:gd name="T38" fmla="*/ 288 w 538"/>
                <a:gd name="T39" fmla="*/ 395 h 466"/>
                <a:gd name="T40" fmla="*/ 250 w 538"/>
                <a:gd name="T41" fmla="*/ 396 h 466"/>
                <a:gd name="T42" fmla="*/ 249 w 538"/>
                <a:gd name="T43" fmla="*/ 378 h 466"/>
                <a:gd name="T44" fmla="*/ 229 w 538"/>
                <a:gd name="T45" fmla="*/ 395 h 466"/>
                <a:gd name="T46" fmla="*/ 119 w 538"/>
                <a:gd name="T47" fmla="*/ 396 h 466"/>
                <a:gd name="T48" fmla="*/ 118 w 538"/>
                <a:gd name="T49" fmla="*/ 378 h 466"/>
                <a:gd name="T50" fmla="*/ 98 w 538"/>
                <a:gd name="T51" fmla="*/ 395 h 466"/>
                <a:gd name="T52" fmla="*/ 60 w 538"/>
                <a:gd name="T53" fmla="*/ 396 h 466"/>
                <a:gd name="T54" fmla="*/ 123 w 538"/>
                <a:gd name="T55" fmla="*/ 302 h 466"/>
                <a:gd name="T56" fmla="*/ 224 w 538"/>
                <a:gd name="T57" fmla="*/ 302 h 466"/>
                <a:gd name="T58" fmla="*/ 216 w 538"/>
                <a:gd name="T59" fmla="*/ 262 h 466"/>
                <a:gd name="T60" fmla="*/ 131 w 538"/>
                <a:gd name="T61" fmla="*/ 262 h 466"/>
                <a:gd name="T62" fmla="*/ 316 w 538"/>
                <a:gd name="T63" fmla="*/ 266 h 466"/>
                <a:gd name="T64" fmla="*/ 316 w 538"/>
                <a:gd name="T65" fmla="*/ 250 h 466"/>
                <a:gd name="T66" fmla="*/ 482 w 538"/>
                <a:gd name="T67" fmla="*/ 258 h 466"/>
                <a:gd name="T68" fmla="*/ 316 w 538"/>
                <a:gd name="T69" fmla="*/ 266 h 466"/>
                <a:gd name="T70" fmla="*/ 308 w 538"/>
                <a:gd name="T71" fmla="*/ 306 h 466"/>
                <a:gd name="T72" fmla="*/ 474 w 538"/>
                <a:gd name="T73" fmla="*/ 298 h 466"/>
                <a:gd name="T74" fmla="*/ 474 w 538"/>
                <a:gd name="T75" fmla="*/ 314 h 466"/>
                <a:gd name="T76" fmla="*/ 316 w 538"/>
                <a:gd name="T77" fmla="*/ 362 h 466"/>
                <a:gd name="T78" fmla="*/ 316 w 538"/>
                <a:gd name="T79" fmla="*/ 347 h 466"/>
                <a:gd name="T80" fmla="*/ 482 w 538"/>
                <a:gd name="T81" fmla="*/ 354 h 466"/>
                <a:gd name="T82" fmla="*/ 316 w 538"/>
                <a:gd name="T83" fmla="*/ 36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8" h="466">
                  <a:moveTo>
                    <a:pt x="315" y="25"/>
                  </a:moveTo>
                  <a:cubicBezTo>
                    <a:pt x="290" y="0"/>
                    <a:pt x="249" y="0"/>
                    <a:pt x="224" y="25"/>
                  </a:cubicBezTo>
                  <a:cubicBezTo>
                    <a:pt x="212" y="37"/>
                    <a:pt x="205" y="54"/>
                    <a:pt x="205" y="71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14" y="121"/>
                    <a:pt x="0" y="134"/>
                    <a:pt x="0" y="15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52"/>
                    <a:pt x="14" y="466"/>
                    <a:pt x="30" y="466"/>
                  </a:cubicBezTo>
                  <a:cubicBezTo>
                    <a:pt x="509" y="466"/>
                    <a:pt x="509" y="466"/>
                    <a:pt x="509" y="466"/>
                  </a:cubicBezTo>
                  <a:cubicBezTo>
                    <a:pt x="525" y="466"/>
                    <a:pt x="538" y="452"/>
                    <a:pt x="538" y="436"/>
                  </a:cubicBezTo>
                  <a:cubicBezTo>
                    <a:pt x="538" y="150"/>
                    <a:pt x="538" y="150"/>
                    <a:pt x="538" y="150"/>
                  </a:cubicBezTo>
                  <a:cubicBezTo>
                    <a:pt x="538" y="134"/>
                    <a:pt x="525" y="121"/>
                    <a:pt x="508" y="121"/>
                  </a:cubicBezTo>
                  <a:cubicBezTo>
                    <a:pt x="333" y="121"/>
                    <a:pt x="333" y="121"/>
                    <a:pt x="333" y="121"/>
                  </a:cubicBezTo>
                  <a:cubicBezTo>
                    <a:pt x="333" y="71"/>
                    <a:pt x="333" y="71"/>
                    <a:pt x="333" y="71"/>
                  </a:cubicBezTo>
                  <a:cubicBezTo>
                    <a:pt x="333" y="54"/>
                    <a:pt x="327" y="37"/>
                    <a:pt x="315" y="25"/>
                  </a:cubicBezTo>
                  <a:close/>
                  <a:moveTo>
                    <a:pt x="333" y="148"/>
                  </a:moveTo>
                  <a:cubicBezTo>
                    <a:pt x="511" y="148"/>
                    <a:pt x="511" y="148"/>
                    <a:pt x="511" y="148"/>
                  </a:cubicBezTo>
                  <a:cubicBezTo>
                    <a:pt x="511" y="439"/>
                    <a:pt x="511" y="439"/>
                    <a:pt x="511" y="439"/>
                  </a:cubicBezTo>
                  <a:cubicBezTo>
                    <a:pt x="27" y="439"/>
                    <a:pt x="27" y="439"/>
                    <a:pt x="27" y="43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05" y="148"/>
                    <a:pt x="205" y="148"/>
                    <a:pt x="205" y="148"/>
                  </a:cubicBezTo>
                  <a:cubicBezTo>
                    <a:pt x="205" y="152"/>
                    <a:pt x="205" y="152"/>
                    <a:pt x="205" y="152"/>
                  </a:cubicBezTo>
                  <a:cubicBezTo>
                    <a:pt x="206" y="168"/>
                    <a:pt x="213" y="184"/>
                    <a:pt x="224" y="195"/>
                  </a:cubicBezTo>
                  <a:cubicBezTo>
                    <a:pt x="249" y="220"/>
                    <a:pt x="290" y="220"/>
                    <a:pt x="315" y="195"/>
                  </a:cubicBezTo>
                  <a:cubicBezTo>
                    <a:pt x="326" y="184"/>
                    <a:pt x="333" y="168"/>
                    <a:pt x="333" y="152"/>
                  </a:cubicBezTo>
                  <a:cubicBezTo>
                    <a:pt x="333" y="148"/>
                    <a:pt x="333" y="148"/>
                    <a:pt x="333" y="148"/>
                  </a:cubicBezTo>
                  <a:close/>
                  <a:moveTo>
                    <a:pt x="232" y="121"/>
                  </a:moveTo>
                  <a:cubicBezTo>
                    <a:pt x="232" y="70"/>
                    <a:pt x="232" y="70"/>
                    <a:pt x="232" y="70"/>
                  </a:cubicBezTo>
                  <a:cubicBezTo>
                    <a:pt x="232" y="61"/>
                    <a:pt x="236" y="51"/>
                    <a:pt x="243" y="44"/>
                  </a:cubicBezTo>
                  <a:cubicBezTo>
                    <a:pt x="258" y="30"/>
                    <a:pt x="281" y="30"/>
                    <a:pt x="295" y="44"/>
                  </a:cubicBezTo>
                  <a:cubicBezTo>
                    <a:pt x="303" y="51"/>
                    <a:pt x="306" y="61"/>
                    <a:pt x="306" y="71"/>
                  </a:cubicBezTo>
                  <a:cubicBezTo>
                    <a:pt x="306" y="121"/>
                    <a:pt x="306" y="121"/>
                    <a:pt x="306" y="121"/>
                  </a:cubicBezTo>
                  <a:cubicBezTo>
                    <a:pt x="232" y="121"/>
                    <a:pt x="232" y="121"/>
                    <a:pt x="232" y="121"/>
                  </a:cubicBezTo>
                  <a:close/>
                  <a:moveTo>
                    <a:pt x="306" y="153"/>
                  </a:moveTo>
                  <a:cubicBezTo>
                    <a:pt x="302" y="200"/>
                    <a:pt x="236" y="195"/>
                    <a:pt x="233" y="153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6" y="153"/>
                    <a:pt x="306" y="153"/>
                    <a:pt x="306" y="153"/>
                  </a:cubicBezTo>
                  <a:close/>
                  <a:moveTo>
                    <a:pt x="224" y="302"/>
                  </a:moveTo>
                  <a:cubicBezTo>
                    <a:pt x="262" y="319"/>
                    <a:pt x="288" y="352"/>
                    <a:pt x="288" y="395"/>
                  </a:cubicBezTo>
                  <a:cubicBezTo>
                    <a:pt x="288" y="395"/>
                    <a:pt x="288" y="396"/>
                    <a:pt x="287" y="396"/>
                  </a:cubicBezTo>
                  <a:cubicBezTo>
                    <a:pt x="250" y="396"/>
                    <a:pt x="250" y="396"/>
                    <a:pt x="250" y="396"/>
                  </a:cubicBezTo>
                  <a:cubicBezTo>
                    <a:pt x="250" y="396"/>
                    <a:pt x="249" y="395"/>
                    <a:pt x="249" y="395"/>
                  </a:cubicBezTo>
                  <a:cubicBezTo>
                    <a:pt x="249" y="389"/>
                    <a:pt x="249" y="383"/>
                    <a:pt x="249" y="378"/>
                  </a:cubicBezTo>
                  <a:cubicBezTo>
                    <a:pt x="249" y="365"/>
                    <a:pt x="229" y="365"/>
                    <a:pt x="229" y="378"/>
                  </a:cubicBezTo>
                  <a:cubicBezTo>
                    <a:pt x="229" y="383"/>
                    <a:pt x="229" y="389"/>
                    <a:pt x="229" y="395"/>
                  </a:cubicBezTo>
                  <a:cubicBezTo>
                    <a:pt x="229" y="395"/>
                    <a:pt x="229" y="396"/>
                    <a:pt x="228" y="396"/>
                  </a:cubicBezTo>
                  <a:cubicBezTo>
                    <a:pt x="119" y="396"/>
                    <a:pt x="119" y="396"/>
                    <a:pt x="119" y="396"/>
                  </a:cubicBezTo>
                  <a:cubicBezTo>
                    <a:pt x="118" y="396"/>
                    <a:pt x="118" y="395"/>
                    <a:pt x="118" y="395"/>
                  </a:cubicBezTo>
                  <a:cubicBezTo>
                    <a:pt x="118" y="389"/>
                    <a:pt x="118" y="383"/>
                    <a:pt x="118" y="378"/>
                  </a:cubicBezTo>
                  <a:cubicBezTo>
                    <a:pt x="118" y="365"/>
                    <a:pt x="98" y="365"/>
                    <a:pt x="98" y="378"/>
                  </a:cubicBezTo>
                  <a:cubicBezTo>
                    <a:pt x="98" y="383"/>
                    <a:pt x="98" y="389"/>
                    <a:pt x="98" y="395"/>
                  </a:cubicBezTo>
                  <a:cubicBezTo>
                    <a:pt x="98" y="395"/>
                    <a:pt x="98" y="396"/>
                    <a:pt x="97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6"/>
                    <a:pt x="59" y="395"/>
                    <a:pt x="59" y="395"/>
                  </a:cubicBezTo>
                  <a:cubicBezTo>
                    <a:pt x="59" y="352"/>
                    <a:pt x="85" y="318"/>
                    <a:pt x="123" y="302"/>
                  </a:cubicBezTo>
                  <a:cubicBezTo>
                    <a:pt x="134" y="320"/>
                    <a:pt x="151" y="334"/>
                    <a:pt x="173" y="334"/>
                  </a:cubicBezTo>
                  <a:cubicBezTo>
                    <a:pt x="196" y="334"/>
                    <a:pt x="213" y="320"/>
                    <a:pt x="224" y="302"/>
                  </a:cubicBezTo>
                  <a:close/>
                  <a:moveTo>
                    <a:pt x="173" y="216"/>
                  </a:moveTo>
                  <a:cubicBezTo>
                    <a:pt x="198" y="216"/>
                    <a:pt x="216" y="238"/>
                    <a:pt x="216" y="262"/>
                  </a:cubicBezTo>
                  <a:cubicBezTo>
                    <a:pt x="216" y="285"/>
                    <a:pt x="198" y="307"/>
                    <a:pt x="173" y="307"/>
                  </a:cubicBezTo>
                  <a:cubicBezTo>
                    <a:pt x="149" y="307"/>
                    <a:pt x="131" y="285"/>
                    <a:pt x="131" y="262"/>
                  </a:cubicBezTo>
                  <a:cubicBezTo>
                    <a:pt x="131" y="238"/>
                    <a:pt x="149" y="216"/>
                    <a:pt x="173" y="216"/>
                  </a:cubicBezTo>
                  <a:close/>
                  <a:moveTo>
                    <a:pt x="316" y="266"/>
                  </a:moveTo>
                  <a:cubicBezTo>
                    <a:pt x="312" y="266"/>
                    <a:pt x="308" y="262"/>
                    <a:pt x="308" y="258"/>
                  </a:cubicBezTo>
                  <a:cubicBezTo>
                    <a:pt x="308" y="254"/>
                    <a:pt x="312" y="250"/>
                    <a:pt x="316" y="250"/>
                  </a:cubicBezTo>
                  <a:cubicBezTo>
                    <a:pt x="474" y="250"/>
                    <a:pt x="474" y="250"/>
                    <a:pt x="474" y="250"/>
                  </a:cubicBezTo>
                  <a:cubicBezTo>
                    <a:pt x="479" y="250"/>
                    <a:pt x="482" y="254"/>
                    <a:pt x="482" y="258"/>
                  </a:cubicBezTo>
                  <a:cubicBezTo>
                    <a:pt x="482" y="262"/>
                    <a:pt x="479" y="266"/>
                    <a:pt x="474" y="266"/>
                  </a:cubicBezTo>
                  <a:cubicBezTo>
                    <a:pt x="316" y="266"/>
                    <a:pt x="316" y="266"/>
                    <a:pt x="316" y="266"/>
                  </a:cubicBezTo>
                  <a:close/>
                  <a:moveTo>
                    <a:pt x="316" y="314"/>
                  </a:moveTo>
                  <a:cubicBezTo>
                    <a:pt x="312" y="314"/>
                    <a:pt x="308" y="310"/>
                    <a:pt x="308" y="306"/>
                  </a:cubicBezTo>
                  <a:cubicBezTo>
                    <a:pt x="308" y="302"/>
                    <a:pt x="312" y="298"/>
                    <a:pt x="316" y="298"/>
                  </a:cubicBezTo>
                  <a:cubicBezTo>
                    <a:pt x="474" y="298"/>
                    <a:pt x="474" y="298"/>
                    <a:pt x="474" y="298"/>
                  </a:cubicBezTo>
                  <a:cubicBezTo>
                    <a:pt x="479" y="298"/>
                    <a:pt x="482" y="302"/>
                    <a:pt x="482" y="306"/>
                  </a:cubicBezTo>
                  <a:cubicBezTo>
                    <a:pt x="482" y="310"/>
                    <a:pt x="479" y="314"/>
                    <a:pt x="474" y="314"/>
                  </a:cubicBezTo>
                  <a:cubicBezTo>
                    <a:pt x="316" y="314"/>
                    <a:pt x="316" y="314"/>
                    <a:pt x="316" y="314"/>
                  </a:cubicBezTo>
                  <a:close/>
                  <a:moveTo>
                    <a:pt x="316" y="362"/>
                  </a:moveTo>
                  <a:cubicBezTo>
                    <a:pt x="312" y="362"/>
                    <a:pt x="308" y="359"/>
                    <a:pt x="308" y="354"/>
                  </a:cubicBezTo>
                  <a:cubicBezTo>
                    <a:pt x="308" y="350"/>
                    <a:pt x="312" y="347"/>
                    <a:pt x="316" y="347"/>
                  </a:cubicBezTo>
                  <a:cubicBezTo>
                    <a:pt x="474" y="347"/>
                    <a:pt x="474" y="347"/>
                    <a:pt x="474" y="347"/>
                  </a:cubicBezTo>
                  <a:cubicBezTo>
                    <a:pt x="479" y="347"/>
                    <a:pt x="482" y="350"/>
                    <a:pt x="482" y="354"/>
                  </a:cubicBezTo>
                  <a:cubicBezTo>
                    <a:pt x="482" y="359"/>
                    <a:pt x="479" y="362"/>
                    <a:pt x="474" y="362"/>
                  </a:cubicBezTo>
                  <a:lnTo>
                    <a:pt x="316" y="3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2620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389221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Let’s review the steps to open the registration link:</a:t>
            </a: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810210" y="2111139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1. Log in to Oracle Cloud</a:t>
            </a:r>
          </a:p>
        </p:txBody>
      </p:sp>
      <p:sp>
        <p:nvSpPr>
          <p:cNvPr id="13" name="TextBox 12"/>
          <p:cNvSpPr txBox="1"/>
          <p:nvPr>
            <p:custDataLst>
              <p:tags r:id="rId3"/>
            </p:custDataLst>
          </p:nvPr>
        </p:nvSpPr>
        <p:spPr>
          <a:xfrm>
            <a:off x="810210" y="3065198"/>
            <a:ext cx="1813407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2. Access Details</a:t>
            </a:r>
          </a:p>
        </p:txBody>
      </p:sp>
      <p:sp>
        <p:nvSpPr>
          <p:cNvPr id="15" name="TextBox 14"/>
          <p:cNvSpPr txBox="1"/>
          <p:nvPr>
            <p:custDataLst>
              <p:tags r:id="rId4"/>
            </p:custDataLst>
          </p:nvPr>
        </p:nvSpPr>
        <p:spPr>
          <a:xfrm>
            <a:off x="810210" y="3948236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3. Access Contacts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810210" y="4919760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4. Access Address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75505" y="4926779"/>
            <a:ext cx="1914969" cy="964506"/>
            <a:chOff x="2997370" y="4197431"/>
            <a:chExt cx="1758563" cy="919138"/>
          </a:xfrm>
        </p:grpSpPr>
        <p:sp>
          <p:nvSpPr>
            <p:cNvPr id="17" name="Rectangle 16"/>
            <p:cNvSpPr/>
            <p:nvPr/>
          </p:nvSpPr>
          <p:spPr>
            <a:xfrm>
              <a:off x="3229963" y="4452399"/>
              <a:ext cx="1525970" cy="66417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00" dirty="0">
                <a:solidFill>
                  <a:schemeClr val="tx1"/>
                </a:solidFill>
              </a:endParaRPr>
            </a:p>
            <a:p>
              <a:r>
                <a:rPr lang="en-US" sz="1100" dirty="0">
                  <a:solidFill>
                    <a:schemeClr val="tx1"/>
                  </a:solidFill>
                </a:rPr>
                <a:t>Registration link will  be received via email.</a:t>
              </a:r>
            </a:p>
            <a:p>
              <a:endParaRPr lang="en-US" sz="11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331"/>
            <p:cNvGrpSpPr>
              <a:grpSpLocks noChangeAspect="1"/>
            </p:cNvGrpSpPr>
            <p:nvPr/>
          </p:nvGrpSpPr>
          <p:grpSpPr bwMode="auto">
            <a:xfrm>
              <a:off x="2997370" y="4197431"/>
              <a:ext cx="367631" cy="367631"/>
              <a:chOff x="3832" y="1197"/>
              <a:chExt cx="340" cy="340"/>
            </a:xfrm>
            <a:solidFill>
              <a:schemeClr val="accent4"/>
            </a:solidFill>
          </p:grpSpPr>
          <p:sp>
            <p:nvSpPr>
              <p:cNvPr id="20" name="Freeform 332"/>
              <p:cNvSpPr>
                <a:spLocks noEditPoints="1"/>
              </p:cNvSpPr>
              <p:nvPr/>
            </p:nvSpPr>
            <p:spPr bwMode="auto">
              <a:xfrm>
                <a:off x="3832" y="1197"/>
                <a:ext cx="340" cy="340"/>
              </a:xfrm>
              <a:custGeom>
                <a:avLst/>
                <a:gdLst>
                  <a:gd name="T0" fmla="*/ 337 w 512"/>
                  <a:gd name="T1" fmla="*/ 171 h 512"/>
                  <a:gd name="T2" fmla="*/ 299 w 512"/>
                  <a:gd name="T3" fmla="*/ 171 h 512"/>
                  <a:gd name="T4" fmla="*/ 299 w 512"/>
                  <a:gd name="T5" fmla="*/ 133 h 512"/>
                  <a:gd name="T6" fmla="*/ 337 w 512"/>
                  <a:gd name="T7" fmla="*/ 171 h 512"/>
                  <a:gd name="T8" fmla="*/ 288 w 512"/>
                  <a:gd name="T9" fmla="*/ 192 h 512"/>
                  <a:gd name="T10" fmla="*/ 352 w 512"/>
                  <a:gd name="T11" fmla="*/ 192 h 512"/>
                  <a:gd name="T12" fmla="*/ 352 w 512"/>
                  <a:gd name="T13" fmla="*/ 395 h 512"/>
                  <a:gd name="T14" fmla="*/ 160 w 512"/>
                  <a:gd name="T15" fmla="*/ 395 h 512"/>
                  <a:gd name="T16" fmla="*/ 160 w 512"/>
                  <a:gd name="T17" fmla="*/ 118 h 512"/>
                  <a:gd name="T18" fmla="*/ 277 w 512"/>
                  <a:gd name="T19" fmla="*/ 118 h 512"/>
                  <a:gd name="T20" fmla="*/ 277 w 512"/>
                  <a:gd name="T21" fmla="*/ 182 h 512"/>
                  <a:gd name="T22" fmla="*/ 288 w 512"/>
                  <a:gd name="T23" fmla="*/ 192 h 512"/>
                  <a:gd name="T24" fmla="*/ 331 w 512"/>
                  <a:gd name="T25" fmla="*/ 363 h 512"/>
                  <a:gd name="T26" fmla="*/ 320 w 512"/>
                  <a:gd name="T27" fmla="*/ 352 h 512"/>
                  <a:gd name="T28" fmla="*/ 192 w 512"/>
                  <a:gd name="T29" fmla="*/ 352 h 512"/>
                  <a:gd name="T30" fmla="*/ 181 w 512"/>
                  <a:gd name="T31" fmla="*/ 363 h 512"/>
                  <a:gd name="T32" fmla="*/ 192 w 512"/>
                  <a:gd name="T33" fmla="*/ 374 h 512"/>
                  <a:gd name="T34" fmla="*/ 320 w 512"/>
                  <a:gd name="T35" fmla="*/ 374 h 512"/>
                  <a:gd name="T36" fmla="*/ 331 w 512"/>
                  <a:gd name="T37" fmla="*/ 363 h 512"/>
                  <a:gd name="T38" fmla="*/ 331 w 512"/>
                  <a:gd name="T39" fmla="*/ 320 h 512"/>
                  <a:gd name="T40" fmla="*/ 320 w 512"/>
                  <a:gd name="T41" fmla="*/ 310 h 512"/>
                  <a:gd name="T42" fmla="*/ 192 w 512"/>
                  <a:gd name="T43" fmla="*/ 310 h 512"/>
                  <a:gd name="T44" fmla="*/ 181 w 512"/>
                  <a:gd name="T45" fmla="*/ 320 h 512"/>
                  <a:gd name="T46" fmla="*/ 192 w 512"/>
                  <a:gd name="T47" fmla="*/ 331 h 512"/>
                  <a:gd name="T48" fmla="*/ 320 w 512"/>
                  <a:gd name="T49" fmla="*/ 331 h 512"/>
                  <a:gd name="T50" fmla="*/ 331 w 512"/>
                  <a:gd name="T51" fmla="*/ 320 h 512"/>
                  <a:gd name="T52" fmla="*/ 331 w 512"/>
                  <a:gd name="T53" fmla="*/ 278 h 512"/>
                  <a:gd name="T54" fmla="*/ 320 w 512"/>
                  <a:gd name="T55" fmla="*/ 267 h 512"/>
                  <a:gd name="T56" fmla="*/ 192 w 512"/>
                  <a:gd name="T57" fmla="*/ 267 h 512"/>
                  <a:gd name="T58" fmla="*/ 181 w 512"/>
                  <a:gd name="T59" fmla="*/ 278 h 512"/>
                  <a:gd name="T60" fmla="*/ 192 w 512"/>
                  <a:gd name="T61" fmla="*/ 288 h 512"/>
                  <a:gd name="T62" fmla="*/ 320 w 512"/>
                  <a:gd name="T63" fmla="*/ 288 h 512"/>
                  <a:gd name="T64" fmla="*/ 331 w 512"/>
                  <a:gd name="T65" fmla="*/ 278 h 512"/>
                  <a:gd name="T66" fmla="*/ 320 w 512"/>
                  <a:gd name="T67" fmla="*/ 224 h 512"/>
                  <a:gd name="T68" fmla="*/ 192 w 512"/>
                  <a:gd name="T69" fmla="*/ 224 h 512"/>
                  <a:gd name="T70" fmla="*/ 181 w 512"/>
                  <a:gd name="T71" fmla="*/ 235 h 512"/>
                  <a:gd name="T72" fmla="*/ 192 w 512"/>
                  <a:gd name="T73" fmla="*/ 246 h 512"/>
                  <a:gd name="T74" fmla="*/ 320 w 512"/>
                  <a:gd name="T75" fmla="*/ 246 h 512"/>
                  <a:gd name="T76" fmla="*/ 331 w 512"/>
                  <a:gd name="T77" fmla="*/ 235 h 512"/>
                  <a:gd name="T78" fmla="*/ 320 w 512"/>
                  <a:gd name="T79" fmla="*/ 224 h 512"/>
                  <a:gd name="T80" fmla="*/ 512 w 512"/>
                  <a:gd name="T81" fmla="*/ 256 h 512"/>
                  <a:gd name="T82" fmla="*/ 256 w 512"/>
                  <a:gd name="T83" fmla="*/ 512 h 512"/>
                  <a:gd name="T84" fmla="*/ 0 w 512"/>
                  <a:gd name="T85" fmla="*/ 256 h 512"/>
                  <a:gd name="T86" fmla="*/ 256 w 512"/>
                  <a:gd name="T87" fmla="*/ 0 h 512"/>
                  <a:gd name="T88" fmla="*/ 512 w 512"/>
                  <a:gd name="T89" fmla="*/ 256 h 512"/>
                  <a:gd name="T90" fmla="*/ 373 w 512"/>
                  <a:gd name="T91" fmla="*/ 182 h 512"/>
                  <a:gd name="T92" fmla="*/ 373 w 512"/>
                  <a:gd name="T93" fmla="*/ 178 h 512"/>
                  <a:gd name="T94" fmla="*/ 370 w 512"/>
                  <a:gd name="T95" fmla="*/ 174 h 512"/>
                  <a:gd name="T96" fmla="*/ 296 w 512"/>
                  <a:gd name="T97" fmla="*/ 99 h 512"/>
                  <a:gd name="T98" fmla="*/ 292 w 512"/>
                  <a:gd name="T99" fmla="*/ 97 h 512"/>
                  <a:gd name="T100" fmla="*/ 288 w 512"/>
                  <a:gd name="T101" fmla="*/ 96 h 512"/>
                  <a:gd name="T102" fmla="*/ 149 w 512"/>
                  <a:gd name="T103" fmla="*/ 96 h 512"/>
                  <a:gd name="T104" fmla="*/ 139 w 512"/>
                  <a:gd name="T105" fmla="*/ 107 h 512"/>
                  <a:gd name="T106" fmla="*/ 139 w 512"/>
                  <a:gd name="T107" fmla="*/ 406 h 512"/>
                  <a:gd name="T108" fmla="*/ 149 w 512"/>
                  <a:gd name="T109" fmla="*/ 416 h 512"/>
                  <a:gd name="T110" fmla="*/ 363 w 512"/>
                  <a:gd name="T111" fmla="*/ 416 h 512"/>
                  <a:gd name="T112" fmla="*/ 373 w 512"/>
                  <a:gd name="T113" fmla="*/ 406 h 512"/>
                  <a:gd name="T114" fmla="*/ 373 w 512"/>
                  <a:gd name="T115" fmla="*/ 18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512">
                    <a:moveTo>
                      <a:pt x="337" y="171"/>
                    </a:moveTo>
                    <a:cubicBezTo>
                      <a:pt x="299" y="171"/>
                      <a:pt x="299" y="171"/>
                      <a:pt x="299" y="171"/>
                    </a:cubicBezTo>
                    <a:cubicBezTo>
                      <a:pt x="299" y="133"/>
                      <a:pt x="299" y="133"/>
                      <a:pt x="299" y="133"/>
                    </a:cubicBezTo>
                    <a:lnTo>
                      <a:pt x="337" y="171"/>
                    </a:lnTo>
                    <a:close/>
                    <a:moveTo>
                      <a:pt x="288" y="192"/>
                    </a:moveTo>
                    <a:cubicBezTo>
                      <a:pt x="352" y="192"/>
                      <a:pt x="352" y="192"/>
                      <a:pt x="352" y="192"/>
                    </a:cubicBezTo>
                    <a:cubicBezTo>
                      <a:pt x="352" y="395"/>
                      <a:pt x="352" y="395"/>
                      <a:pt x="352" y="395"/>
                    </a:cubicBezTo>
                    <a:cubicBezTo>
                      <a:pt x="160" y="395"/>
                      <a:pt x="160" y="395"/>
                      <a:pt x="160" y="395"/>
                    </a:cubicBezTo>
                    <a:cubicBezTo>
                      <a:pt x="160" y="118"/>
                      <a:pt x="160" y="118"/>
                      <a:pt x="160" y="118"/>
                    </a:cubicBezTo>
                    <a:cubicBezTo>
                      <a:pt x="277" y="118"/>
                      <a:pt x="277" y="118"/>
                      <a:pt x="277" y="118"/>
                    </a:cubicBezTo>
                    <a:cubicBezTo>
                      <a:pt x="277" y="182"/>
                      <a:pt x="277" y="182"/>
                      <a:pt x="277" y="182"/>
                    </a:cubicBezTo>
                    <a:cubicBezTo>
                      <a:pt x="277" y="188"/>
                      <a:pt x="282" y="192"/>
                      <a:pt x="288" y="192"/>
                    </a:cubicBezTo>
                    <a:close/>
                    <a:moveTo>
                      <a:pt x="331" y="363"/>
                    </a:moveTo>
                    <a:cubicBezTo>
                      <a:pt x="331" y="357"/>
                      <a:pt x="326" y="352"/>
                      <a:pt x="320" y="352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186" y="352"/>
                      <a:pt x="181" y="357"/>
                      <a:pt x="181" y="363"/>
                    </a:cubicBezTo>
                    <a:cubicBezTo>
                      <a:pt x="181" y="369"/>
                      <a:pt x="186" y="374"/>
                      <a:pt x="192" y="374"/>
                    </a:cubicBezTo>
                    <a:cubicBezTo>
                      <a:pt x="320" y="374"/>
                      <a:pt x="320" y="374"/>
                      <a:pt x="320" y="374"/>
                    </a:cubicBezTo>
                    <a:cubicBezTo>
                      <a:pt x="326" y="374"/>
                      <a:pt x="331" y="369"/>
                      <a:pt x="331" y="363"/>
                    </a:cubicBezTo>
                    <a:close/>
                    <a:moveTo>
                      <a:pt x="331" y="320"/>
                    </a:moveTo>
                    <a:cubicBezTo>
                      <a:pt x="331" y="314"/>
                      <a:pt x="326" y="310"/>
                      <a:pt x="320" y="310"/>
                    </a:cubicBezTo>
                    <a:cubicBezTo>
                      <a:pt x="192" y="310"/>
                      <a:pt x="192" y="310"/>
                      <a:pt x="192" y="310"/>
                    </a:cubicBezTo>
                    <a:cubicBezTo>
                      <a:pt x="186" y="310"/>
                      <a:pt x="181" y="314"/>
                      <a:pt x="181" y="320"/>
                    </a:cubicBezTo>
                    <a:cubicBezTo>
                      <a:pt x="181" y="326"/>
                      <a:pt x="186" y="331"/>
                      <a:pt x="192" y="331"/>
                    </a:cubicBezTo>
                    <a:cubicBezTo>
                      <a:pt x="320" y="331"/>
                      <a:pt x="320" y="331"/>
                      <a:pt x="320" y="331"/>
                    </a:cubicBezTo>
                    <a:cubicBezTo>
                      <a:pt x="326" y="331"/>
                      <a:pt x="331" y="326"/>
                      <a:pt x="331" y="320"/>
                    </a:cubicBezTo>
                    <a:close/>
                    <a:moveTo>
                      <a:pt x="331" y="278"/>
                    </a:moveTo>
                    <a:cubicBezTo>
                      <a:pt x="331" y="272"/>
                      <a:pt x="326" y="267"/>
                      <a:pt x="320" y="267"/>
                    </a:cubicBezTo>
                    <a:cubicBezTo>
                      <a:pt x="192" y="267"/>
                      <a:pt x="192" y="267"/>
                      <a:pt x="192" y="267"/>
                    </a:cubicBezTo>
                    <a:cubicBezTo>
                      <a:pt x="186" y="267"/>
                      <a:pt x="181" y="272"/>
                      <a:pt x="181" y="278"/>
                    </a:cubicBezTo>
                    <a:cubicBezTo>
                      <a:pt x="181" y="284"/>
                      <a:pt x="186" y="288"/>
                      <a:pt x="192" y="288"/>
                    </a:cubicBezTo>
                    <a:cubicBezTo>
                      <a:pt x="320" y="288"/>
                      <a:pt x="320" y="288"/>
                      <a:pt x="320" y="288"/>
                    </a:cubicBezTo>
                    <a:cubicBezTo>
                      <a:pt x="326" y="288"/>
                      <a:pt x="331" y="284"/>
                      <a:pt x="331" y="278"/>
                    </a:cubicBezTo>
                    <a:close/>
                    <a:moveTo>
                      <a:pt x="320" y="224"/>
                    </a:moveTo>
                    <a:cubicBezTo>
                      <a:pt x="192" y="224"/>
                      <a:pt x="192" y="224"/>
                      <a:pt x="192" y="224"/>
                    </a:cubicBezTo>
                    <a:cubicBezTo>
                      <a:pt x="186" y="224"/>
                      <a:pt x="181" y="229"/>
                      <a:pt x="181" y="235"/>
                    </a:cubicBezTo>
                    <a:cubicBezTo>
                      <a:pt x="181" y="241"/>
                      <a:pt x="186" y="246"/>
                      <a:pt x="192" y="246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6" y="246"/>
                      <a:pt x="331" y="241"/>
                      <a:pt x="331" y="235"/>
                    </a:cubicBezTo>
                    <a:cubicBezTo>
                      <a:pt x="331" y="229"/>
                      <a:pt x="326" y="224"/>
                      <a:pt x="320" y="224"/>
                    </a:cubicBezTo>
                    <a:close/>
                    <a:moveTo>
                      <a:pt x="512" y="256"/>
                    </a:moveTo>
                    <a:cubicBezTo>
                      <a:pt x="512" y="398"/>
                      <a:pt x="397" y="512"/>
                      <a:pt x="256" y="512"/>
                    </a:cubicBezTo>
                    <a:cubicBezTo>
                      <a:pt x="115" y="512"/>
                      <a:pt x="0" y="398"/>
                      <a:pt x="0" y="256"/>
                    </a:cubicBezTo>
                    <a:cubicBezTo>
                      <a:pt x="0" y="115"/>
                      <a:pt x="115" y="0"/>
                      <a:pt x="256" y="0"/>
                    </a:cubicBezTo>
                    <a:cubicBezTo>
                      <a:pt x="397" y="0"/>
                      <a:pt x="512" y="115"/>
                      <a:pt x="512" y="256"/>
                    </a:cubicBezTo>
                    <a:close/>
                    <a:moveTo>
                      <a:pt x="373" y="182"/>
                    </a:moveTo>
                    <a:cubicBezTo>
                      <a:pt x="373" y="180"/>
                      <a:pt x="373" y="179"/>
                      <a:pt x="373" y="178"/>
                    </a:cubicBezTo>
                    <a:cubicBezTo>
                      <a:pt x="372" y="176"/>
                      <a:pt x="371" y="175"/>
                      <a:pt x="370" y="174"/>
                    </a:cubicBezTo>
                    <a:cubicBezTo>
                      <a:pt x="296" y="99"/>
                      <a:pt x="296" y="99"/>
                      <a:pt x="296" y="99"/>
                    </a:cubicBezTo>
                    <a:cubicBezTo>
                      <a:pt x="295" y="98"/>
                      <a:pt x="293" y="98"/>
                      <a:pt x="292" y="97"/>
                    </a:cubicBezTo>
                    <a:cubicBezTo>
                      <a:pt x="291" y="97"/>
                      <a:pt x="289" y="96"/>
                      <a:pt x="288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3" y="96"/>
                      <a:pt x="139" y="101"/>
                      <a:pt x="139" y="107"/>
                    </a:cubicBezTo>
                    <a:cubicBezTo>
                      <a:pt x="139" y="406"/>
                      <a:pt x="139" y="406"/>
                      <a:pt x="139" y="406"/>
                    </a:cubicBezTo>
                    <a:cubicBezTo>
                      <a:pt x="139" y="412"/>
                      <a:pt x="143" y="416"/>
                      <a:pt x="149" y="416"/>
                    </a:cubicBezTo>
                    <a:cubicBezTo>
                      <a:pt x="363" y="416"/>
                      <a:pt x="363" y="416"/>
                      <a:pt x="363" y="416"/>
                    </a:cubicBezTo>
                    <a:cubicBezTo>
                      <a:pt x="369" y="416"/>
                      <a:pt x="373" y="412"/>
                      <a:pt x="373" y="406"/>
                    </a:cubicBezTo>
                    <a:lnTo>
                      <a:pt x="37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333"/>
              <p:cNvSpPr>
                <a:spLocks noEditPoints="1"/>
              </p:cNvSpPr>
              <p:nvPr/>
            </p:nvSpPr>
            <p:spPr bwMode="auto">
              <a:xfrm>
                <a:off x="3832" y="1197"/>
                <a:ext cx="340" cy="340"/>
              </a:xfrm>
              <a:custGeom>
                <a:avLst/>
                <a:gdLst>
                  <a:gd name="T0" fmla="*/ 337 w 512"/>
                  <a:gd name="T1" fmla="*/ 171 h 512"/>
                  <a:gd name="T2" fmla="*/ 299 w 512"/>
                  <a:gd name="T3" fmla="*/ 171 h 512"/>
                  <a:gd name="T4" fmla="*/ 299 w 512"/>
                  <a:gd name="T5" fmla="*/ 133 h 512"/>
                  <a:gd name="T6" fmla="*/ 337 w 512"/>
                  <a:gd name="T7" fmla="*/ 171 h 512"/>
                  <a:gd name="T8" fmla="*/ 288 w 512"/>
                  <a:gd name="T9" fmla="*/ 192 h 512"/>
                  <a:gd name="T10" fmla="*/ 352 w 512"/>
                  <a:gd name="T11" fmla="*/ 192 h 512"/>
                  <a:gd name="T12" fmla="*/ 352 w 512"/>
                  <a:gd name="T13" fmla="*/ 395 h 512"/>
                  <a:gd name="T14" fmla="*/ 160 w 512"/>
                  <a:gd name="T15" fmla="*/ 395 h 512"/>
                  <a:gd name="T16" fmla="*/ 160 w 512"/>
                  <a:gd name="T17" fmla="*/ 118 h 512"/>
                  <a:gd name="T18" fmla="*/ 277 w 512"/>
                  <a:gd name="T19" fmla="*/ 118 h 512"/>
                  <a:gd name="T20" fmla="*/ 277 w 512"/>
                  <a:gd name="T21" fmla="*/ 182 h 512"/>
                  <a:gd name="T22" fmla="*/ 288 w 512"/>
                  <a:gd name="T23" fmla="*/ 192 h 512"/>
                  <a:gd name="T24" fmla="*/ 331 w 512"/>
                  <a:gd name="T25" fmla="*/ 363 h 512"/>
                  <a:gd name="T26" fmla="*/ 320 w 512"/>
                  <a:gd name="T27" fmla="*/ 352 h 512"/>
                  <a:gd name="T28" fmla="*/ 192 w 512"/>
                  <a:gd name="T29" fmla="*/ 352 h 512"/>
                  <a:gd name="T30" fmla="*/ 181 w 512"/>
                  <a:gd name="T31" fmla="*/ 363 h 512"/>
                  <a:gd name="T32" fmla="*/ 192 w 512"/>
                  <a:gd name="T33" fmla="*/ 374 h 512"/>
                  <a:gd name="T34" fmla="*/ 320 w 512"/>
                  <a:gd name="T35" fmla="*/ 374 h 512"/>
                  <a:gd name="T36" fmla="*/ 331 w 512"/>
                  <a:gd name="T37" fmla="*/ 363 h 512"/>
                  <a:gd name="T38" fmla="*/ 331 w 512"/>
                  <a:gd name="T39" fmla="*/ 320 h 512"/>
                  <a:gd name="T40" fmla="*/ 320 w 512"/>
                  <a:gd name="T41" fmla="*/ 310 h 512"/>
                  <a:gd name="T42" fmla="*/ 192 w 512"/>
                  <a:gd name="T43" fmla="*/ 310 h 512"/>
                  <a:gd name="T44" fmla="*/ 181 w 512"/>
                  <a:gd name="T45" fmla="*/ 320 h 512"/>
                  <a:gd name="T46" fmla="*/ 192 w 512"/>
                  <a:gd name="T47" fmla="*/ 331 h 512"/>
                  <a:gd name="T48" fmla="*/ 320 w 512"/>
                  <a:gd name="T49" fmla="*/ 331 h 512"/>
                  <a:gd name="T50" fmla="*/ 331 w 512"/>
                  <a:gd name="T51" fmla="*/ 320 h 512"/>
                  <a:gd name="T52" fmla="*/ 331 w 512"/>
                  <a:gd name="T53" fmla="*/ 278 h 512"/>
                  <a:gd name="T54" fmla="*/ 320 w 512"/>
                  <a:gd name="T55" fmla="*/ 267 h 512"/>
                  <a:gd name="T56" fmla="*/ 192 w 512"/>
                  <a:gd name="T57" fmla="*/ 267 h 512"/>
                  <a:gd name="T58" fmla="*/ 181 w 512"/>
                  <a:gd name="T59" fmla="*/ 278 h 512"/>
                  <a:gd name="T60" fmla="*/ 192 w 512"/>
                  <a:gd name="T61" fmla="*/ 288 h 512"/>
                  <a:gd name="T62" fmla="*/ 320 w 512"/>
                  <a:gd name="T63" fmla="*/ 288 h 512"/>
                  <a:gd name="T64" fmla="*/ 331 w 512"/>
                  <a:gd name="T65" fmla="*/ 278 h 512"/>
                  <a:gd name="T66" fmla="*/ 320 w 512"/>
                  <a:gd name="T67" fmla="*/ 224 h 512"/>
                  <a:gd name="T68" fmla="*/ 192 w 512"/>
                  <a:gd name="T69" fmla="*/ 224 h 512"/>
                  <a:gd name="T70" fmla="*/ 181 w 512"/>
                  <a:gd name="T71" fmla="*/ 235 h 512"/>
                  <a:gd name="T72" fmla="*/ 192 w 512"/>
                  <a:gd name="T73" fmla="*/ 246 h 512"/>
                  <a:gd name="T74" fmla="*/ 320 w 512"/>
                  <a:gd name="T75" fmla="*/ 246 h 512"/>
                  <a:gd name="T76" fmla="*/ 331 w 512"/>
                  <a:gd name="T77" fmla="*/ 235 h 512"/>
                  <a:gd name="T78" fmla="*/ 320 w 512"/>
                  <a:gd name="T79" fmla="*/ 224 h 512"/>
                  <a:gd name="T80" fmla="*/ 512 w 512"/>
                  <a:gd name="T81" fmla="*/ 256 h 512"/>
                  <a:gd name="T82" fmla="*/ 256 w 512"/>
                  <a:gd name="T83" fmla="*/ 512 h 512"/>
                  <a:gd name="T84" fmla="*/ 0 w 512"/>
                  <a:gd name="T85" fmla="*/ 256 h 512"/>
                  <a:gd name="T86" fmla="*/ 256 w 512"/>
                  <a:gd name="T87" fmla="*/ 0 h 512"/>
                  <a:gd name="T88" fmla="*/ 512 w 512"/>
                  <a:gd name="T89" fmla="*/ 256 h 512"/>
                  <a:gd name="T90" fmla="*/ 373 w 512"/>
                  <a:gd name="T91" fmla="*/ 182 h 512"/>
                  <a:gd name="T92" fmla="*/ 373 w 512"/>
                  <a:gd name="T93" fmla="*/ 178 h 512"/>
                  <a:gd name="T94" fmla="*/ 370 w 512"/>
                  <a:gd name="T95" fmla="*/ 174 h 512"/>
                  <a:gd name="T96" fmla="*/ 296 w 512"/>
                  <a:gd name="T97" fmla="*/ 99 h 512"/>
                  <a:gd name="T98" fmla="*/ 292 w 512"/>
                  <a:gd name="T99" fmla="*/ 97 h 512"/>
                  <a:gd name="T100" fmla="*/ 288 w 512"/>
                  <a:gd name="T101" fmla="*/ 96 h 512"/>
                  <a:gd name="T102" fmla="*/ 149 w 512"/>
                  <a:gd name="T103" fmla="*/ 96 h 512"/>
                  <a:gd name="T104" fmla="*/ 139 w 512"/>
                  <a:gd name="T105" fmla="*/ 107 h 512"/>
                  <a:gd name="T106" fmla="*/ 139 w 512"/>
                  <a:gd name="T107" fmla="*/ 406 h 512"/>
                  <a:gd name="T108" fmla="*/ 149 w 512"/>
                  <a:gd name="T109" fmla="*/ 416 h 512"/>
                  <a:gd name="T110" fmla="*/ 363 w 512"/>
                  <a:gd name="T111" fmla="*/ 416 h 512"/>
                  <a:gd name="T112" fmla="*/ 373 w 512"/>
                  <a:gd name="T113" fmla="*/ 406 h 512"/>
                  <a:gd name="T114" fmla="*/ 373 w 512"/>
                  <a:gd name="T115" fmla="*/ 18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512">
                    <a:moveTo>
                      <a:pt x="337" y="171"/>
                    </a:moveTo>
                    <a:cubicBezTo>
                      <a:pt x="299" y="171"/>
                      <a:pt x="299" y="171"/>
                      <a:pt x="299" y="171"/>
                    </a:cubicBezTo>
                    <a:cubicBezTo>
                      <a:pt x="299" y="133"/>
                      <a:pt x="299" y="133"/>
                      <a:pt x="299" y="133"/>
                    </a:cubicBezTo>
                    <a:lnTo>
                      <a:pt x="337" y="171"/>
                    </a:lnTo>
                    <a:close/>
                    <a:moveTo>
                      <a:pt x="288" y="192"/>
                    </a:moveTo>
                    <a:cubicBezTo>
                      <a:pt x="352" y="192"/>
                      <a:pt x="352" y="192"/>
                      <a:pt x="352" y="192"/>
                    </a:cubicBezTo>
                    <a:cubicBezTo>
                      <a:pt x="352" y="395"/>
                      <a:pt x="352" y="395"/>
                      <a:pt x="352" y="395"/>
                    </a:cubicBezTo>
                    <a:cubicBezTo>
                      <a:pt x="160" y="395"/>
                      <a:pt x="160" y="395"/>
                      <a:pt x="160" y="395"/>
                    </a:cubicBezTo>
                    <a:cubicBezTo>
                      <a:pt x="160" y="118"/>
                      <a:pt x="160" y="118"/>
                      <a:pt x="160" y="118"/>
                    </a:cubicBezTo>
                    <a:cubicBezTo>
                      <a:pt x="277" y="118"/>
                      <a:pt x="277" y="118"/>
                      <a:pt x="277" y="118"/>
                    </a:cubicBezTo>
                    <a:cubicBezTo>
                      <a:pt x="277" y="182"/>
                      <a:pt x="277" y="182"/>
                      <a:pt x="277" y="182"/>
                    </a:cubicBezTo>
                    <a:cubicBezTo>
                      <a:pt x="277" y="188"/>
                      <a:pt x="282" y="192"/>
                      <a:pt x="288" y="192"/>
                    </a:cubicBezTo>
                    <a:close/>
                    <a:moveTo>
                      <a:pt x="331" y="363"/>
                    </a:moveTo>
                    <a:cubicBezTo>
                      <a:pt x="331" y="357"/>
                      <a:pt x="326" y="352"/>
                      <a:pt x="320" y="352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186" y="352"/>
                      <a:pt x="181" y="357"/>
                      <a:pt x="181" y="363"/>
                    </a:cubicBezTo>
                    <a:cubicBezTo>
                      <a:pt x="181" y="369"/>
                      <a:pt x="186" y="374"/>
                      <a:pt x="192" y="374"/>
                    </a:cubicBezTo>
                    <a:cubicBezTo>
                      <a:pt x="320" y="374"/>
                      <a:pt x="320" y="374"/>
                      <a:pt x="320" y="374"/>
                    </a:cubicBezTo>
                    <a:cubicBezTo>
                      <a:pt x="326" y="374"/>
                      <a:pt x="331" y="369"/>
                      <a:pt x="331" y="363"/>
                    </a:cubicBezTo>
                    <a:close/>
                    <a:moveTo>
                      <a:pt x="331" y="320"/>
                    </a:moveTo>
                    <a:cubicBezTo>
                      <a:pt x="331" y="314"/>
                      <a:pt x="326" y="310"/>
                      <a:pt x="320" y="310"/>
                    </a:cubicBezTo>
                    <a:cubicBezTo>
                      <a:pt x="192" y="310"/>
                      <a:pt x="192" y="310"/>
                      <a:pt x="192" y="310"/>
                    </a:cubicBezTo>
                    <a:cubicBezTo>
                      <a:pt x="186" y="310"/>
                      <a:pt x="181" y="314"/>
                      <a:pt x="181" y="320"/>
                    </a:cubicBezTo>
                    <a:cubicBezTo>
                      <a:pt x="181" y="326"/>
                      <a:pt x="186" y="331"/>
                      <a:pt x="192" y="331"/>
                    </a:cubicBezTo>
                    <a:cubicBezTo>
                      <a:pt x="320" y="331"/>
                      <a:pt x="320" y="331"/>
                      <a:pt x="320" y="331"/>
                    </a:cubicBezTo>
                    <a:cubicBezTo>
                      <a:pt x="326" y="331"/>
                      <a:pt x="331" y="326"/>
                      <a:pt x="331" y="320"/>
                    </a:cubicBezTo>
                    <a:close/>
                    <a:moveTo>
                      <a:pt x="331" y="278"/>
                    </a:moveTo>
                    <a:cubicBezTo>
                      <a:pt x="331" y="272"/>
                      <a:pt x="326" y="267"/>
                      <a:pt x="320" y="267"/>
                    </a:cubicBezTo>
                    <a:cubicBezTo>
                      <a:pt x="192" y="267"/>
                      <a:pt x="192" y="267"/>
                      <a:pt x="192" y="267"/>
                    </a:cubicBezTo>
                    <a:cubicBezTo>
                      <a:pt x="186" y="267"/>
                      <a:pt x="181" y="272"/>
                      <a:pt x="181" y="278"/>
                    </a:cubicBezTo>
                    <a:cubicBezTo>
                      <a:pt x="181" y="284"/>
                      <a:pt x="186" y="288"/>
                      <a:pt x="192" y="288"/>
                    </a:cubicBezTo>
                    <a:cubicBezTo>
                      <a:pt x="320" y="288"/>
                      <a:pt x="320" y="288"/>
                      <a:pt x="320" y="288"/>
                    </a:cubicBezTo>
                    <a:cubicBezTo>
                      <a:pt x="326" y="288"/>
                      <a:pt x="331" y="284"/>
                      <a:pt x="331" y="278"/>
                    </a:cubicBezTo>
                    <a:close/>
                    <a:moveTo>
                      <a:pt x="320" y="224"/>
                    </a:moveTo>
                    <a:cubicBezTo>
                      <a:pt x="192" y="224"/>
                      <a:pt x="192" y="224"/>
                      <a:pt x="192" y="224"/>
                    </a:cubicBezTo>
                    <a:cubicBezTo>
                      <a:pt x="186" y="224"/>
                      <a:pt x="181" y="229"/>
                      <a:pt x="181" y="235"/>
                    </a:cubicBezTo>
                    <a:cubicBezTo>
                      <a:pt x="181" y="241"/>
                      <a:pt x="186" y="246"/>
                      <a:pt x="192" y="246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6" y="246"/>
                      <a:pt x="331" y="241"/>
                      <a:pt x="331" y="235"/>
                    </a:cubicBezTo>
                    <a:cubicBezTo>
                      <a:pt x="331" y="229"/>
                      <a:pt x="326" y="224"/>
                      <a:pt x="320" y="224"/>
                    </a:cubicBezTo>
                    <a:close/>
                    <a:moveTo>
                      <a:pt x="512" y="256"/>
                    </a:moveTo>
                    <a:cubicBezTo>
                      <a:pt x="512" y="398"/>
                      <a:pt x="397" y="512"/>
                      <a:pt x="256" y="512"/>
                    </a:cubicBezTo>
                    <a:cubicBezTo>
                      <a:pt x="115" y="512"/>
                      <a:pt x="0" y="398"/>
                      <a:pt x="0" y="256"/>
                    </a:cubicBezTo>
                    <a:cubicBezTo>
                      <a:pt x="0" y="115"/>
                      <a:pt x="115" y="0"/>
                      <a:pt x="256" y="0"/>
                    </a:cubicBezTo>
                    <a:cubicBezTo>
                      <a:pt x="397" y="0"/>
                      <a:pt x="512" y="115"/>
                      <a:pt x="512" y="256"/>
                    </a:cubicBezTo>
                    <a:close/>
                    <a:moveTo>
                      <a:pt x="373" y="182"/>
                    </a:moveTo>
                    <a:cubicBezTo>
                      <a:pt x="373" y="180"/>
                      <a:pt x="373" y="179"/>
                      <a:pt x="373" y="178"/>
                    </a:cubicBezTo>
                    <a:cubicBezTo>
                      <a:pt x="372" y="176"/>
                      <a:pt x="371" y="175"/>
                      <a:pt x="370" y="174"/>
                    </a:cubicBezTo>
                    <a:cubicBezTo>
                      <a:pt x="296" y="99"/>
                      <a:pt x="296" y="99"/>
                      <a:pt x="296" y="99"/>
                    </a:cubicBezTo>
                    <a:cubicBezTo>
                      <a:pt x="295" y="98"/>
                      <a:pt x="293" y="98"/>
                      <a:pt x="292" y="97"/>
                    </a:cubicBezTo>
                    <a:cubicBezTo>
                      <a:pt x="291" y="97"/>
                      <a:pt x="289" y="96"/>
                      <a:pt x="288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3" y="96"/>
                      <a:pt x="139" y="101"/>
                      <a:pt x="139" y="107"/>
                    </a:cubicBezTo>
                    <a:cubicBezTo>
                      <a:pt x="139" y="406"/>
                      <a:pt x="139" y="406"/>
                      <a:pt x="139" y="406"/>
                    </a:cubicBezTo>
                    <a:cubicBezTo>
                      <a:pt x="139" y="412"/>
                      <a:pt x="143" y="416"/>
                      <a:pt x="149" y="416"/>
                    </a:cubicBezTo>
                    <a:cubicBezTo>
                      <a:pt x="363" y="416"/>
                      <a:pt x="363" y="416"/>
                      <a:pt x="363" y="416"/>
                    </a:cubicBezTo>
                    <a:cubicBezTo>
                      <a:pt x="369" y="416"/>
                      <a:pt x="373" y="412"/>
                      <a:pt x="373" y="406"/>
                    </a:cubicBezTo>
                    <a:lnTo>
                      <a:pt x="373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B0F0"/>
                </a:solidFill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2" name="TextBox 21"/>
          <p:cNvSpPr txBox="1"/>
          <p:nvPr>
            <p:custDataLst>
              <p:tags r:id="rId6"/>
            </p:custDataLst>
          </p:nvPr>
        </p:nvSpPr>
        <p:spPr>
          <a:xfrm>
            <a:off x="782994" y="5891284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5. Create Address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10" y="2784051"/>
            <a:ext cx="4286544" cy="2196889"/>
          </a:xfrm>
          <a:prstGeom prst="rect">
            <a:avLst/>
          </a:prstGeom>
        </p:spPr>
      </p:pic>
      <p:sp>
        <p:nvSpPr>
          <p:cNvPr id="24" name="TextBox 23"/>
          <p:cNvSpPr txBox="1"/>
          <p:nvPr>
            <p:custDataLst>
              <p:tags r:id="rId7"/>
            </p:custDataLst>
          </p:nvPr>
        </p:nvSpPr>
        <p:spPr>
          <a:xfrm>
            <a:off x="3044474" y="2637153"/>
            <a:ext cx="2364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From the </a:t>
            </a:r>
            <a:r>
              <a:rPr lang="en-US" sz="1400" b="1" dirty="0"/>
              <a:t>Sign In Oracle Applications Cloud </a:t>
            </a:r>
            <a:r>
              <a:rPr lang="en-US" sz="1400" dirty="0"/>
              <a:t>page: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Enter your username and password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/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/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Click the </a:t>
            </a:r>
            <a:r>
              <a:rPr lang="en-US" sz="1400" b="1" dirty="0"/>
              <a:t>Sign In </a:t>
            </a:r>
            <a:r>
              <a:rPr lang="en-US" sz="1400" dirty="0"/>
              <a:t>button.</a:t>
            </a:r>
          </a:p>
          <a:p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499794" y="4223231"/>
            <a:ext cx="1197994" cy="1323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499794" y="4413781"/>
            <a:ext cx="1197994" cy="1261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urved Right Arrow 26"/>
          <p:cNvSpPr/>
          <p:nvPr/>
        </p:nvSpPr>
        <p:spPr>
          <a:xfrm rot="13832162" flipH="1">
            <a:off x="7655774" y="2378361"/>
            <a:ext cx="849794" cy="1875918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54058" r="49501" b="7251"/>
          <a:stretch/>
        </p:blipFill>
        <p:spPr>
          <a:xfrm>
            <a:off x="9074860" y="2458292"/>
            <a:ext cx="2818107" cy="190660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49987" dist="250190" dir="8460000" algn="tr" rotWithShape="0">
              <a:prstClr val="black">
                <a:alpha val="28000"/>
              </a:prst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5660459" y="5099366"/>
            <a:ext cx="5533142" cy="1265468"/>
            <a:chOff x="2372247" y="4404353"/>
            <a:chExt cx="5533142" cy="1265468"/>
          </a:xfrm>
        </p:grpSpPr>
        <p:grpSp>
          <p:nvGrpSpPr>
            <p:cNvPr id="30" name="Group 29"/>
            <p:cNvGrpSpPr/>
            <p:nvPr/>
          </p:nvGrpSpPr>
          <p:grpSpPr>
            <a:xfrm>
              <a:off x="2372247" y="4404353"/>
              <a:ext cx="5533142" cy="1265468"/>
              <a:chOff x="1776336" y="4485605"/>
              <a:chExt cx="5533142" cy="1265468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31"/>
              <p:cNvSpPr/>
              <p:nvPr/>
            </p:nvSpPr>
            <p:spPr>
              <a:xfrm>
                <a:off x="1960151" y="4754853"/>
                <a:ext cx="5349327" cy="99622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sx="1000" sy="1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</p:txBody>
          </p:sp>
          <p:sp>
            <p:nvSpPr>
              <p:cNvPr id="33" name="Freeform 333"/>
              <p:cNvSpPr>
                <a:spLocks noEditPoints="1"/>
              </p:cNvSpPr>
              <p:nvPr/>
            </p:nvSpPr>
            <p:spPr bwMode="auto">
              <a:xfrm>
                <a:off x="1776336" y="4485605"/>
                <a:ext cx="367631" cy="367631"/>
              </a:xfrm>
              <a:custGeom>
                <a:avLst/>
                <a:gdLst>
                  <a:gd name="T0" fmla="*/ 337 w 512"/>
                  <a:gd name="T1" fmla="*/ 171 h 512"/>
                  <a:gd name="T2" fmla="*/ 299 w 512"/>
                  <a:gd name="T3" fmla="*/ 171 h 512"/>
                  <a:gd name="T4" fmla="*/ 299 w 512"/>
                  <a:gd name="T5" fmla="*/ 133 h 512"/>
                  <a:gd name="T6" fmla="*/ 337 w 512"/>
                  <a:gd name="T7" fmla="*/ 171 h 512"/>
                  <a:gd name="T8" fmla="*/ 288 w 512"/>
                  <a:gd name="T9" fmla="*/ 192 h 512"/>
                  <a:gd name="T10" fmla="*/ 352 w 512"/>
                  <a:gd name="T11" fmla="*/ 192 h 512"/>
                  <a:gd name="T12" fmla="*/ 352 w 512"/>
                  <a:gd name="T13" fmla="*/ 395 h 512"/>
                  <a:gd name="T14" fmla="*/ 160 w 512"/>
                  <a:gd name="T15" fmla="*/ 395 h 512"/>
                  <a:gd name="T16" fmla="*/ 160 w 512"/>
                  <a:gd name="T17" fmla="*/ 118 h 512"/>
                  <a:gd name="T18" fmla="*/ 277 w 512"/>
                  <a:gd name="T19" fmla="*/ 118 h 512"/>
                  <a:gd name="T20" fmla="*/ 277 w 512"/>
                  <a:gd name="T21" fmla="*/ 182 h 512"/>
                  <a:gd name="T22" fmla="*/ 288 w 512"/>
                  <a:gd name="T23" fmla="*/ 192 h 512"/>
                  <a:gd name="T24" fmla="*/ 331 w 512"/>
                  <a:gd name="T25" fmla="*/ 363 h 512"/>
                  <a:gd name="T26" fmla="*/ 320 w 512"/>
                  <a:gd name="T27" fmla="*/ 352 h 512"/>
                  <a:gd name="T28" fmla="*/ 192 w 512"/>
                  <a:gd name="T29" fmla="*/ 352 h 512"/>
                  <a:gd name="T30" fmla="*/ 181 w 512"/>
                  <a:gd name="T31" fmla="*/ 363 h 512"/>
                  <a:gd name="T32" fmla="*/ 192 w 512"/>
                  <a:gd name="T33" fmla="*/ 374 h 512"/>
                  <a:gd name="T34" fmla="*/ 320 w 512"/>
                  <a:gd name="T35" fmla="*/ 374 h 512"/>
                  <a:gd name="T36" fmla="*/ 331 w 512"/>
                  <a:gd name="T37" fmla="*/ 363 h 512"/>
                  <a:gd name="T38" fmla="*/ 331 w 512"/>
                  <a:gd name="T39" fmla="*/ 320 h 512"/>
                  <a:gd name="T40" fmla="*/ 320 w 512"/>
                  <a:gd name="T41" fmla="*/ 310 h 512"/>
                  <a:gd name="T42" fmla="*/ 192 w 512"/>
                  <a:gd name="T43" fmla="*/ 310 h 512"/>
                  <a:gd name="T44" fmla="*/ 181 w 512"/>
                  <a:gd name="T45" fmla="*/ 320 h 512"/>
                  <a:gd name="T46" fmla="*/ 192 w 512"/>
                  <a:gd name="T47" fmla="*/ 331 h 512"/>
                  <a:gd name="T48" fmla="*/ 320 w 512"/>
                  <a:gd name="T49" fmla="*/ 331 h 512"/>
                  <a:gd name="T50" fmla="*/ 331 w 512"/>
                  <a:gd name="T51" fmla="*/ 320 h 512"/>
                  <a:gd name="T52" fmla="*/ 331 w 512"/>
                  <a:gd name="T53" fmla="*/ 278 h 512"/>
                  <a:gd name="T54" fmla="*/ 320 w 512"/>
                  <a:gd name="T55" fmla="*/ 267 h 512"/>
                  <a:gd name="T56" fmla="*/ 192 w 512"/>
                  <a:gd name="T57" fmla="*/ 267 h 512"/>
                  <a:gd name="T58" fmla="*/ 181 w 512"/>
                  <a:gd name="T59" fmla="*/ 278 h 512"/>
                  <a:gd name="T60" fmla="*/ 192 w 512"/>
                  <a:gd name="T61" fmla="*/ 288 h 512"/>
                  <a:gd name="T62" fmla="*/ 320 w 512"/>
                  <a:gd name="T63" fmla="*/ 288 h 512"/>
                  <a:gd name="T64" fmla="*/ 331 w 512"/>
                  <a:gd name="T65" fmla="*/ 278 h 512"/>
                  <a:gd name="T66" fmla="*/ 320 w 512"/>
                  <a:gd name="T67" fmla="*/ 224 h 512"/>
                  <a:gd name="T68" fmla="*/ 192 w 512"/>
                  <a:gd name="T69" fmla="*/ 224 h 512"/>
                  <a:gd name="T70" fmla="*/ 181 w 512"/>
                  <a:gd name="T71" fmla="*/ 235 h 512"/>
                  <a:gd name="T72" fmla="*/ 192 w 512"/>
                  <a:gd name="T73" fmla="*/ 246 h 512"/>
                  <a:gd name="T74" fmla="*/ 320 w 512"/>
                  <a:gd name="T75" fmla="*/ 246 h 512"/>
                  <a:gd name="T76" fmla="*/ 331 w 512"/>
                  <a:gd name="T77" fmla="*/ 235 h 512"/>
                  <a:gd name="T78" fmla="*/ 320 w 512"/>
                  <a:gd name="T79" fmla="*/ 224 h 512"/>
                  <a:gd name="T80" fmla="*/ 512 w 512"/>
                  <a:gd name="T81" fmla="*/ 256 h 512"/>
                  <a:gd name="T82" fmla="*/ 256 w 512"/>
                  <a:gd name="T83" fmla="*/ 512 h 512"/>
                  <a:gd name="T84" fmla="*/ 0 w 512"/>
                  <a:gd name="T85" fmla="*/ 256 h 512"/>
                  <a:gd name="T86" fmla="*/ 256 w 512"/>
                  <a:gd name="T87" fmla="*/ 0 h 512"/>
                  <a:gd name="T88" fmla="*/ 512 w 512"/>
                  <a:gd name="T89" fmla="*/ 256 h 512"/>
                  <a:gd name="T90" fmla="*/ 373 w 512"/>
                  <a:gd name="T91" fmla="*/ 182 h 512"/>
                  <a:gd name="T92" fmla="*/ 373 w 512"/>
                  <a:gd name="T93" fmla="*/ 178 h 512"/>
                  <a:gd name="T94" fmla="*/ 370 w 512"/>
                  <a:gd name="T95" fmla="*/ 174 h 512"/>
                  <a:gd name="T96" fmla="*/ 296 w 512"/>
                  <a:gd name="T97" fmla="*/ 99 h 512"/>
                  <a:gd name="T98" fmla="*/ 292 w 512"/>
                  <a:gd name="T99" fmla="*/ 97 h 512"/>
                  <a:gd name="T100" fmla="*/ 288 w 512"/>
                  <a:gd name="T101" fmla="*/ 96 h 512"/>
                  <a:gd name="T102" fmla="*/ 149 w 512"/>
                  <a:gd name="T103" fmla="*/ 96 h 512"/>
                  <a:gd name="T104" fmla="*/ 139 w 512"/>
                  <a:gd name="T105" fmla="*/ 107 h 512"/>
                  <a:gd name="T106" fmla="*/ 139 w 512"/>
                  <a:gd name="T107" fmla="*/ 406 h 512"/>
                  <a:gd name="T108" fmla="*/ 149 w 512"/>
                  <a:gd name="T109" fmla="*/ 416 h 512"/>
                  <a:gd name="T110" fmla="*/ 363 w 512"/>
                  <a:gd name="T111" fmla="*/ 416 h 512"/>
                  <a:gd name="T112" fmla="*/ 373 w 512"/>
                  <a:gd name="T113" fmla="*/ 406 h 512"/>
                  <a:gd name="T114" fmla="*/ 373 w 512"/>
                  <a:gd name="T115" fmla="*/ 18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512">
                    <a:moveTo>
                      <a:pt x="337" y="171"/>
                    </a:moveTo>
                    <a:cubicBezTo>
                      <a:pt x="299" y="171"/>
                      <a:pt x="299" y="171"/>
                      <a:pt x="299" y="171"/>
                    </a:cubicBezTo>
                    <a:cubicBezTo>
                      <a:pt x="299" y="133"/>
                      <a:pt x="299" y="133"/>
                      <a:pt x="299" y="133"/>
                    </a:cubicBezTo>
                    <a:lnTo>
                      <a:pt x="337" y="171"/>
                    </a:lnTo>
                    <a:close/>
                    <a:moveTo>
                      <a:pt x="288" y="192"/>
                    </a:moveTo>
                    <a:cubicBezTo>
                      <a:pt x="352" y="192"/>
                      <a:pt x="352" y="192"/>
                      <a:pt x="352" y="192"/>
                    </a:cubicBezTo>
                    <a:cubicBezTo>
                      <a:pt x="352" y="395"/>
                      <a:pt x="352" y="395"/>
                      <a:pt x="352" y="395"/>
                    </a:cubicBezTo>
                    <a:cubicBezTo>
                      <a:pt x="160" y="395"/>
                      <a:pt x="160" y="395"/>
                      <a:pt x="160" y="395"/>
                    </a:cubicBezTo>
                    <a:cubicBezTo>
                      <a:pt x="160" y="118"/>
                      <a:pt x="160" y="118"/>
                      <a:pt x="160" y="118"/>
                    </a:cubicBezTo>
                    <a:cubicBezTo>
                      <a:pt x="277" y="118"/>
                      <a:pt x="277" y="118"/>
                      <a:pt x="277" y="118"/>
                    </a:cubicBezTo>
                    <a:cubicBezTo>
                      <a:pt x="277" y="182"/>
                      <a:pt x="277" y="182"/>
                      <a:pt x="277" y="182"/>
                    </a:cubicBezTo>
                    <a:cubicBezTo>
                      <a:pt x="277" y="188"/>
                      <a:pt x="282" y="192"/>
                      <a:pt x="288" y="192"/>
                    </a:cubicBezTo>
                    <a:close/>
                    <a:moveTo>
                      <a:pt x="331" y="363"/>
                    </a:moveTo>
                    <a:cubicBezTo>
                      <a:pt x="331" y="357"/>
                      <a:pt x="326" y="352"/>
                      <a:pt x="320" y="352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186" y="352"/>
                      <a:pt x="181" y="357"/>
                      <a:pt x="181" y="363"/>
                    </a:cubicBezTo>
                    <a:cubicBezTo>
                      <a:pt x="181" y="369"/>
                      <a:pt x="186" y="374"/>
                      <a:pt x="192" y="374"/>
                    </a:cubicBezTo>
                    <a:cubicBezTo>
                      <a:pt x="320" y="374"/>
                      <a:pt x="320" y="374"/>
                      <a:pt x="320" y="374"/>
                    </a:cubicBezTo>
                    <a:cubicBezTo>
                      <a:pt x="326" y="374"/>
                      <a:pt x="331" y="369"/>
                      <a:pt x="331" y="363"/>
                    </a:cubicBezTo>
                    <a:close/>
                    <a:moveTo>
                      <a:pt x="331" y="320"/>
                    </a:moveTo>
                    <a:cubicBezTo>
                      <a:pt x="331" y="314"/>
                      <a:pt x="326" y="310"/>
                      <a:pt x="320" y="310"/>
                    </a:cubicBezTo>
                    <a:cubicBezTo>
                      <a:pt x="192" y="310"/>
                      <a:pt x="192" y="310"/>
                      <a:pt x="192" y="310"/>
                    </a:cubicBezTo>
                    <a:cubicBezTo>
                      <a:pt x="186" y="310"/>
                      <a:pt x="181" y="314"/>
                      <a:pt x="181" y="320"/>
                    </a:cubicBezTo>
                    <a:cubicBezTo>
                      <a:pt x="181" y="326"/>
                      <a:pt x="186" y="331"/>
                      <a:pt x="192" y="331"/>
                    </a:cubicBezTo>
                    <a:cubicBezTo>
                      <a:pt x="320" y="331"/>
                      <a:pt x="320" y="331"/>
                      <a:pt x="320" y="331"/>
                    </a:cubicBezTo>
                    <a:cubicBezTo>
                      <a:pt x="326" y="331"/>
                      <a:pt x="331" y="326"/>
                      <a:pt x="331" y="320"/>
                    </a:cubicBezTo>
                    <a:close/>
                    <a:moveTo>
                      <a:pt x="331" y="278"/>
                    </a:moveTo>
                    <a:cubicBezTo>
                      <a:pt x="331" y="272"/>
                      <a:pt x="326" y="267"/>
                      <a:pt x="320" y="267"/>
                    </a:cubicBezTo>
                    <a:cubicBezTo>
                      <a:pt x="192" y="267"/>
                      <a:pt x="192" y="267"/>
                      <a:pt x="192" y="267"/>
                    </a:cubicBezTo>
                    <a:cubicBezTo>
                      <a:pt x="186" y="267"/>
                      <a:pt x="181" y="272"/>
                      <a:pt x="181" y="278"/>
                    </a:cubicBezTo>
                    <a:cubicBezTo>
                      <a:pt x="181" y="284"/>
                      <a:pt x="186" y="288"/>
                      <a:pt x="192" y="288"/>
                    </a:cubicBezTo>
                    <a:cubicBezTo>
                      <a:pt x="320" y="288"/>
                      <a:pt x="320" y="288"/>
                      <a:pt x="320" y="288"/>
                    </a:cubicBezTo>
                    <a:cubicBezTo>
                      <a:pt x="326" y="288"/>
                      <a:pt x="331" y="284"/>
                      <a:pt x="331" y="278"/>
                    </a:cubicBezTo>
                    <a:close/>
                    <a:moveTo>
                      <a:pt x="320" y="224"/>
                    </a:moveTo>
                    <a:cubicBezTo>
                      <a:pt x="192" y="224"/>
                      <a:pt x="192" y="224"/>
                      <a:pt x="192" y="224"/>
                    </a:cubicBezTo>
                    <a:cubicBezTo>
                      <a:pt x="186" y="224"/>
                      <a:pt x="181" y="229"/>
                      <a:pt x="181" y="235"/>
                    </a:cubicBezTo>
                    <a:cubicBezTo>
                      <a:pt x="181" y="241"/>
                      <a:pt x="186" y="246"/>
                      <a:pt x="192" y="246"/>
                    </a:cubicBezTo>
                    <a:cubicBezTo>
                      <a:pt x="320" y="246"/>
                      <a:pt x="320" y="246"/>
                      <a:pt x="320" y="246"/>
                    </a:cubicBezTo>
                    <a:cubicBezTo>
                      <a:pt x="326" y="246"/>
                      <a:pt x="331" y="241"/>
                      <a:pt x="331" y="235"/>
                    </a:cubicBezTo>
                    <a:cubicBezTo>
                      <a:pt x="331" y="229"/>
                      <a:pt x="326" y="224"/>
                      <a:pt x="320" y="224"/>
                    </a:cubicBezTo>
                    <a:close/>
                    <a:moveTo>
                      <a:pt x="512" y="256"/>
                    </a:moveTo>
                    <a:cubicBezTo>
                      <a:pt x="512" y="398"/>
                      <a:pt x="397" y="512"/>
                      <a:pt x="256" y="512"/>
                    </a:cubicBezTo>
                    <a:cubicBezTo>
                      <a:pt x="115" y="512"/>
                      <a:pt x="0" y="398"/>
                      <a:pt x="0" y="256"/>
                    </a:cubicBezTo>
                    <a:cubicBezTo>
                      <a:pt x="0" y="115"/>
                      <a:pt x="115" y="0"/>
                      <a:pt x="256" y="0"/>
                    </a:cubicBezTo>
                    <a:cubicBezTo>
                      <a:pt x="397" y="0"/>
                      <a:pt x="512" y="115"/>
                      <a:pt x="512" y="256"/>
                    </a:cubicBezTo>
                    <a:close/>
                    <a:moveTo>
                      <a:pt x="373" y="182"/>
                    </a:moveTo>
                    <a:cubicBezTo>
                      <a:pt x="373" y="180"/>
                      <a:pt x="373" y="179"/>
                      <a:pt x="373" y="178"/>
                    </a:cubicBezTo>
                    <a:cubicBezTo>
                      <a:pt x="372" y="176"/>
                      <a:pt x="371" y="175"/>
                      <a:pt x="370" y="174"/>
                    </a:cubicBezTo>
                    <a:cubicBezTo>
                      <a:pt x="296" y="99"/>
                      <a:pt x="296" y="99"/>
                      <a:pt x="296" y="99"/>
                    </a:cubicBezTo>
                    <a:cubicBezTo>
                      <a:pt x="295" y="98"/>
                      <a:pt x="293" y="98"/>
                      <a:pt x="292" y="97"/>
                    </a:cubicBezTo>
                    <a:cubicBezTo>
                      <a:pt x="291" y="97"/>
                      <a:pt x="289" y="96"/>
                      <a:pt x="288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3" y="96"/>
                      <a:pt x="139" y="101"/>
                      <a:pt x="139" y="107"/>
                    </a:cubicBezTo>
                    <a:cubicBezTo>
                      <a:pt x="139" y="406"/>
                      <a:pt x="139" y="406"/>
                      <a:pt x="139" y="406"/>
                    </a:cubicBezTo>
                    <a:cubicBezTo>
                      <a:pt x="139" y="412"/>
                      <a:pt x="143" y="416"/>
                      <a:pt x="149" y="416"/>
                    </a:cubicBezTo>
                    <a:cubicBezTo>
                      <a:pt x="363" y="416"/>
                      <a:pt x="363" y="416"/>
                      <a:pt x="363" y="416"/>
                    </a:cubicBezTo>
                    <a:cubicBezTo>
                      <a:pt x="369" y="416"/>
                      <a:pt x="373" y="412"/>
                      <a:pt x="373" y="406"/>
                    </a:cubicBezTo>
                    <a:lnTo>
                      <a:pt x="373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B0F0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569826" y="4654157"/>
              <a:ext cx="533556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Your user ID will be auto-generated. For the password, you will receive a link which directs you to a </a:t>
              </a:r>
              <a:r>
                <a:rPr lang="en-US" sz="1400" b="1" dirty="0"/>
                <a:t>create a password </a:t>
              </a:r>
              <a:r>
                <a:rPr lang="en-US" sz="1400" dirty="0"/>
                <a:t>page.  If your password has expired you can create a new password through the ‘forgot password’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2557415"/>
            <a:ext cx="5776641" cy="2543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enter the company details:</a:t>
            </a:r>
          </a:p>
        </p:txBody>
      </p:sp>
      <p:sp>
        <p:nvSpPr>
          <p:cNvPr id="22" name="TextBox 21"/>
          <p:cNvSpPr txBox="1"/>
          <p:nvPr>
            <p:custDataLst>
              <p:tags r:id="rId2"/>
            </p:custDataLst>
          </p:nvPr>
        </p:nvSpPr>
        <p:spPr>
          <a:xfrm>
            <a:off x="810210" y="2111139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1. Log in to Oracle Cloud</a:t>
            </a:r>
          </a:p>
        </p:txBody>
      </p:sp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810210" y="3065198"/>
            <a:ext cx="2020454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2. Access Details</a:t>
            </a:r>
          </a:p>
        </p:txBody>
      </p: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810210" y="3948236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3. Access Contacts</a:t>
            </a:r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3178942" y="2253108"/>
            <a:ext cx="211495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Register Supplier: Company Details </a:t>
            </a:r>
            <a:r>
              <a:rPr lang="en-US" sz="1400" dirty="0"/>
              <a:t>screen is displayed. </a:t>
            </a:r>
          </a:p>
          <a:p>
            <a:pPr lvl="0"/>
            <a:r>
              <a:rPr lang="en-US" sz="1400" dirty="0"/>
              <a:t>Enter the Company name, Tax Organization Type, and the other fields.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Enter the required details in the Your Contact Information section.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Next </a:t>
            </a:r>
            <a:r>
              <a:rPr lang="en-US" sz="1400" dirty="0"/>
              <a:t>button to proceed.</a:t>
            </a: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810210" y="4919760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4. Access Address</a:t>
            </a:r>
          </a:p>
        </p:txBody>
      </p:sp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782994" y="5891284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5. Create Address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3565" y="3157793"/>
            <a:ext cx="1854464" cy="8046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686171" y="3157121"/>
            <a:ext cx="1854464" cy="81819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41893" y="2968598"/>
            <a:ext cx="158018" cy="1155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0146" y="3979827"/>
            <a:ext cx="2128701" cy="8422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access contacts:</a:t>
            </a:r>
          </a:p>
        </p:txBody>
      </p:sp>
      <p:sp>
        <p:nvSpPr>
          <p:cNvPr id="22" name="TextBox 21"/>
          <p:cNvSpPr txBox="1"/>
          <p:nvPr>
            <p:custDataLst>
              <p:tags r:id="rId2"/>
            </p:custDataLst>
          </p:nvPr>
        </p:nvSpPr>
        <p:spPr>
          <a:xfrm>
            <a:off x="810210" y="2111139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1. Log in to Oracle Cloud</a:t>
            </a:r>
          </a:p>
        </p:txBody>
      </p:sp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810210" y="3065198"/>
            <a:ext cx="2020454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2. Access Details</a:t>
            </a:r>
          </a:p>
        </p:txBody>
      </p: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810210" y="3948236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3. Access Contacts</a:t>
            </a:r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3175504" y="2418022"/>
            <a:ext cx="2287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Register Supplier: Contacts </a:t>
            </a:r>
            <a:r>
              <a:rPr lang="en-US" sz="1400" dirty="0"/>
              <a:t>screen is displayed. 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The contact information is auto-populated.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r>
              <a:rPr lang="en-US" sz="1400" dirty="0"/>
              <a:t>Click the </a:t>
            </a:r>
            <a:r>
              <a:rPr lang="en-US" sz="1400" b="1" dirty="0"/>
              <a:t>Next </a:t>
            </a:r>
            <a:r>
              <a:rPr lang="en-US" sz="1400" dirty="0"/>
              <a:t>button to proceed.</a:t>
            </a:r>
          </a:p>
          <a:p>
            <a:pPr lvl="0"/>
            <a:endParaRPr lang="en-US" sz="1400" dirty="0"/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810210" y="4919760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4. Access Address</a:t>
            </a:r>
          </a:p>
        </p:txBody>
      </p:sp>
      <p:sp>
        <p:nvSpPr>
          <p:cNvPr id="19" name="TextBox 18"/>
          <p:cNvSpPr txBox="1"/>
          <p:nvPr>
            <p:custDataLst>
              <p:tags r:id="rId7"/>
            </p:custDataLst>
          </p:nvPr>
        </p:nvSpPr>
        <p:spPr>
          <a:xfrm>
            <a:off x="782994" y="5891284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5. Create Address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2631807"/>
            <a:ext cx="5776641" cy="2394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5321216" y="3527425"/>
            <a:ext cx="5689684" cy="12065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0" y="3041073"/>
            <a:ext cx="173182" cy="1194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access address:</a:t>
            </a: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810210" y="2111139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1. Log in to Oracle Cloud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810210" y="3065198"/>
            <a:ext cx="1813407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2. Access Details</a:t>
            </a: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810210" y="3948236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3. Access Contacts</a:t>
            </a:r>
          </a:p>
        </p:txBody>
      </p: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810210" y="4919760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4. Access Address</a:t>
            </a:r>
          </a:p>
        </p:txBody>
      </p:sp>
      <p:sp>
        <p:nvSpPr>
          <p:cNvPr id="39" name="TextBox 38"/>
          <p:cNvSpPr txBox="1"/>
          <p:nvPr>
            <p:custDataLst>
              <p:tags r:id="rId6"/>
            </p:custDataLst>
          </p:nvPr>
        </p:nvSpPr>
        <p:spPr>
          <a:xfrm>
            <a:off x="782994" y="5891284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5. Create Address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2557415"/>
            <a:ext cx="5995777" cy="2542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6085352" y="3169445"/>
            <a:ext cx="312443" cy="1376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612889" y="3763054"/>
            <a:ext cx="1505824" cy="243281"/>
            <a:chOff x="6592611" y="3708667"/>
            <a:chExt cx="1505824" cy="243281"/>
          </a:xfrm>
        </p:grpSpPr>
        <p:pic>
          <p:nvPicPr>
            <p:cNvPr id="23" name="Picture 22"/>
            <p:cNvPicPr/>
            <p:nvPr/>
          </p:nvPicPr>
          <p:blipFill rotWithShape="1">
            <a:blip r:embed="rId11"/>
            <a:srcRect l="15851" t="50166" r="66912" b="34830"/>
            <a:stretch/>
          </p:blipFill>
          <p:spPr>
            <a:xfrm>
              <a:off x="6592611" y="3708667"/>
              <a:ext cx="1505824" cy="2432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23"/>
            <p:cNvSpPr/>
            <p:nvPr/>
          </p:nvSpPr>
          <p:spPr>
            <a:xfrm>
              <a:off x="6634556" y="3755826"/>
              <a:ext cx="508670" cy="14241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urved Right Arrow 24"/>
          <p:cNvSpPr/>
          <p:nvPr/>
        </p:nvSpPr>
        <p:spPr>
          <a:xfrm rot="18404921" flipH="1">
            <a:off x="6921292" y="2802080"/>
            <a:ext cx="482570" cy="1011710"/>
          </a:xfrm>
          <a:prstGeom prst="curvedRightArrow">
            <a:avLst>
              <a:gd name="adj1" fmla="val 23203"/>
              <a:gd name="adj2" fmla="val 500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7"/>
            </p:custDataLst>
          </p:nvPr>
        </p:nvSpPr>
        <p:spPr>
          <a:xfrm>
            <a:off x="3175504" y="2418022"/>
            <a:ext cx="21183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Register Supplier: Addresses </a:t>
            </a:r>
            <a:r>
              <a:rPr lang="en-US" sz="1400" dirty="0"/>
              <a:t>screen is displayed. 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Create </a:t>
            </a:r>
            <a:r>
              <a:rPr lang="en-US" sz="1400" dirty="0"/>
              <a:t>icon to add an address.</a:t>
            </a:r>
          </a:p>
        </p:txBody>
      </p:sp>
    </p:spTree>
    <p:extLst>
      <p:ext uri="{BB962C8B-B14F-4D97-AF65-F5344CB8AC3E}">
        <p14:creationId xmlns:p14="http://schemas.microsoft.com/office/powerpoint/2010/main" val="29841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As A Supplier</a:t>
            </a: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377189" y="1054857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/>
              <a:t>Let’s review the steps to create address:</a:t>
            </a:r>
          </a:p>
        </p:txBody>
      </p:sp>
      <p:sp>
        <p:nvSpPr>
          <p:cNvPr id="22" name="TextBox 21"/>
          <p:cNvSpPr txBox="1"/>
          <p:nvPr>
            <p:custDataLst>
              <p:tags r:id="rId2"/>
            </p:custDataLst>
          </p:nvPr>
        </p:nvSpPr>
        <p:spPr>
          <a:xfrm>
            <a:off x="810210" y="2111139"/>
            <a:ext cx="192424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1. Log in to Oracle Cloud</a:t>
            </a:r>
          </a:p>
        </p:txBody>
      </p:sp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810210" y="3065198"/>
            <a:ext cx="2020454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2. Access Details</a:t>
            </a:r>
          </a:p>
        </p:txBody>
      </p:sp>
      <p:sp>
        <p:nvSpPr>
          <p:cNvPr id="24" name="TextBox 23"/>
          <p:cNvSpPr txBox="1"/>
          <p:nvPr>
            <p:custDataLst>
              <p:tags r:id="rId4"/>
            </p:custDataLst>
          </p:nvPr>
        </p:nvSpPr>
        <p:spPr>
          <a:xfrm>
            <a:off x="810210" y="3948236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3. Access Contacts</a:t>
            </a:r>
          </a:p>
        </p:txBody>
      </p:sp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810210" y="4919760"/>
            <a:ext cx="1924240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dirty="0"/>
              <a:t>4. Access Address</a:t>
            </a:r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881093" y="5891284"/>
            <a:ext cx="1749309" cy="269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50" b="1" dirty="0"/>
              <a:t>5. Create Address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10342" r="9417" b="9974"/>
          <a:stretch/>
        </p:blipFill>
        <p:spPr>
          <a:xfrm>
            <a:off x="5483898" y="2557415"/>
            <a:ext cx="5728447" cy="3455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588160" y="2778379"/>
            <a:ext cx="5547211" cy="186677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07107" y="5830403"/>
            <a:ext cx="214634" cy="1707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3175504" y="2375490"/>
            <a:ext cx="22878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</a:t>
            </a:r>
            <a:r>
              <a:rPr lang="en-US" sz="1400" b="1" dirty="0"/>
              <a:t>Create Address </a:t>
            </a:r>
            <a:r>
              <a:rPr lang="en-US" sz="1400" dirty="0"/>
              <a:t>screen is displayed. Enter details such as Address Name, Country, City, State, and Postal Code. </a:t>
            </a:r>
          </a:p>
          <a:p>
            <a:pPr lvl="0"/>
            <a:endParaRPr lang="en-US" sz="1400" dirty="0"/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Also, select the Ordering and Remit to checkbox for the Address Purpose field. </a:t>
            </a:r>
          </a:p>
          <a:p>
            <a:pPr lvl="0"/>
            <a:endParaRPr lang="en-US" sz="1400" dirty="0"/>
          </a:p>
          <a:p>
            <a:pPr lvl="0"/>
            <a:r>
              <a:rPr lang="en-US" sz="1400" dirty="0"/>
              <a:t>Click the </a:t>
            </a:r>
            <a:r>
              <a:rPr lang="en-US" sz="1400" b="1" dirty="0"/>
              <a:t>OK </a:t>
            </a:r>
            <a:r>
              <a:rPr lang="en-US" sz="1400" dirty="0"/>
              <a:t>button. Then, click the </a:t>
            </a:r>
            <a:r>
              <a:rPr lang="en-US" sz="1400" b="1" dirty="0"/>
              <a:t>Next </a:t>
            </a:r>
            <a:r>
              <a:rPr lang="en-US" sz="1400" dirty="0"/>
              <a:t>button on the main address page.</a:t>
            </a:r>
          </a:p>
        </p:txBody>
      </p:sp>
    </p:spTree>
    <p:extLst>
      <p:ext uri="{BB962C8B-B14F-4D97-AF65-F5344CB8AC3E}">
        <p14:creationId xmlns:p14="http://schemas.microsoft.com/office/powerpoint/2010/main" val="380741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27</TotalTime>
  <Words>1181</Words>
  <Application>Microsoft Office PowerPoint</Application>
  <PresentationFormat>Widescreen</PresentationFormat>
  <Paragraphs>213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NB Architekt Pro Neue</vt:lpstr>
      <vt:lpstr>Pilat Book</vt:lpstr>
      <vt:lpstr>Pilat Regular</vt:lpstr>
      <vt:lpstr>Wingdings</vt:lpstr>
      <vt:lpstr>Sandisk PPT Template v2</vt:lpstr>
      <vt:lpstr>SUPPLIER REGISTRATION PROCESS</vt:lpstr>
      <vt:lpstr>Course Objectives</vt:lpstr>
      <vt:lpstr>REGISTERING AS A SUPPLIER</vt:lpstr>
      <vt:lpstr>Registering as a Supplier: Overview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Registering As A Supplier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Ilyana Binti Ibrahim</dc:creator>
  <cp:lastModifiedBy>Nur Ilyana Binti Ibrahim</cp:lastModifiedBy>
  <cp:revision>1</cp:revision>
  <dcterms:created xsi:type="dcterms:W3CDTF">2025-05-14T08:38:33Z</dcterms:created>
  <dcterms:modified xsi:type="dcterms:W3CDTF">2025-05-14T09:06:10Z</dcterms:modified>
</cp:coreProperties>
</file>