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32"/>
  </p:notesMasterIdLst>
  <p:sldIdLst>
    <p:sldId id="256" r:id="rId3"/>
    <p:sldId id="257" r:id="rId4"/>
    <p:sldId id="258" r:id="rId5"/>
    <p:sldId id="260" r:id="rId6"/>
    <p:sldId id="263" r:id="rId7"/>
    <p:sldId id="261" r:id="rId8"/>
    <p:sldId id="262" r:id="rId9"/>
    <p:sldId id="265" r:id="rId10"/>
    <p:sldId id="264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7" r:id="rId28"/>
    <p:sldId id="285" r:id="rId29"/>
    <p:sldId id="286" r:id="rId30"/>
    <p:sldId id="268" r:id="rId31"/>
  </p:sldIdLst>
  <p:sldSz cx="12192000" cy="6858000"/>
  <p:notesSz cx="6858000" cy="9144000"/>
  <p:defaultTextStyle>
    <a:defPPr>
      <a:defRPr lang="en-US"/>
    </a:defPPr>
    <a:lvl1pPr marL="0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1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8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3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9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4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0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6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744" autoAdjust="0"/>
  </p:normalViewPr>
  <p:slideViewPr>
    <p:cSldViewPr snapToGrid="0">
      <p:cViewPr varScale="1">
        <p:scale>
          <a:sx n="57" d="100"/>
          <a:sy n="57" d="100"/>
        </p:scale>
        <p:origin x="10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54F71-EA33-4843-B501-0842606D4743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5F2E2626-479D-4D4B-9DBE-8927109CD930}">
      <dgm:prSet/>
      <dgm:spPr/>
      <dgm:t>
        <a:bodyPr/>
        <a:lstStyle/>
        <a:p>
          <a:r>
            <a:rPr lang="en-US"/>
            <a:t>From Worklist Notification in Supplier Portal</a:t>
          </a:r>
        </a:p>
      </dgm:t>
    </dgm:pt>
    <dgm:pt modelId="{0331905A-AB1F-4E3C-9BAB-6F2DB6A045CD}" type="parTrans" cxnId="{3D877465-F9F5-4C21-A304-02474243CCA9}">
      <dgm:prSet/>
      <dgm:spPr/>
      <dgm:t>
        <a:bodyPr/>
        <a:lstStyle/>
        <a:p>
          <a:endParaRPr lang="en-US"/>
        </a:p>
      </dgm:t>
    </dgm:pt>
    <dgm:pt modelId="{A47EEFFB-F97B-4687-9EB6-1257E08CF3EF}" type="sibTrans" cxnId="{3D877465-F9F5-4C21-A304-02474243CCA9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BD68EA0A-F904-4004-BE41-A762FB519631}">
      <dgm:prSet/>
      <dgm:spPr/>
      <dgm:t>
        <a:bodyPr/>
        <a:lstStyle/>
        <a:p>
          <a:r>
            <a:rPr lang="en-US"/>
            <a:t>From Manage Questionnaires Task in Supplier Portal</a:t>
          </a:r>
        </a:p>
      </dgm:t>
    </dgm:pt>
    <dgm:pt modelId="{96C0851C-610F-4524-ADE0-5E9186573257}" type="parTrans" cxnId="{BBF539E0-9C4C-4363-9969-72131273D664}">
      <dgm:prSet/>
      <dgm:spPr/>
      <dgm:t>
        <a:bodyPr/>
        <a:lstStyle/>
        <a:p>
          <a:endParaRPr lang="en-US"/>
        </a:p>
      </dgm:t>
    </dgm:pt>
    <dgm:pt modelId="{980FF5D4-71E1-406B-8BF8-34DF7767EE00}" type="sibTrans" cxnId="{BBF539E0-9C4C-4363-9969-72131273D66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0DAD4DA7-22D5-468E-AC16-20DA21A2B03C}">
      <dgm:prSet/>
      <dgm:spPr/>
      <dgm:t>
        <a:bodyPr/>
        <a:lstStyle/>
        <a:p>
          <a:r>
            <a:rPr lang="en-US"/>
            <a:t>From Email Notification</a:t>
          </a:r>
        </a:p>
      </dgm:t>
    </dgm:pt>
    <dgm:pt modelId="{44265AB3-10A4-4813-903A-C6F89223F3F9}" type="parTrans" cxnId="{401A3F63-DE2A-4271-80EC-BDE6B274EDDD}">
      <dgm:prSet/>
      <dgm:spPr/>
      <dgm:t>
        <a:bodyPr/>
        <a:lstStyle/>
        <a:p>
          <a:endParaRPr lang="en-US"/>
        </a:p>
      </dgm:t>
    </dgm:pt>
    <dgm:pt modelId="{B36595B0-399D-4EFE-9D73-608667EB09C1}" type="sibTrans" cxnId="{401A3F63-DE2A-4271-80EC-BDE6B274EDDD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867C4475-C10F-4A4D-B644-4EBCF4EA3C0D}" type="pres">
      <dgm:prSet presAssocID="{C6B54F71-EA33-4843-B501-0842606D4743}" presName="Name0" presStyleCnt="0">
        <dgm:presLayoutVars>
          <dgm:animLvl val="lvl"/>
          <dgm:resizeHandles val="exact"/>
        </dgm:presLayoutVars>
      </dgm:prSet>
      <dgm:spPr/>
    </dgm:pt>
    <dgm:pt modelId="{492A467B-5C21-4C5F-9020-F09C468B7D03}" type="pres">
      <dgm:prSet presAssocID="{5F2E2626-479D-4D4B-9DBE-8927109CD930}" presName="compositeNode" presStyleCnt="0">
        <dgm:presLayoutVars>
          <dgm:bulletEnabled val="1"/>
        </dgm:presLayoutVars>
      </dgm:prSet>
      <dgm:spPr/>
    </dgm:pt>
    <dgm:pt modelId="{B0B3D5D8-4ABF-4211-A79E-96DF9E57D121}" type="pres">
      <dgm:prSet presAssocID="{5F2E2626-479D-4D4B-9DBE-8927109CD930}" presName="bgRect" presStyleLbl="alignNode1" presStyleIdx="0" presStyleCnt="3"/>
      <dgm:spPr/>
    </dgm:pt>
    <dgm:pt modelId="{A36AF6AD-6D20-4ECC-904E-B5F75C5AE577}" type="pres">
      <dgm:prSet presAssocID="{A47EEFFB-F97B-4687-9EB6-1257E08CF3EF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F7453C3D-4A15-48E5-A0A6-59EE9FFF2118}" type="pres">
      <dgm:prSet presAssocID="{5F2E2626-479D-4D4B-9DBE-8927109CD930}" presName="nodeRect" presStyleLbl="alignNode1" presStyleIdx="0" presStyleCnt="3">
        <dgm:presLayoutVars>
          <dgm:bulletEnabled val="1"/>
        </dgm:presLayoutVars>
      </dgm:prSet>
      <dgm:spPr/>
    </dgm:pt>
    <dgm:pt modelId="{A2059463-183B-4729-8290-9B86C466FA33}" type="pres">
      <dgm:prSet presAssocID="{A47EEFFB-F97B-4687-9EB6-1257E08CF3EF}" presName="sibTrans" presStyleCnt="0"/>
      <dgm:spPr/>
    </dgm:pt>
    <dgm:pt modelId="{E34EA981-88C2-48AC-B638-6C444E68F6DC}" type="pres">
      <dgm:prSet presAssocID="{BD68EA0A-F904-4004-BE41-A762FB519631}" presName="compositeNode" presStyleCnt="0">
        <dgm:presLayoutVars>
          <dgm:bulletEnabled val="1"/>
        </dgm:presLayoutVars>
      </dgm:prSet>
      <dgm:spPr/>
    </dgm:pt>
    <dgm:pt modelId="{9B0D6144-B214-40A5-B811-1FB46BBDD269}" type="pres">
      <dgm:prSet presAssocID="{BD68EA0A-F904-4004-BE41-A762FB519631}" presName="bgRect" presStyleLbl="alignNode1" presStyleIdx="1" presStyleCnt="3"/>
      <dgm:spPr/>
    </dgm:pt>
    <dgm:pt modelId="{BA8CA1DB-CBBD-4F99-964A-D63816AB2EAF}" type="pres">
      <dgm:prSet presAssocID="{980FF5D4-71E1-406B-8BF8-34DF7767EE00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9E139135-736F-4783-85AB-359DB5ECF4B7}" type="pres">
      <dgm:prSet presAssocID="{BD68EA0A-F904-4004-BE41-A762FB519631}" presName="nodeRect" presStyleLbl="alignNode1" presStyleIdx="1" presStyleCnt="3">
        <dgm:presLayoutVars>
          <dgm:bulletEnabled val="1"/>
        </dgm:presLayoutVars>
      </dgm:prSet>
      <dgm:spPr/>
    </dgm:pt>
    <dgm:pt modelId="{6093EF54-491F-42D5-9384-53DA47386480}" type="pres">
      <dgm:prSet presAssocID="{980FF5D4-71E1-406B-8BF8-34DF7767EE00}" presName="sibTrans" presStyleCnt="0"/>
      <dgm:spPr/>
    </dgm:pt>
    <dgm:pt modelId="{F9587185-4610-40B7-8DAA-AA2A7AE13AD4}" type="pres">
      <dgm:prSet presAssocID="{0DAD4DA7-22D5-468E-AC16-20DA21A2B03C}" presName="compositeNode" presStyleCnt="0">
        <dgm:presLayoutVars>
          <dgm:bulletEnabled val="1"/>
        </dgm:presLayoutVars>
      </dgm:prSet>
      <dgm:spPr/>
    </dgm:pt>
    <dgm:pt modelId="{08F8E645-860C-4348-8DC5-73A1D0625EDF}" type="pres">
      <dgm:prSet presAssocID="{0DAD4DA7-22D5-468E-AC16-20DA21A2B03C}" presName="bgRect" presStyleLbl="alignNode1" presStyleIdx="2" presStyleCnt="3"/>
      <dgm:spPr/>
    </dgm:pt>
    <dgm:pt modelId="{ED8AF4D2-4B86-4796-9362-E9E445DAD204}" type="pres">
      <dgm:prSet presAssocID="{B36595B0-399D-4EFE-9D73-608667EB09C1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142A7C14-600D-43EC-913B-8B0D8D649B97}" type="pres">
      <dgm:prSet presAssocID="{0DAD4DA7-22D5-468E-AC16-20DA21A2B03C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DDE7730B-670C-456D-B24F-5DD546DA6AD4}" type="presOf" srcId="{5F2E2626-479D-4D4B-9DBE-8927109CD930}" destId="{F7453C3D-4A15-48E5-A0A6-59EE9FFF2118}" srcOrd="1" destOrd="0" presId="urn:microsoft.com/office/officeart/2016/7/layout/LinearBlockProcessNumbered"/>
    <dgm:cxn modelId="{3C8D102D-9A44-421A-9322-D1AB7074AAF6}" type="presOf" srcId="{BD68EA0A-F904-4004-BE41-A762FB519631}" destId="{9B0D6144-B214-40A5-B811-1FB46BBDD269}" srcOrd="0" destOrd="0" presId="urn:microsoft.com/office/officeart/2016/7/layout/LinearBlockProcessNumbered"/>
    <dgm:cxn modelId="{9FDE6B5F-2C74-4A11-8DE4-C293053D310F}" type="presOf" srcId="{0DAD4DA7-22D5-468E-AC16-20DA21A2B03C}" destId="{142A7C14-600D-43EC-913B-8B0D8D649B97}" srcOrd="1" destOrd="0" presId="urn:microsoft.com/office/officeart/2016/7/layout/LinearBlockProcessNumbered"/>
    <dgm:cxn modelId="{1975B460-F3BC-4382-919F-F8A9122B7D15}" type="presOf" srcId="{5F2E2626-479D-4D4B-9DBE-8927109CD930}" destId="{B0B3D5D8-4ABF-4211-A79E-96DF9E57D121}" srcOrd="0" destOrd="0" presId="urn:microsoft.com/office/officeart/2016/7/layout/LinearBlockProcessNumbered"/>
    <dgm:cxn modelId="{401A3F63-DE2A-4271-80EC-BDE6B274EDDD}" srcId="{C6B54F71-EA33-4843-B501-0842606D4743}" destId="{0DAD4DA7-22D5-468E-AC16-20DA21A2B03C}" srcOrd="2" destOrd="0" parTransId="{44265AB3-10A4-4813-903A-C6F89223F3F9}" sibTransId="{B36595B0-399D-4EFE-9D73-608667EB09C1}"/>
    <dgm:cxn modelId="{3D877465-F9F5-4C21-A304-02474243CCA9}" srcId="{C6B54F71-EA33-4843-B501-0842606D4743}" destId="{5F2E2626-479D-4D4B-9DBE-8927109CD930}" srcOrd="0" destOrd="0" parTransId="{0331905A-AB1F-4E3C-9BAB-6F2DB6A045CD}" sibTransId="{A47EEFFB-F97B-4687-9EB6-1257E08CF3EF}"/>
    <dgm:cxn modelId="{030CC580-A24A-47C9-931E-FCFBC7F0E96A}" type="presOf" srcId="{0DAD4DA7-22D5-468E-AC16-20DA21A2B03C}" destId="{08F8E645-860C-4348-8DC5-73A1D0625EDF}" srcOrd="0" destOrd="0" presId="urn:microsoft.com/office/officeart/2016/7/layout/LinearBlockProcessNumbered"/>
    <dgm:cxn modelId="{F2391093-ECD6-4A96-B2A1-4AB304AD2FA2}" type="presOf" srcId="{B36595B0-399D-4EFE-9D73-608667EB09C1}" destId="{ED8AF4D2-4B86-4796-9362-E9E445DAD204}" srcOrd="0" destOrd="0" presId="urn:microsoft.com/office/officeart/2016/7/layout/LinearBlockProcessNumbered"/>
    <dgm:cxn modelId="{E6FA0BBB-4079-4468-A6DF-9986947A26A6}" type="presOf" srcId="{C6B54F71-EA33-4843-B501-0842606D4743}" destId="{867C4475-C10F-4A4D-B644-4EBCF4EA3C0D}" srcOrd="0" destOrd="0" presId="urn:microsoft.com/office/officeart/2016/7/layout/LinearBlockProcessNumbered"/>
    <dgm:cxn modelId="{BBF539E0-9C4C-4363-9969-72131273D664}" srcId="{C6B54F71-EA33-4843-B501-0842606D4743}" destId="{BD68EA0A-F904-4004-BE41-A762FB519631}" srcOrd="1" destOrd="0" parTransId="{96C0851C-610F-4524-ADE0-5E9186573257}" sibTransId="{980FF5D4-71E1-406B-8BF8-34DF7767EE00}"/>
    <dgm:cxn modelId="{93F603EA-A944-42F0-A820-2AB302614CB1}" type="presOf" srcId="{980FF5D4-71E1-406B-8BF8-34DF7767EE00}" destId="{BA8CA1DB-CBBD-4F99-964A-D63816AB2EAF}" srcOrd="0" destOrd="0" presId="urn:microsoft.com/office/officeart/2016/7/layout/LinearBlockProcessNumbered"/>
    <dgm:cxn modelId="{ABFCB8F5-AE67-4000-A0BA-F27431E8702B}" type="presOf" srcId="{A47EEFFB-F97B-4687-9EB6-1257E08CF3EF}" destId="{A36AF6AD-6D20-4ECC-904E-B5F75C5AE577}" srcOrd="0" destOrd="0" presId="urn:microsoft.com/office/officeart/2016/7/layout/LinearBlockProcessNumbered"/>
    <dgm:cxn modelId="{6ACF59F9-D8A1-4418-88CF-7AFEE2ED1F62}" type="presOf" srcId="{BD68EA0A-F904-4004-BE41-A762FB519631}" destId="{9E139135-736F-4783-85AB-359DB5ECF4B7}" srcOrd="1" destOrd="0" presId="urn:microsoft.com/office/officeart/2016/7/layout/LinearBlockProcessNumbered"/>
    <dgm:cxn modelId="{66974744-94C2-4B7C-8005-AA6F01980C6C}" type="presParOf" srcId="{867C4475-C10F-4A4D-B644-4EBCF4EA3C0D}" destId="{492A467B-5C21-4C5F-9020-F09C468B7D03}" srcOrd="0" destOrd="0" presId="urn:microsoft.com/office/officeart/2016/7/layout/LinearBlockProcessNumbered"/>
    <dgm:cxn modelId="{C42E4472-5D06-493F-9891-9426D3A51AC3}" type="presParOf" srcId="{492A467B-5C21-4C5F-9020-F09C468B7D03}" destId="{B0B3D5D8-4ABF-4211-A79E-96DF9E57D121}" srcOrd="0" destOrd="0" presId="urn:microsoft.com/office/officeart/2016/7/layout/LinearBlockProcessNumbered"/>
    <dgm:cxn modelId="{55F00F73-EB99-4DDC-B4A4-5D6D61C35D24}" type="presParOf" srcId="{492A467B-5C21-4C5F-9020-F09C468B7D03}" destId="{A36AF6AD-6D20-4ECC-904E-B5F75C5AE577}" srcOrd="1" destOrd="0" presId="urn:microsoft.com/office/officeart/2016/7/layout/LinearBlockProcessNumbered"/>
    <dgm:cxn modelId="{246345DE-ACD4-4E42-B5CA-4A01A6CB4827}" type="presParOf" srcId="{492A467B-5C21-4C5F-9020-F09C468B7D03}" destId="{F7453C3D-4A15-48E5-A0A6-59EE9FFF2118}" srcOrd="2" destOrd="0" presId="urn:microsoft.com/office/officeart/2016/7/layout/LinearBlockProcessNumbered"/>
    <dgm:cxn modelId="{5A7A8187-BDE5-47A7-8C61-47229436EEBF}" type="presParOf" srcId="{867C4475-C10F-4A4D-B644-4EBCF4EA3C0D}" destId="{A2059463-183B-4729-8290-9B86C466FA33}" srcOrd="1" destOrd="0" presId="urn:microsoft.com/office/officeart/2016/7/layout/LinearBlockProcessNumbered"/>
    <dgm:cxn modelId="{5FDBA5C5-19D2-4048-8E13-454BFC079BC6}" type="presParOf" srcId="{867C4475-C10F-4A4D-B644-4EBCF4EA3C0D}" destId="{E34EA981-88C2-48AC-B638-6C444E68F6DC}" srcOrd="2" destOrd="0" presId="urn:microsoft.com/office/officeart/2016/7/layout/LinearBlockProcessNumbered"/>
    <dgm:cxn modelId="{2C65F458-B439-4B95-B4F3-ACEFB3FBC4B4}" type="presParOf" srcId="{E34EA981-88C2-48AC-B638-6C444E68F6DC}" destId="{9B0D6144-B214-40A5-B811-1FB46BBDD269}" srcOrd="0" destOrd="0" presId="urn:microsoft.com/office/officeart/2016/7/layout/LinearBlockProcessNumbered"/>
    <dgm:cxn modelId="{96A39DCC-5BF2-4EEA-AA02-B3BCF8F4FF9D}" type="presParOf" srcId="{E34EA981-88C2-48AC-B638-6C444E68F6DC}" destId="{BA8CA1DB-CBBD-4F99-964A-D63816AB2EAF}" srcOrd="1" destOrd="0" presId="urn:microsoft.com/office/officeart/2016/7/layout/LinearBlockProcessNumbered"/>
    <dgm:cxn modelId="{06EE5762-2280-421C-B21B-C20941771704}" type="presParOf" srcId="{E34EA981-88C2-48AC-B638-6C444E68F6DC}" destId="{9E139135-736F-4783-85AB-359DB5ECF4B7}" srcOrd="2" destOrd="0" presId="urn:microsoft.com/office/officeart/2016/7/layout/LinearBlockProcessNumbered"/>
    <dgm:cxn modelId="{2357785C-CD23-4EA2-AE42-16393A859B97}" type="presParOf" srcId="{867C4475-C10F-4A4D-B644-4EBCF4EA3C0D}" destId="{6093EF54-491F-42D5-9384-53DA47386480}" srcOrd="3" destOrd="0" presId="urn:microsoft.com/office/officeart/2016/7/layout/LinearBlockProcessNumbered"/>
    <dgm:cxn modelId="{2D0AD2D7-578F-4017-9D67-A4C33730A78D}" type="presParOf" srcId="{867C4475-C10F-4A4D-B644-4EBCF4EA3C0D}" destId="{F9587185-4610-40B7-8DAA-AA2A7AE13AD4}" srcOrd="4" destOrd="0" presId="urn:microsoft.com/office/officeart/2016/7/layout/LinearBlockProcessNumbered"/>
    <dgm:cxn modelId="{F6F15121-C223-4F2F-A9EA-A6CD3E9632DB}" type="presParOf" srcId="{F9587185-4610-40B7-8DAA-AA2A7AE13AD4}" destId="{08F8E645-860C-4348-8DC5-73A1D0625EDF}" srcOrd="0" destOrd="0" presId="urn:microsoft.com/office/officeart/2016/7/layout/LinearBlockProcessNumbered"/>
    <dgm:cxn modelId="{98F75E1B-D5E4-4601-B0EA-98A8D9610BDD}" type="presParOf" srcId="{F9587185-4610-40B7-8DAA-AA2A7AE13AD4}" destId="{ED8AF4D2-4B86-4796-9362-E9E445DAD204}" srcOrd="1" destOrd="0" presId="urn:microsoft.com/office/officeart/2016/7/layout/LinearBlockProcessNumbered"/>
    <dgm:cxn modelId="{B8732FBA-57D8-41D8-A6EE-45EAAA4FED9C}" type="presParOf" srcId="{F9587185-4610-40B7-8DAA-AA2A7AE13AD4}" destId="{142A7C14-600D-43EC-913B-8B0D8D649B97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3D5D8-4ABF-4211-A79E-96DF9E57D121}">
      <dsp:nvSpPr>
        <dsp:cNvPr id="0" name=""/>
        <dsp:cNvSpPr/>
      </dsp:nvSpPr>
      <dsp:spPr>
        <a:xfrm>
          <a:off x="906" y="0"/>
          <a:ext cx="3672780" cy="38857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89" tIns="0" rIns="36278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From Worklist Notification in Supplier Portal</a:t>
          </a:r>
        </a:p>
      </dsp:txBody>
      <dsp:txXfrm>
        <a:off x="906" y="1554298"/>
        <a:ext cx="3672780" cy="2331447"/>
      </dsp:txXfrm>
    </dsp:sp>
    <dsp:sp modelId="{A36AF6AD-6D20-4ECC-904E-B5F75C5AE577}">
      <dsp:nvSpPr>
        <dsp:cNvPr id="0" name=""/>
        <dsp:cNvSpPr/>
      </dsp:nvSpPr>
      <dsp:spPr>
        <a:xfrm>
          <a:off x="906" y="0"/>
          <a:ext cx="3672780" cy="15542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89" tIns="165100" rIns="36278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906" y="0"/>
        <a:ext cx="3672780" cy="1554298"/>
      </dsp:txXfrm>
    </dsp:sp>
    <dsp:sp modelId="{9B0D6144-B214-40A5-B811-1FB46BBDD269}">
      <dsp:nvSpPr>
        <dsp:cNvPr id="0" name=""/>
        <dsp:cNvSpPr/>
      </dsp:nvSpPr>
      <dsp:spPr>
        <a:xfrm>
          <a:off x="3967510" y="0"/>
          <a:ext cx="3672780" cy="38857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89" tIns="0" rIns="36278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From Manage Questionnaires Task in Supplier Portal</a:t>
          </a:r>
        </a:p>
      </dsp:txBody>
      <dsp:txXfrm>
        <a:off x="3967510" y="1554298"/>
        <a:ext cx="3672780" cy="2331447"/>
      </dsp:txXfrm>
    </dsp:sp>
    <dsp:sp modelId="{BA8CA1DB-CBBD-4F99-964A-D63816AB2EAF}">
      <dsp:nvSpPr>
        <dsp:cNvPr id="0" name=""/>
        <dsp:cNvSpPr/>
      </dsp:nvSpPr>
      <dsp:spPr>
        <a:xfrm>
          <a:off x="3967510" y="0"/>
          <a:ext cx="3672780" cy="15542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89" tIns="165100" rIns="36278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967510" y="0"/>
        <a:ext cx="3672780" cy="1554298"/>
      </dsp:txXfrm>
    </dsp:sp>
    <dsp:sp modelId="{08F8E645-860C-4348-8DC5-73A1D0625EDF}">
      <dsp:nvSpPr>
        <dsp:cNvPr id="0" name=""/>
        <dsp:cNvSpPr/>
      </dsp:nvSpPr>
      <dsp:spPr>
        <a:xfrm>
          <a:off x="7934113" y="0"/>
          <a:ext cx="3672780" cy="38857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89" tIns="0" rIns="36278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From Email Notification</a:t>
          </a:r>
        </a:p>
      </dsp:txBody>
      <dsp:txXfrm>
        <a:off x="7934113" y="1554298"/>
        <a:ext cx="3672780" cy="2331447"/>
      </dsp:txXfrm>
    </dsp:sp>
    <dsp:sp modelId="{ED8AF4D2-4B86-4796-9362-E9E445DAD204}">
      <dsp:nvSpPr>
        <dsp:cNvPr id="0" name=""/>
        <dsp:cNvSpPr/>
      </dsp:nvSpPr>
      <dsp:spPr>
        <a:xfrm>
          <a:off x="7934113" y="0"/>
          <a:ext cx="3672780" cy="15542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89" tIns="165100" rIns="36278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934113" y="0"/>
        <a:ext cx="3672780" cy="1554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D1CBF-ACD2-4CAA-B7D0-0983354F65FB}" type="datetimeFigureOut">
              <a:rPr lang="en-MY" smtClean="0"/>
              <a:t>14/5/2025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E5342-C584-48DA-B591-DC7CB484485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4609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E5342-C584-48DA-B591-DC7CB4844856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9540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E5342-C584-48DA-B591-DC7CB4844856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3380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014684"/>
            <a:ext cx="5791200" cy="155448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 b="0" i="0" spc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457173" indent="0">
              <a:buNone/>
              <a:defRPr sz="2400">
                <a:solidFill>
                  <a:schemeClr val="bg1"/>
                </a:solidFill>
              </a:defRPr>
            </a:lvl2pPr>
            <a:lvl3pPr marL="914346" indent="0">
              <a:buNone/>
              <a:defRPr sz="2400">
                <a:solidFill>
                  <a:schemeClr val="bg1"/>
                </a:solidFill>
              </a:defRPr>
            </a:lvl3pPr>
            <a:lvl4pPr marL="1371519" indent="0">
              <a:buNone/>
              <a:defRPr sz="2400">
                <a:solidFill>
                  <a:schemeClr val="bg1"/>
                </a:solidFill>
              </a:defRPr>
            </a:lvl4pPr>
            <a:lvl5pPr marL="1828693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301625" y="5014684"/>
            <a:ext cx="14478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08998"/>
            <a:ext cx="10871200" cy="40238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8000" b="0" spc="-2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4050" y="5014684"/>
            <a:ext cx="2901950" cy="155448"/>
          </a:xfrm>
        </p:spPr>
        <p:txBody>
          <a:bodyPr lIns="0"/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AB061F-37F4-3371-0386-6DABF3BFE021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D9A9638-C2A3-1839-212D-304885625A61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16F0241C-1948-BF84-639D-E8E39C808944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64C98641-645D-0B20-1931-FC95777E3E93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7F7519B4-FB0E-2AFE-142C-41050C292520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7367585-FA62-94BC-4019-11C3659C187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50F0E30-BE00-3568-B0D7-D5A043FB78B6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70A4361-187F-7DE6-E662-E7A34275BECE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031D13C-0C00-9E14-38EA-150422BE6075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8065ACE3-71DE-DB87-D5B2-0BCD87760D85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E272DE8-1E8C-8684-18A3-E47AAF21B373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DD0071-FF36-FB3D-BCFC-5CDF9D4BB8E4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FC72BE89-CE24-18EC-0AB5-646830BB6488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153D48ED-44B9-8C7C-1618-E4932A3F335F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A526EF8-C741-90B4-C2E4-5A46E47F861D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3371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4647B2-3595-A741-1EC4-A09E9488BC24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EB56B84-5BE3-3D3F-7401-04188DADEF3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CCA0356-9320-B942-6773-B921AB68839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A595F84-C51D-066F-E065-0F6520E2092C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CE45755-1412-2737-07F6-C06A364D54D6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60D7546-48E6-2469-1BA2-B844BBF9D957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D57CB0E-899C-746E-611B-3D1A00857EEA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CDE551A-6BA3-015B-3833-6BCA6118054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D82E78D-3819-1F1A-D966-BC3B3F9B3370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EFE6622-74C6-53C0-15F3-CD6A14815A22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525B237-3E5C-7EC5-C2F0-E646787E2F33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E3006BC-623B-0218-1B09-75D08880AA35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4" name="name_2024 sandisk or its affiliates All rights reserved">
            <a:extLst>
              <a:ext uri="{FF2B5EF4-FFF2-40B4-BE49-F238E27FC236}">
                <a16:creationId xmlns:a16="http://schemas.microsoft.com/office/drawing/2014/main" id="{646CA856-70AA-D85B-625B-97C1AEB1CED6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14A74770-E2CD-E746-760E-E7B7AB9D9959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BE3BE6-2545-620F-5B54-B70AD5AF750F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402A282F-C080-4B95-9D93-6C0221C2F46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193047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97292F-CF1E-3CD4-CD5B-27D17B02060C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15F0CA2-4CC9-ADEF-4F8F-87D8057851FC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0C4E8B-F76F-C544-D198-0A70045B8783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42F149E-6873-D283-0DA0-18010F05859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0F40659-20B1-F441-4897-5A556619185A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F41CF2C-C479-03FD-A940-AD524158EA4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4A86CF7-AB7B-BE2F-18D8-B07905D4601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477B0D6-C4D1-A790-B6A0-964722CE8C6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050C485-7816-EC75-A8F0-1E989B63068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441CEAD-6437-E895-E401-B754FBC2BAE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6744FFA-4E92-F613-7AA5-92C01C3B9D6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4439DC5-B658-774B-2032-D21C7FEAA41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2F8658A-7DDF-1A0E-9043-BDEC07FAFDB0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CBE807D9-F695-A0B4-A653-328CF15F3DD2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7C35AE-61A7-BB1B-B1A0-A6A5B41E1E65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98395796-33AA-51E3-CE74-B5F0900243A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756265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F43665-ADE7-01E8-0170-7FE3F702A28E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697CA37-B9D0-BF99-9E1D-F0FE058DA195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F59A5B-6547-4923-2DCD-3DEE1DBF56E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6622E23-4806-0482-605D-D57F8001076F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7F6BAB7-1CE0-3383-B22D-2451C12477C0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869B75A-4312-079A-DB76-312B5FF8A04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03CCD0F-6B57-E374-3261-B843A2B9E98C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2B70F33-1D4C-8DC0-1F38-B911C8D81BE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9FBC49B-A162-7935-10EF-6FBAF8003975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A72D42B-2AF8-6787-0226-B1B0C75ED8F3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8349935-8A31-53C3-F92C-EADE4984278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3FC1670-0286-A12F-DF8D-7F0B38C12572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B158CA7-6BD7-4A79-CA3C-EFD2F50C9790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50D7B5B4-45F6-C52A-103A-232CD5411C0A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E45B96-414A-F378-EB73-6FCEEED0CE78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E1D4FC08-8E31-A604-4A57-3FF232DD4FA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61808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4579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/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EE3D5D-5564-276A-F946-9C889AE6DC05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8A85A7E-F460-1F7E-16E3-2759A2BCF211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E2AAA60-E5A9-2903-6149-D4823B3D04D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81679E5-E8BE-FC00-512F-C377F77A70D0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08F59A-B699-AB3E-CF97-5EF299ECC0A1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9954F61-7834-C29E-6112-788A0F461E59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CB30C72-CD21-56E2-7058-306294D997F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A0F8160-C1DB-CC8A-E39C-FE00E705DBF0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3695381-7278-5305-A523-B7EAE6B9582B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9303C80-5A5C-92C6-4960-E066E5DA9F6B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F1929CF-D5C2-9070-55B0-3C7531FDD463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2FF1998-5937-9DFC-DA03-C6C693287226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FFB30446-98ED-E20A-5D61-9A227D4A47B3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3062082-7507-CB6E-07EA-9A09200BDCE0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A12CBE4-3356-D233-C1C6-57028888BA46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6619102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8" y="442939"/>
            <a:ext cx="1160780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831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B2361C-1FF1-AEB6-6713-E0281B36B064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9EE28EB-F6F1-36C1-2B7E-8D95ED05FB1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B4C1E28-F21E-4009-364A-DE62868FCC6C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07B6AB7-06DE-2432-5F21-63EE86265FC7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44C2123-F401-DA5E-2E1B-BC06F75AF327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3A91731-E5A9-3219-EC9D-A11740DE7B2F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F72D44-45C2-4750-6FAC-C96D3374618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F18C05A-E7A3-39BB-6B14-7375C0AB406B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25E9975-A4AD-1ED7-ED3A-27B284DF66EA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3740024-9CAF-9332-202F-21692E9002CC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43AB835-9015-A043-665E-B4CB3DCA012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99A9EB5-C5F9-B01B-DB12-5EB220293892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6CC8F73B-3287-7018-969A-E477DF85FCD3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7F30C189-812E-A59B-A8ED-2B9F5383F40D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CF90C0-B53F-05D6-27F6-03EEBAF2E63F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9265377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2106" y="6455472"/>
            <a:ext cx="857165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A640EA-9B40-3BEC-FE96-3C5E85AFA20F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33CE88C-9F15-6B6E-D642-E88B5A5FA738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1EF5B5C-ED2F-6102-6EB7-CEEE9D03EEEB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25DA8C4-BD9E-7093-4D00-C226C34B9A15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A35920-5BE9-0EEB-2932-7B8A60BF23F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DCC467F-79EF-99F0-0BA6-99DF0BF0CED0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12588D-3E04-0183-9916-AC7A460A87E4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02A2C69-23CD-0B4F-1282-5B5C05F9B7B1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2F7100C-ED57-D482-2C29-3A73DD5516B2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A1A0846-AB2E-5352-6E4A-CDB4C066020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2BDD6B2-45C9-1C85-564A-1A1E07443A4D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E7D8272-799E-EECA-29EC-2F2D61E6D10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C6D3E968-6B55-F788-09CE-3B20B871322A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80576D53-058E-8C70-D884-0222E72AFFCE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6667A2-32FE-537D-7753-A0E6BFCABFF9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6943694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4F35CF-6B39-916F-A9C2-CDB74BB1B774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411C25-D090-D0B2-F12F-22B74FC7BF48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3FFAF4C-85A9-20F2-2147-D51823291C6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F1428A7-2EFE-9248-2527-67C887F1A14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0A0A5F-B898-7474-4E1B-F982699C6B65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4C08D48-6ADF-0478-4FD8-285B14571158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B516320-324E-D2BF-4324-B5C57EC5247D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EA04773-863C-996F-24B6-DDA959717712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E69647E-A7E5-5FEA-1387-7BDE955235D0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06CDCC5-8E11-E5AF-1221-1142F287EFC6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7CEBA78-6D0C-2B8B-290A-9082FB900EA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A678A48-94C4-0442-B88E-F437670FBFD8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22280101-B852-305A-1BD3-59B6B361FC3C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E095BAF6-CB05-FD2B-88EE-80784301AA7B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B2E12A4-8161-676E-B0BC-CD336BCD436E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1840356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E76FBDE-17D0-4DA3-A8FB-9D9B252458B2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ACE6E5F-2549-F335-1306-68261507B18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5212BCC-AD18-02BB-8B33-B2194EA20DA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643817C-95E5-D4D0-D54C-6AE3A82850D8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300BA43-134C-DBA1-5272-99BAB06FF14A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BD5B91B-0CE6-0C22-DF37-D38902F5BE82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D10FAD8-C83B-8723-1D36-1C855F85F30B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F43D845-BFD3-5105-A206-71E806A63698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35DCF02-48D8-2DC2-CB99-DE8C34C9143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E8843F8-5643-AA25-1221-68D57811732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1427FBE-6FF2-E92A-973F-0A76280150DA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E9A3582-36D4-3DB2-7408-DEC61231181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643D72E0-7B3C-64A0-D80E-D1E987BA52CD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8E94B2FB-FB6B-7F08-A9EC-FB4F25889317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21EAF7-0FA9-C747-FADE-EB9909F140A5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420497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0406A0-E371-CCA0-0E3C-011931EE09EC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64245B2-0CB5-7B8B-CC15-AE5BA4296F27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FF7457D-84BE-C4EA-EC45-E88013B6E66B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A08D193-7FD6-1CBA-BC5D-3B74B7BCBF16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EB08EFB-08ED-E974-2DAA-2DEC28F0E39B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ED1BC95-58DF-138C-CDA1-26DFC53D4DCF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0BDCFD7-3FBF-9E3E-E741-AA049690101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3FA7BB8-3B27-1071-F195-CFD17D443085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BAE674E-096B-E0A5-B7C3-120F887949E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02645B4-5800-7AAB-AC5A-09ED8D6FF05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C99294D-BF32-6EAD-73D3-0606521CE43C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214E987-5A69-8703-F571-5E68DF37A9D6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B1951E7E-D22B-360E-A694-AD8930F2BDE4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480C0E7B-FC10-7560-47C4-23ED64BAFA41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FF71922-37DB-D48B-0C10-D21700C2ED8E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5208978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2106" y="6455472"/>
            <a:ext cx="857165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1DE8E8-DED1-1D29-3F20-99D6DF25CAF6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7E56DC0-31DB-A07E-9417-7BD33DD9F47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5685BBB-0254-E69E-5D07-AD1621E30874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F020F4D-A232-EAB3-613A-D6528C5D6DB8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C835825-62DB-79DC-84B5-AF013BCBBA82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EBDEF4D-90B4-ECF7-E20C-B40CD532D70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F9463C2-B66A-BDEE-7F76-534FFA69D13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FDF4D4A-BBD5-D4D0-4D13-878A7CC67720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CFF5657-4BE2-F62A-7761-118F0B7C39F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191E492-027A-F9BF-82DA-B57CDDE7381E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E572BC9-4326-44EB-5022-A00E8D09A174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442AC51-7D65-93EB-6DF0-9ECAE1EDAEF4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A171EF2A-6057-D328-301B-4C75E036D718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922692D1-6778-C74C-7CEA-3EEA509C843D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5FAC2B-9831-FC3C-95E2-F09B96BD8117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3231292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014684"/>
            <a:ext cx="5791200" cy="155448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 b="0" i="0" spc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457173" indent="0">
              <a:buNone/>
              <a:defRPr sz="2400">
                <a:solidFill>
                  <a:schemeClr val="bg1"/>
                </a:solidFill>
              </a:defRPr>
            </a:lvl2pPr>
            <a:lvl3pPr marL="914346" indent="0">
              <a:buNone/>
              <a:defRPr sz="2400">
                <a:solidFill>
                  <a:schemeClr val="bg1"/>
                </a:solidFill>
              </a:defRPr>
            </a:lvl3pPr>
            <a:lvl4pPr marL="1371519" indent="0">
              <a:buNone/>
              <a:defRPr sz="2400">
                <a:solidFill>
                  <a:schemeClr val="bg1"/>
                </a:solidFill>
              </a:defRPr>
            </a:lvl4pPr>
            <a:lvl5pPr marL="1828693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301625" y="5014684"/>
            <a:ext cx="14478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08998"/>
            <a:ext cx="10871200" cy="40238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8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4050" y="5014684"/>
            <a:ext cx="2901950" cy="155448"/>
          </a:xfrm>
        </p:spPr>
        <p:txBody>
          <a:bodyPr lIns="0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DDF994-F924-91C6-3F1E-E4E0875CC5B8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tx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71B6FE7-EBB1-DA7B-4A82-3C2956220F14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41CE9A53-042C-0D1D-67F0-DD8E216DD81D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DF8A31ED-BC93-1D0D-4E03-72AF5B573E1D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6375847E-E13A-CCDC-24A1-BFF9174C4F30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88CEF2C-3CC1-2E7F-DF95-9E63557D806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112F2B03-8480-D609-B224-E4D743EA85A4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B1440623-6D14-1615-2242-429016447FA1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EC96DCED-A37A-1276-26F5-FF8B921F0AF3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F0C4913-8674-D2B2-B4D7-7161F1C94F2D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1312A80-0BC7-73AF-E143-3E944484C391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D9A886-CF59-A2E1-05A5-E0E9877EA409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A08351AA-A979-FE59-50CE-E22648F2BF92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FF2904ED-4E3A-9654-D9F8-4E456364CFE5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08BD0C9-7438-A09B-54B4-64095178E468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9901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D006E4-331A-0157-CE42-E8ACDAEB4FCB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4DA491E-AD65-B9A0-CD50-F8528A6520CC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D9F07DA-F249-64FB-3CF8-93864734AAC8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8F3FBA1-35AC-726D-6399-D908CB19A526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C263DFF-B678-4483-215A-364A853D122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321DD9C-27B2-F842-273D-04B417B33B13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30CB79-03B3-FA26-2774-39F0E305112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3E833F1-00BE-A879-3571-9D72200A00F5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C0B124E-9DD4-E41C-FA9F-B3884179147A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839A85B-EE68-41D2-0824-DE62976A2DA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625E85A-99B8-5418-4AF2-4F9622A2121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6B1124B-77F5-46A8-F91E-C5D44DF136D9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93273B7A-B931-7762-6EBA-C54C6875922C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AF5801BC-EEF9-D247-6632-C588D2B5D216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13D9AC-744A-467B-F85A-B6559BF714F7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0165890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9D2557-6FDA-6735-D425-659ED0A5AF90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896512B5-8467-2E68-7FDB-AF04DD02FCBD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1E5AAF1-EF2B-9739-5D9B-B645FE80D89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5B551F8-CC41-C192-AEEB-E8BC63C57202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1AA28DA-2E95-0179-9970-C56E7335AC4C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FAA860D-F792-6B31-70CC-2D382B0233C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DA5B842-F4B2-1BAC-DA6D-5748A51E4EDA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B41F635-5BCA-8F26-4CE2-A0E3F4DDC294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B4A019A-92A5-B540-24B7-2BC0669BBBB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CEC976-08A0-D21B-DE3A-969A1A77E8E8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BAF7E9-12F6-020E-6463-855F7F358424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0B646BB-FA6B-5EC9-84E1-110EB9F849E9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17" name="name_2024 sandisk or its affiliates All rights reserved">
            <a:extLst>
              <a:ext uri="{FF2B5EF4-FFF2-40B4-BE49-F238E27FC236}">
                <a16:creationId xmlns:a16="http://schemas.microsoft.com/office/drawing/2014/main" id="{7277941F-042A-DDD9-FFC0-3FF7341DA41D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18" name="name_2024 sandisk or its affiliates All rights reserved">
            <a:extLst>
              <a:ext uri="{FF2B5EF4-FFF2-40B4-BE49-F238E27FC236}">
                <a16:creationId xmlns:a16="http://schemas.microsoft.com/office/drawing/2014/main" id="{1F268A33-A3A9-A99D-27EE-263433500A18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9F53C3-7697-A35C-210D-0F5FD6FA0ACB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2088107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7447AFC-E5FB-9726-6C58-5928BBCDB57F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9BAFD44-DFAE-6584-F3C3-580D6907D1F7}"/>
              </a:ext>
            </a:extLst>
          </p:cNvPr>
          <p:cNvGrpSpPr/>
          <p:nvPr/>
        </p:nvGrpSpPr>
        <p:grpSpPr>
          <a:xfrm>
            <a:off x="292100" y="1792606"/>
            <a:ext cx="3849052" cy="924895"/>
            <a:chOff x="284163" y="2698150"/>
            <a:chExt cx="3767328" cy="90525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08273A-8B55-6612-D34D-DD21B5B2F644}"/>
                </a:ext>
              </a:extLst>
            </p:cNvPr>
            <p:cNvSpPr/>
            <p:nvPr userDrawn="1"/>
          </p:nvSpPr>
          <p:spPr>
            <a:xfrm>
              <a:off x="284163" y="2698150"/>
              <a:ext cx="3767328" cy="905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EFD63FE-9E33-1709-7503-632601894250}"/>
                </a:ext>
              </a:extLst>
            </p:cNvPr>
            <p:cNvGrpSpPr/>
            <p:nvPr userDrawn="1"/>
          </p:nvGrpSpPr>
          <p:grpSpPr>
            <a:xfrm>
              <a:off x="284163" y="2698151"/>
              <a:ext cx="1806575" cy="905256"/>
              <a:chOff x="146137" y="3532340"/>
              <a:chExt cx="1944601" cy="975922"/>
            </a:xfrm>
            <a:solidFill>
              <a:srgbClr val="000000"/>
            </a:solidFill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408FA0B-C8DB-8EDE-6D02-265A26910C04}"/>
                  </a:ext>
                </a:extLst>
              </p:cNvPr>
              <p:cNvSpPr/>
              <p:nvPr userDrawn="1"/>
            </p:nvSpPr>
            <p:spPr>
              <a:xfrm>
                <a:off x="1114816" y="3532340"/>
                <a:ext cx="975922" cy="9759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B62C2BA-784A-BEFE-5180-8CE0136E5F8F}"/>
                  </a:ext>
                </a:extLst>
              </p:cNvPr>
              <p:cNvSpPr/>
              <p:nvPr userDrawn="1"/>
            </p:nvSpPr>
            <p:spPr>
              <a:xfrm>
                <a:off x="146137" y="3532340"/>
                <a:ext cx="975922" cy="9759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4E2F6E18-D576-9104-92EA-1D3249CB6E59}"/>
                </a:ext>
              </a:extLst>
            </p:cNvPr>
            <p:cNvSpPr/>
            <p:nvPr userDrawn="1"/>
          </p:nvSpPr>
          <p:spPr>
            <a:xfrm>
              <a:off x="2090738" y="2698150"/>
              <a:ext cx="1960753" cy="90525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260F4A5-0682-45A4-1DE8-3A9DEABE8A84}"/>
              </a:ext>
            </a:extLst>
          </p:cNvPr>
          <p:cNvSpPr/>
          <p:nvPr/>
        </p:nvSpPr>
        <p:spPr>
          <a:xfrm>
            <a:off x="296520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D74B0FD-69F3-EE84-E7F8-4C06592C73BD}"/>
              </a:ext>
            </a:extLst>
          </p:cNvPr>
          <p:cNvSpPr/>
          <p:nvPr/>
        </p:nvSpPr>
        <p:spPr>
          <a:xfrm>
            <a:off x="11830417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1BF83A-FE06-1A4E-4956-EBC0863A698E}"/>
              </a:ext>
            </a:extLst>
          </p:cNvPr>
          <p:cNvSpPr/>
          <p:nvPr/>
        </p:nvSpPr>
        <p:spPr>
          <a:xfrm>
            <a:off x="4141152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1AA5DDF-F55E-4BDA-414E-AF16AD2E7BE5}"/>
              </a:ext>
            </a:extLst>
          </p:cNvPr>
          <p:cNvSpPr/>
          <p:nvPr/>
        </p:nvSpPr>
        <p:spPr>
          <a:xfrm>
            <a:off x="7985784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me_2024 sandisk or its affiliates All rights reserved">
            <a:extLst>
              <a:ext uri="{FF2B5EF4-FFF2-40B4-BE49-F238E27FC236}">
                <a16:creationId xmlns:a16="http://schemas.microsoft.com/office/drawing/2014/main" id="{41D57C59-E5E7-D579-7041-32BB79C964E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15B3D6-6E5F-FC36-12B7-E32FA59FFD2D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tx1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A35D3C-BE3A-B65C-86FA-D3DF9111B169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012B8E4A-514E-CFC2-A740-665313E52DD9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3C20FE84-7E94-A3E2-7840-F8B3C5C7563E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DA19BA47-0B88-6EBF-9064-1B20FEADC385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1977ACF2-CCB1-4391-3F91-B10B90F3B247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DCA0728-0809-225E-3A43-54A14361E505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AF1F8844-05D5-909B-DE04-30F8647BE36C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670EF5C0-EFED-D2FD-EAFD-BB2B357BD174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A5B89D84-9175-18DD-CD24-916309E53309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1437241D-C591-478D-2C51-86F4500684FF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9F4A28-1DF4-169F-801A-19A39A82D071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98679A0D-E8F8-29E0-DEA4-D89CAE8873C1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AECA805D-144D-D54F-A8F5-BA1EDF4CC9C1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1" name="name_2024 sandisk or its affiliates All rights reserved">
            <a:extLst>
              <a:ext uri="{FF2B5EF4-FFF2-40B4-BE49-F238E27FC236}">
                <a16:creationId xmlns:a16="http://schemas.microsoft.com/office/drawing/2014/main" id="{343BD00A-FBA8-EC0F-13C8-8F67F77FBC2E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</p:spTree>
    <p:extLst>
      <p:ext uri="{BB962C8B-B14F-4D97-AF65-F5344CB8AC3E}">
        <p14:creationId xmlns:p14="http://schemas.microsoft.com/office/powerpoint/2010/main" val="93240087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1D4B3-A03F-8E76-30CC-613AA59A3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221CA-277F-D701-ED49-9CAFE9C05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1C1E7-C1DF-447B-D8E7-797645C5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037E-5137-403C-BAF6-D56C0DEBAA77}" type="datetimeFigureOut">
              <a:rPr lang="en-MY" smtClean="0"/>
              <a:t>14/5/2025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20B40-F6DE-7D38-C135-860AC1C6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43EFD-6556-B92A-068C-C90AA3C0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B729-DFFB-46BA-AA25-00F50864E34B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68578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014684"/>
            <a:ext cx="5791200" cy="155448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 b="0" i="0" spc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457173" indent="0">
              <a:buNone/>
              <a:defRPr sz="2400">
                <a:solidFill>
                  <a:schemeClr val="bg1"/>
                </a:solidFill>
              </a:defRPr>
            </a:lvl2pPr>
            <a:lvl3pPr marL="914346" indent="0">
              <a:buNone/>
              <a:defRPr sz="2400">
                <a:solidFill>
                  <a:schemeClr val="bg1"/>
                </a:solidFill>
              </a:defRPr>
            </a:lvl3pPr>
            <a:lvl4pPr marL="1371519" indent="0">
              <a:buNone/>
              <a:defRPr sz="2400">
                <a:solidFill>
                  <a:schemeClr val="bg1"/>
                </a:solidFill>
              </a:defRPr>
            </a:lvl4pPr>
            <a:lvl5pPr marL="1828693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301625" y="5014684"/>
            <a:ext cx="14478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08998"/>
            <a:ext cx="10871200" cy="40238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8000" b="0" spc="-2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4050" y="5014684"/>
            <a:ext cx="2901950" cy="155448"/>
          </a:xfrm>
        </p:spPr>
        <p:txBody>
          <a:bodyPr lIns="0"/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AB061F-37F4-3371-0386-6DABF3BFE021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D9A9638-C2A3-1839-212D-304885625A61}"/>
                </a:ext>
              </a:extLst>
            </p:cNvPr>
            <p:cNvGrpSpPr/>
            <p:nvPr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16F0241C-1948-BF84-639D-E8E39C808944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64C98641-645D-0B20-1931-FC95777E3E93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7F7519B4-FB0E-2AFE-142C-41050C292520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7367585-FA62-94BC-4019-11C3659C187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50F0E30-BE00-3568-B0D7-D5A043FB78B6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70A4361-187F-7DE6-E662-E7A34275BECE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031D13C-0C00-9E14-38EA-150422BE6075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8065ACE3-71DE-DB87-D5B2-0BCD87760D85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E272DE8-1E8C-8684-18A3-E47AAF21B373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DD0071-FF36-FB3D-BCFC-5CDF9D4BB8E4}"/>
                </a:ext>
              </a:extLst>
            </p:cNvPr>
            <p:cNvGrpSpPr/>
            <p:nvPr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FC72BE89-CE24-18EC-0AB5-646830BB6488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153D48ED-44B9-8C7C-1618-E4932A3F335F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A526EF8-C741-90B4-C2E4-5A46E47F861D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209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014684"/>
            <a:ext cx="5791200" cy="155448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 b="0" i="0" spc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457173" indent="0">
              <a:buNone/>
              <a:defRPr sz="2400">
                <a:solidFill>
                  <a:schemeClr val="bg1"/>
                </a:solidFill>
              </a:defRPr>
            </a:lvl2pPr>
            <a:lvl3pPr marL="914346" indent="0">
              <a:buNone/>
              <a:defRPr sz="2400">
                <a:solidFill>
                  <a:schemeClr val="bg1"/>
                </a:solidFill>
              </a:defRPr>
            </a:lvl3pPr>
            <a:lvl4pPr marL="1371519" indent="0">
              <a:buNone/>
              <a:defRPr sz="2400">
                <a:solidFill>
                  <a:schemeClr val="bg1"/>
                </a:solidFill>
              </a:defRPr>
            </a:lvl4pPr>
            <a:lvl5pPr marL="1828693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301625" y="5014684"/>
            <a:ext cx="14478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08998"/>
            <a:ext cx="10871200" cy="40238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8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4050" y="5014684"/>
            <a:ext cx="2901950" cy="155448"/>
          </a:xfrm>
        </p:spPr>
        <p:txBody>
          <a:bodyPr lIns="0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DDF994-F924-91C6-3F1E-E4E0875CC5B8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tx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71B6FE7-EBB1-DA7B-4A82-3C2956220F14}"/>
                </a:ext>
              </a:extLst>
            </p:cNvPr>
            <p:cNvGrpSpPr/>
            <p:nvPr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41CE9A53-042C-0D1D-67F0-DD8E216DD81D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DF8A31ED-BC93-1D0D-4E03-72AF5B573E1D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6375847E-E13A-CCDC-24A1-BFF9174C4F30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88CEF2C-3CC1-2E7F-DF95-9E63557D806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112F2B03-8480-D609-B224-E4D743EA85A4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B1440623-6D14-1615-2242-429016447FA1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EC96DCED-A37A-1276-26F5-FF8B921F0AF3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F0C4913-8674-D2B2-B4D7-7161F1C94F2D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1312A80-0BC7-73AF-E143-3E944484C391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D9A886-CF59-A2E1-05A5-E0E9877EA409}"/>
                </a:ext>
              </a:extLst>
            </p:cNvPr>
            <p:cNvGrpSpPr/>
            <p:nvPr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A08351AA-A979-FE59-50CE-E22648F2BF92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FF2904ED-4E3A-9654-D9F8-4E456364CFE5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08BD0C9-7438-A09B-54B4-64095178E468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8215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014684"/>
            <a:ext cx="5791200" cy="155448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 b="0" i="0" spc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457173" indent="0">
              <a:buNone/>
              <a:defRPr sz="2400">
                <a:solidFill>
                  <a:schemeClr val="bg1"/>
                </a:solidFill>
              </a:defRPr>
            </a:lvl2pPr>
            <a:lvl3pPr marL="914346" indent="0">
              <a:buNone/>
              <a:defRPr sz="2400">
                <a:solidFill>
                  <a:schemeClr val="bg1"/>
                </a:solidFill>
              </a:defRPr>
            </a:lvl3pPr>
            <a:lvl4pPr marL="1371519" indent="0">
              <a:buNone/>
              <a:defRPr sz="2400">
                <a:solidFill>
                  <a:schemeClr val="bg1"/>
                </a:solidFill>
              </a:defRPr>
            </a:lvl4pPr>
            <a:lvl5pPr marL="1828693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301625" y="5014684"/>
            <a:ext cx="14478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08998"/>
            <a:ext cx="10871200" cy="40238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8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6A692BC-3C6C-56BD-8B34-32B6817D15D4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accent3"/>
          </a:solidFill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0FD88E0-3A7B-F830-D901-1BE0676304ED}"/>
                </a:ext>
              </a:extLst>
            </p:cNvPr>
            <p:cNvGrpSpPr/>
            <p:nvPr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F52D899-1363-DEA1-6063-C8949655B805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4D5E0007-2AC5-2685-4C2D-CF96C07C7ED0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9164FD13-1646-7FD2-5414-F5FB8722267D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3CEC4686-88E3-A390-9C59-C52AEAD5DDB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3DA57102-8664-4537-0C96-1D776169644E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5A49FBDA-20CE-D350-85F4-D7B8C67413BE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6A87A37E-58CF-CB04-6B8E-B4B9738F218D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D6B4B94F-9063-7C67-5801-B3828727A687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D10C90D8-745C-4517-452F-8D9398F858A1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486611C-7296-3F16-EE92-FF3602ECC95B}"/>
                </a:ext>
              </a:extLst>
            </p:cNvPr>
            <p:cNvGrpSpPr/>
            <p:nvPr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B0C1A2A3-93DA-837F-A5A0-B25E09D76DE0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BAD87224-DE76-7FF9-D1D4-86623728FE01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4050" y="5014684"/>
            <a:ext cx="2901950" cy="155448"/>
          </a:xfrm>
        </p:spPr>
        <p:txBody>
          <a:bodyPr lIns="0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E6C6FE-813E-0703-F35F-82EA88599430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9601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242175"/>
            <a:ext cx="10137775" cy="28592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6000" b="0" spc="-2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92100" y="3207243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068CE0-26CF-02FD-7ADE-CE8EE6F27D0E}"/>
              </a:ext>
            </a:extLst>
          </p:cNvPr>
          <p:cNvSpPr/>
          <p:nvPr/>
        </p:nvSpPr>
        <p:spPr>
          <a:xfrm>
            <a:off x="11607292" y="293688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64B26F-BE41-ACE2-CA93-AAF45AD7C8A8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69C89F2-06E1-5AAF-3773-78E6E0D321ED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7D40853-56E5-F107-0819-EB5328356B1A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800836D-3118-CA60-E5B9-EE45B08AAA44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758703C-0681-AFE6-0AC2-669C53AFC187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BFA7605-CC98-D2F3-7109-BE1FF08EF86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8D9CFF1-FEBC-3C0B-7462-B62B483AE22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294F85E-C762-5200-8253-138354CA222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061EB08-6C5B-A9C7-B0AF-3729FB4DCE04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3F0016F-0CB3-7080-3BC4-4C1F78F36CBB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9664395-59B4-F182-99D7-707F30DA657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74C3101-8FD3-E028-3D78-74D6B16FCDBF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0" name="name_2024 sandisk or its affiliates All rights reserved">
            <a:extLst>
              <a:ext uri="{FF2B5EF4-FFF2-40B4-BE49-F238E27FC236}">
                <a16:creationId xmlns:a16="http://schemas.microsoft.com/office/drawing/2014/main" id="{EB03C76D-E757-381A-B49E-0D13A9F30663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5450246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242175"/>
            <a:ext cx="10137775" cy="28592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6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92100" y="3207243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A95309-574A-2C41-2F2D-805220801FF6}"/>
              </a:ext>
            </a:extLst>
          </p:cNvPr>
          <p:cNvSpPr/>
          <p:nvPr/>
        </p:nvSpPr>
        <p:spPr>
          <a:xfrm>
            <a:off x="11607292" y="293688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339ACF-C1D7-28B4-AB2C-71D8975E22B0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DCFEF2E-507D-D3DC-160D-3A0004BDD97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E958F26-D8CA-C561-3E02-72F9F366178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936B439-5B9F-172C-B0E8-CD8D5975186F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E2479D3-25E0-5AEE-CCAD-0FE77C96951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84C24E5-9D24-77E4-470C-A8CFC1013706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284EDC3-E6EC-3368-9C47-9E30223C821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B111A04-15A3-B682-ADFE-0C53B36118C6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97E07BE-77E9-2244-8A13-8522EF1181B4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687D2AD-D031-8A4E-8C0D-3636C9361A41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F47B21F-1FD0-7FB1-D233-9530D4DD84B1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77A5AB2-2E52-B877-44E0-838E8B17B5B1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29" name="name_2024 sandisk or its affiliates All rights reserved">
            <a:extLst>
              <a:ext uri="{FF2B5EF4-FFF2-40B4-BE49-F238E27FC236}">
                <a16:creationId xmlns:a16="http://schemas.microsoft.com/office/drawing/2014/main" id="{01F63028-2AAA-E3B3-F9D5-53E45AC79227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4712689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242175"/>
            <a:ext cx="10137775" cy="28592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6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92100" y="3207243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A95309-574A-2C41-2F2D-805220801FF6}"/>
              </a:ext>
            </a:extLst>
          </p:cNvPr>
          <p:cNvSpPr/>
          <p:nvPr/>
        </p:nvSpPr>
        <p:spPr>
          <a:xfrm>
            <a:off x="11607292" y="293688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A2ECAB-A990-05E8-7F90-AD5E628FE43F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D458CD1-1083-C311-61DC-B73B5981CCBE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45CA5DB-3336-4F40-8ACB-4C84732848B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A404315-CE56-3B06-7393-E82FC9BDACF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05A253D-D6E9-ADF9-C515-492F2434252F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844107C-6004-B1CD-1490-B62B260EAD47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AECDA4C-9789-07FE-1F48-5AF47F22AA2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CFC7229-36AE-4655-EEFF-89D440E38679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C0B2E28-AA20-5B6C-AE72-2D6BB558CFEB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F233A51-48A4-B89C-5C6F-DFDF556F5803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74F9271-3631-6865-D2F7-E351D3F925F7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33B5A73-7298-BCB6-4FC2-B66FC2889B5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29" name="name_2024 sandisk or its affiliates All rights reserved">
            <a:extLst>
              <a:ext uri="{FF2B5EF4-FFF2-40B4-BE49-F238E27FC236}">
                <a16:creationId xmlns:a16="http://schemas.microsoft.com/office/drawing/2014/main" id="{C55FD18D-6EF3-EFC4-7808-616EB60CDA44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5210002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014684"/>
            <a:ext cx="5791200" cy="155448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 b="0" i="0" spc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457173" indent="0">
              <a:buNone/>
              <a:defRPr sz="2400">
                <a:solidFill>
                  <a:schemeClr val="bg1"/>
                </a:solidFill>
              </a:defRPr>
            </a:lvl2pPr>
            <a:lvl3pPr marL="914346" indent="0">
              <a:buNone/>
              <a:defRPr sz="2400">
                <a:solidFill>
                  <a:schemeClr val="bg1"/>
                </a:solidFill>
              </a:defRPr>
            </a:lvl3pPr>
            <a:lvl4pPr marL="1371519" indent="0">
              <a:buNone/>
              <a:defRPr sz="2400">
                <a:solidFill>
                  <a:schemeClr val="bg1"/>
                </a:solidFill>
              </a:defRPr>
            </a:lvl4pPr>
            <a:lvl5pPr marL="1828693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301625" y="5014684"/>
            <a:ext cx="14478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08998"/>
            <a:ext cx="10871200" cy="40238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8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6A692BC-3C6C-56BD-8B34-32B6817D15D4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accent3"/>
          </a:solidFill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0FD88E0-3A7B-F830-D901-1BE0676304ED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F52D899-1363-DEA1-6063-C8949655B805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4D5E0007-2AC5-2685-4C2D-CF96C07C7ED0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9164FD13-1646-7FD2-5414-F5FB8722267D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3CEC4686-88E3-A390-9C59-C52AEAD5DDB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3DA57102-8664-4537-0C96-1D776169644E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5A49FBDA-20CE-D350-85F4-D7B8C67413BE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6A87A37E-58CF-CB04-6B8E-B4B9738F218D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D6B4B94F-9063-7C67-5801-B3828727A687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D10C90D8-745C-4517-452F-8D9398F858A1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486611C-7296-3F16-EE92-FF3602ECC95B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B0C1A2A3-93DA-837F-A5A0-B25E09D76DE0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BAD87224-DE76-7FF9-D1D4-86623728FE01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4050" y="5014684"/>
            <a:ext cx="2901950" cy="155448"/>
          </a:xfrm>
        </p:spPr>
        <p:txBody>
          <a:bodyPr lIns="0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E6C6FE-813E-0703-F35F-82EA88599430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5210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ame_2024 sandisk or its affiliates All rights reserved">
            <a:extLst>
              <a:ext uri="{FF2B5EF4-FFF2-40B4-BE49-F238E27FC236}">
                <a16:creationId xmlns:a16="http://schemas.microsoft.com/office/drawing/2014/main" id="{F1C30B8C-09B7-CB1F-882E-B241F15B0D76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7EC5504-A4FE-358D-16CC-2AB47CBBF1A3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6A3CD95-5E94-5493-1AC6-2262A0D82CF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F44B77-C5A1-C494-9BFB-EB17CDA4CCC2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C996D1-71B7-72A7-6032-4AA0A32FC33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4C1E13-DBE3-A4BC-F252-4465BF7F2AED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EAC372B-7725-9E31-9B0D-6433A96793DC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3FF67A0-AE2F-990E-27F7-E9C81F2B3C0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F628014-89E0-F9A4-662F-C8354423B06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2C86CD2-4F4D-C6A9-7142-E1C777C90A35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E0AD7FA-45FE-1405-0EB6-406C8414558B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CB2B4A3-8B6C-7475-644B-7A5E557BF3F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C099F52-DF08-E095-4332-B4644235F9D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17E2A5E-8FD6-2E82-E9A2-9A001192DD48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4323E2E-A29C-F82F-F092-D2FFEAEB4C4E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F7A36997-65DD-9532-1913-1D7219A56C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4579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A7A04BEA-0593-482E-F83E-0FEAA84F8B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/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1E7D2844-81DB-3E5D-8F3C-06C6583FE6EA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240926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2106" y="6455472"/>
            <a:ext cx="857165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DB8322-B918-681E-793A-AFE314021B40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E7A9D8A-AA87-3F82-C668-CC6CDC26607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677187A-6C75-2A23-8318-05DE9913EE2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E00691B-025E-E1DC-3E99-C7EAD36953D7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1F84499-EFC6-C957-CB2C-D8CFEF93ABD3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A6A83C5-405D-825A-1897-EFD4E5882913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FDF2FC7-F404-8F1B-AFDF-28D31437447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4BA22C-356C-E626-557E-8CBC050A792E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6B502A8-6E11-321A-0F10-40F980E9C9BE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9103140-5C44-612B-7CD8-63C114C33515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403B555-C522-5078-27B1-10160B3345C7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3022858-FA76-60FE-6FBE-30E403926B74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3A72C64C-E798-2E76-8937-2877A8053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8" y="442939"/>
            <a:ext cx="1160729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629C00BF-5540-0DB7-CDD1-F2D046742D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0C30DF5A-D960-5BD0-14CE-BCA47A83BA6B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7" name="name_2024 sandisk or its affiliates All rights reserved">
            <a:extLst>
              <a:ext uri="{FF2B5EF4-FFF2-40B4-BE49-F238E27FC236}">
                <a16:creationId xmlns:a16="http://schemas.microsoft.com/office/drawing/2014/main" id="{C94F3B7A-5EF9-24F0-EAE4-DDD05E4E3D0E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ysClr val="windowText" lastClr="000000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1936D5-702E-682A-9AEA-0B0940E9A4F3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05675490-9492-7CD1-95DD-1A7C2174542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041953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F0FF31-B07D-ED98-3D60-0E8842F49DED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F799128-7B9C-8255-5D51-5DD9CC646DCA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F791B30-3B60-6B1D-EE7B-B10138035EF2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19E6ACB-6570-1A4C-D6D0-D4880E84942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2F0DBE7-1AA3-1D77-818E-655707A7A4D1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773F0CB-E558-2654-48D4-37A6121FAB7D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788DC7D-D83D-D150-FA94-C3825AB73878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A1B8FEB-5047-C266-DED9-9C7C249A117A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A28410E-E52B-0205-2DB2-1186795728CC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0DF4B3-93D1-2890-10D6-A3012E68575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460BAFC-E4E4-EAA6-70B5-71D6F786DA0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44CEE59-9DC5-3F05-311A-36DA10537F80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C4DFF970-9E2C-FEF7-38ED-FDDBF80175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61817AE3-6D4F-1951-DB2F-C9FD0AB604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C0349B19-74A8-2BA4-C454-99E1B90E52D7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7" name="name_2024 sandisk or its affiliates All rights reserved">
            <a:extLst>
              <a:ext uri="{FF2B5EF4-FFF2-40B4-BE49-F238E27FC236}">
                <a16:creationId xmlns:a16="http://schemas.microsoft.com/office/drawing/2014/main" id="{C201CB10-31EE-857F-EB82-9121DFC97799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3DDDCE-1011-E237-1B5F-5219B04D7505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70F7847F-B361-D8CC-63C3-57A37D82554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147233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4647B2-3595-A741-1EC4-A09E9488BC24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EB56B84-5BE3-3D3F-7401-04188DADEF3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CCA0356-9320-B942-6773-B921AB68839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A595F84-C51D-066F-E065-0F6520E2092C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CE45755-1412-2737-07F6-C06A364D54D6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60D7546-48E6-2469-1BA2-B844BBF9D957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D57CB0E-899C-746E-611B-3D1A00857EEA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CDE551A-6BA3-015B-3833-6BCA6118054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D82E78D-3819-1F1A-D966-BC3B3F9B3370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EFE6622-74C6-53C0-15F3-CD6A14815A22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525B237-3E5C-7EC5-C2F0-E646787E2F33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E3006BC-623B-0218-1B09-75D08880AA35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4" name="name_2024 sandisk or its affiliates All rights reserved">
            <a:extLst>
              <a:ext uri="{FF2B5EF4-FFF2-40B4-BE49-F238E27FC236}">
                <a16:creationId xmlns:a16="http://schemas.microsoft.com/office/drawing/2014/main" id="{646CA856-70AA-D85B-625B-97C1AEB1CED6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14A74770-E2CD-E746-760E-E7B7AB9D9959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BE3BE6-2545-620F-5B54-B70AD5AF750F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402A282F-C080-4B95-9D93-6C0221C2F46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818893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97292F-CF1E-3CD4-CD5B-27D17B02060C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15F0CA2-4CC9-ADEF-4F8F-87D8057851FC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0C4E8B-F76F-C544-D198-0A70045B8783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42F149E-6873-D283-0DA0-18010F05859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0F40659-20B1-F441-4897-5A556619185A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F41CF2C-C479-03FD-A940-AD524158EA4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4A86CF7-AB7B-BE2F-18D8-B07905D4601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477B0D6-C4D1-A790-B6A0-964722CE8C6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050C485-7816-EC75-A8F0-1E989B63068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441CEAD-6437-E895-E401-B754FBC2BAE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6744FFA-4E92-F613-7AA5-92C01C3B9D6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4439DC5-B658-774B-2032-D21C7FEAA41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2F8658A-7DDF-1A0E-9043-BDEC07FAFDB0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CBE807D9-F695-A0B4-A653-328CF15F3DD2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7C35AE-61A7-BB1B-B1A0-A6A5B41E1E65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98395796-33AA-51E3-CE74-B5F0900243A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56591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F43665-ADE7-01E8-0170-7FE3F702A28E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697CA37-B9D0-BF99-9E1D-F0FE058DA195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F59A5B-6547-4923-2DCD-3DEE1DBF56E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6622E23-4806-0482-605D-D57F8001076F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7F6BAB7-1CE0-3383-B22D-2451C12477C0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869B75A-4312-079A-DB76-312B5FF8A04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03CCD0F-6B57-E374-3261-B843A2B9E98C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2B70F33-1D4C-8DC0-1F38-B911C8D81BE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9FBC49B-A162-7935-10EF-6FBAF8003975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A72D42B-2AF8-6787-0226-B1B0C75ED8F3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8349935-8A31-53C3-F92C-EADE4984278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3FC1670-0286-A12F-DF8D-7F0B38C12572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B158CA7-6BD7-4A79-CA3C-EFD2F50C9790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50D7B5B4-45F6-C52A-103A-232CD5411C0A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E45B96-414A-F378-EB73-6FCEEED0CE78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E1D4FC08-8E31-A604-4A57-3FF232DD4FA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081981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4579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/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EE3D5D-5564-276A-F946-9C889AE6DC05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8A85A7E-F460-1F7E-16E3-2759A2BCF211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E2AAA60-E5A9-2903-6149-D4823B3D04D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81679E5-E8BE-FC00-512F-C377F77A70D0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08F59A-B699-AB3E-CF97-5EF299ECC0A1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9954F61-7834-C29E-6112-788A0F461E59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CB30C72-CD21-56E2-7058-306294D997F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A0F8160-C1DB-CC8A-E39C-FE00E705DBF0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3695381-7278-5305-A523-B7EAE6B9582B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9303C80-5A5C-92C6-4960-E066E5DA9F6B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F1929CF-D5C2-9070-55B0-3C7531FDD463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2FF1998-5937-9DFC-DA03-C6C693287226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FFB30446-98ED-E20A-5D61-9A227D4A47B3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3062082-7507-CB6E-07EA-9A09200BDCE0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A12CBE4-3356-D233-C1C6-57028888BA46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682409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8" y="442939"/>
            <a:ext cx="1160780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831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B2361C-1FF1-AEB6-6713-E0281B36B064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9EE28EB-F6F1-36C1-2B7E-8D95ED05FB1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B4C1E28-F21E-4009-364A-DE62868FCC6C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07B6AB7-06DE-2432-5F21-63EE86265FC7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44C2123-F401-DA5E-2E1B-BC06F75AF327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3A91731-E5A9-3219-EC9D-A11740DE7B2F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F72D44-45C2-4750-6FAC-C96D3374618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F18C05A-E7A3-39BB-6B14-7375C0AB406B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25E9975-A4AD-1ED7-ED3A-27B284DF66EA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3740024-9CAF-9332-202F-21692E9002CC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43AB835-9015-A043-665E-B4CB3DCA012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99A9EB5-C5F9-B01B-DB12-5EB220293892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6CC8F73B-3287-7018-969A-E477DF85FCD3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7F30C189-812E-A59B-A8ED-2B9F5383F40D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CF90C0-B53F-05D6-27F6-03EEBAF2E63F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16902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2106" y="6455472"/>
            <a:ext cx="857165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A640EA-9B40-3BEC-FE96-3C5E85AFA20F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33CE88C-9F15-6B6E-D642-E88B5A5FA738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1EF5B5C-ED2F-6102-6EB7-CEEE9D03EEEB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25DA8C4-BD9E-7093-4D00-C226C34B9A15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A35920-5BE9-0EEB-2932-7B8A60BF23F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DCC467F-79EF-99F0-0BA6-99DF0BF0CED0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12588D-3E04-0183-9916-AC7A460A87E4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02A2C69-23CD-0B4F-1282-5B5C05F9B7B1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2F7100C-ED57-D482-2C29-3A73DD5516B2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A1A0846-AB2E-5352-6E4A-CDB4C066020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2BDD6B2-45C9-1C85-564A-1A1E07443A4D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E7D8272-799E-EECA-29EC-2F2D61E6D10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C6D3E968-6B55-F788-09CE-3B20B871322A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80576D53-058E-8C70-D884-0222E72AFFCE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6667A2-32FE-537D-7753-A0E6BFCABFF9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9284680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4F35CF-6B39-916F-A9C2-CDB74BB1B774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411C25-D090-D0B2-F12F-22B74FC7BF48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3FFAF4C-85A9-20F2-2147-D51823291C6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F1428A7-2EFE-9248-2527-67C887F1A14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0A0A5F-B898-7474-4E1B-F982699C6B65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4C08D48-6ADF-0478-4FD8-285B14571158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B516320-324E-D2BF-4324-B5C57EC5247D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EA04773-863C-996F-24B6-DDA959717712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E69647E-A7E5-5FEA-1387-7BDE955235D0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06CDCC5-8E11-E5AF-1221-1142F287EFC6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7CEBA78-6D0C-2B8B-290A-9082FB900EA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A678A48-94C4-0442-B88E-F437670FBFD8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22280101-B852-305A-1BD3-59B6B361FC3C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E095BAF6-CB05-FD2B-88EE-80784301AA7B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B2E12A4-8161-676E-B0BC-CD336BCD436E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9840376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242175"/>
            <a:ext cx="10137775" cy="28592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6000" b="0" spc="-2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92100" y="3207243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068CE0-26CF-02FD-7ADE-CE8EE6F27D0E}"/>
              </a:ext>
            </a:extLst>
          </p:cNvPr>
          <p:cNvSpPr/>
          <p:nvPr/>
        </p:nvSpPr>
        <p:spPr>
          <a:xfrm>
            <a:off x="11607292" y="293688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64B26F-BE41-ACE2-CA93-AAF45AD7C8A8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69C89F2-06E1-5AAF-3773-78E6E0D321ED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7D40853-56E5-F107-0819-EB5328356B1A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800836D-3118-CA60-E5B9-EE45B08AAA44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758703C-0681-AFE6-0AC2-669C53AFC187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BFA7605-CC98-D2F3-7109-BE1FF08EF86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8D9CFF1-FEBC-3C0B-7462-B62B483AE22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294F85E-C762-5200-8253-138354CA222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061EB08-6C5B-A9C7-B0AF-3729FB4DCE04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3F0016F-0CB3-7080-3BC4-4C1F78F36CBB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9664395-59B4-F182-99D7-707F30DA657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74C3101-8FD3-E028-3D78-74D6B16FCDBF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0" name="name_2024 sandisk or its affiliates All rights reserved">
            <a:extLst>
              <a:ext uri="{FF2B5EF4-FFF2-40B4-BE49-F238E27FC236}">
                <a16:creationId xmlns:a16="http://schemas.microsoft.com/office/drawing/2014/main" id="{EB03C76D-E757-381A-B49E-0D13A9F30663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91394901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E76FBDE-17D0-4DA3-A8FB-9D9B252458B2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ACE6E5F-2549-F335-1306-68261507B18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5212BCC-AD18-02BB-8B33-B2194EA20DA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643817C-95E5-D4D0-D54C-6AE3A82850D8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300BA43-134C-DBA1-5272-99BAB06FF14A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BD5B91B-0CE6-0C22-DF37-D38902F5BE82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D10FAD8-C83B-8723-1D36-1C855F85F30B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F43D845-BFD3-5105-A206-71E806A63698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35DCF02-48D8-2DC2-CB99-DE8C34C9143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E8843F8-5643-AA25-1221-68D57811732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1427FBE-6FF2-E92A-973F-0A76280150DA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E9A3582-36D4-3DB2-7408-DEC61231181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643D72E0-7B3C-64A0-D80E-D1E987BA52CD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8E94B2FB-FB6B-7F08-A9EC-FB4F25889317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21EAF7-0FA9-C747-FADE-EB9909F140A5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155022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0406A0-E371-CCA0-0E3C-011931EE09EC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64245B2-0CB5-7B8B-CC15-AE5BA4296F27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FF7457D-84BE-C4EA-EC45-E88013B6E66B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A08D193-7FD6-1CBA-BC5D-3B74B7BCBF16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EB08EFB-08ED-E974-2DAA-2DEC28F0E39B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ED1BC95-58DF-138C-CDA1-26DFC53D4DCF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0BDCFD7-3FBF-9E3E-E741-AA049690101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3FA7BB8-3B27-1071-F195-CFD17D443085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BAE674E-096B-E0A5-B7C3-120F887949E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02645B4-5800-7AAB-AC5A-09ED8D6FF05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C99294D-BF32-6EAD-73D3-0606521CE43C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214E987-5A69-8703-F571-5E68DF37A9D6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B1951E7E-D22B-360E-A694-AD8930F2BDE4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480C0E7B-FC10-7560-47C4-23ED64BAFA41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FF71922-37DB-D48B-0C10-D21700C2ED8E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0343381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2106" y="6455472"/>
            <a:ext cx="857165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1DE8E8-DED1-1D29-3F20-99D6DF25CAF6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7E56DC0-31DB-A07E-9417-7BD33DD9F47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5685BBB-0254-E69E-5D07-AD1621E30874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F020F4D-A232-EAB3-613A-D6528C5D6DB8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C835825-62DB-79DC-84B5-AF013BCBBA82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EBDEF4D-90B4-ECF7-E20C-B40CD532D70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F9463C2-B66A-BDEE-7F76-534FFA69D13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FDF4D4A-BBD5-D4D0-4D13-878A7CC67720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CFF5657-4BE2-F62A-7761-118F0B7C39F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191E492-027A-F9BF-82DA-B57CDDE7381E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E572BC9-4326-44EB-5022-A00E8D09A174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442AC51-7D65-93EB-6DF0-9ECAE1EDAEF4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A171EF2A-6057-D328-301B-4C75E036D718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922692D1-6778-C74C-7CEA-3EEA509C843D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5FAC2B-9831-FC3C-95E2-F09B96BD8117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6983771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D006E4-331A-0157-CE42-E8ACDAEB4FCB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4DA491E-AD65-B9A0-CD50-F8528A6520CC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D9F07DA-F249-64FB-3CF8-93864734AAC8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8F3FBA1-35AC-726D-6399-D908CB19A526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C263DFF-B678-4483-215A-364A853D122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321DD9C-27B2-F842-273D-04B417B33B13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30CB79-03B3-FA26-2774-39F0E305112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3E833F1-00BE-A879-3571-9D72200A00F5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C0B124E-9DD4-E41C-FA9F-B3884179147A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839A85B-EE68-41D2-0824-DE62976A2DA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625E85A-99B8-5418-4AF2-4F9622A2121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6B1124B-77F5-46A8-F91E-C5D44DF136D9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93273B7A-B931-7762-6EBA-C54C6875922C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AF5801BC-EEF9-D247-6632-C588D2B5D216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13D9AC-744A-467B-F85A-B6559BF714F7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96319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9D2557-6FDA-6735-D425-659ED0A5AF90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896512B5-8467-2E68-7FDB-AF04DD02FCBD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1E5AAF1-EF2B-9739-5D9B-B645FE80D89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5B551F8-CC41-C192-AEEB-E8BC63C57202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1AA28DA-2E95-0179-9970-C56E7335AC4C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FAA860D-F792-6B31-70CC-2D382B0233C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DA5B842-F4B2-1BAC-DA6D-5748A51E4EDA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B41F635-5BCA-8F26-4CE2-A0E3F4DDC294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B4A019A-92A5-B540-24B7-2BC0669BBBB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CEC976-08A0-D21B-DE3A-969A1A77E8E8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BAF7E9-12F6-020E-6463-855F7F358424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0B646BB-FA6B-5EC9-84E1-110EB9F849E9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17" name="name_2024 sandisk or its affiliates All rights reserved">
            <a:extLst>
              <a:ext uri="{FF2B5EF4-FFF2-40B4-BE49-F238E27FC236}">
                <a16:creationId xmlns:a16="http://schemas.microsoft.com/office/drawing/2014/main" id="{7277941F-042A-DDD9-FFC0-3FF7341DA41D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18" name="name_2024 sandisk or its affiliates All rights reserved">
            <a:extLst>
              <a:ext uri="{FF2B5EF4-FFF2-40B4-BE49-F238E27FC236}">
                <a16:creationId xmlns:a16="http://schemas.microsoft.com/office/drawing/2014/main" id="{1F268A33-A3A9-A99D-27EE-263433500A18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9F53C3-7697-A35C-210D-0F5FD6FA0ACB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4787880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7447AFC-E5FB-9726-6C58-5928BBCDB57F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9BAFD44-DFAE-6584-F3C3-580D6907D1F7}"/>
              </a:ext>
            </a:extLst>
          </p:cNvPr>
          <p:cNvGrpSpPr/>
          <p:nvPr/>
        </p:nvGrpSpPr>
        <p:grpSpPr>
          <a:xfrm>
            <a:off x="292100" y="1792606"/>
            <a:ext cx="3849052" cy="924895"/>
            <a:chOff x="284163" y="2698150"/>
            <a:chExt cx="3767328" cy="90525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08273A-8B55-6612-D34D-DD21B5B2F644}"/>
                </a:ext>
              </a:extLst>
            </p:cNvPr>
            <p:cNvSpPr/>
            <p:nvPr/>
          </p:nvSpPr>
          <p:spPr>
            <a:xfrm>
              <a:off x="284163" y="2698150"/>
              <a:ext cx="3767328" cy="905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EFD63FE-9E33-1709-7503-632601894250}"/>
                </a:ext>
              </a:extLst>
            </p:cNvPr>
            <p:cNvGrpSpPr/>
            <p:nvPr/>
          </p:nvGrpSpPr>
          <p:grpSpPr>
            <a:xfrm>
              <a:off x="284163" y="2698151"/>
              <a:ext cx="1806575" cy="905256"/>
              <a:chOff x="146137" y="3532340"/>
              <a:chExt cx="1944601" cy="975922"/>
            </a:xfrm>
            <a:solidFill>
              <a:srgbClr val="000000"/>
            </a:solidFill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408FA0B-C8DB-8EDE-6D02-265A26910C04}"/>
                  </a:ext>
                </a:extLst>
              </p:cNvPr>
              <p:cNvSpPr/>
              <p:nvPr/>
            </p:nvSpPr>
            <p:spPr>
              <a:xfrm>
                <a:off x="1114816" y="3532340"/>
                <a:ext cx="975922" cy="9759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B62C2BA-784A-BEFE-5180-8CE0136E5F8F}"/>
                  </a:ext>
                </a:extLst>
              </p:cNvPr>
              <p:cNvSpPr/>
              <p:nvPr/>
            </p:nvSpPr>
            <p:spPr>
              <a:xfrm>
                <a:off x="146137" y="3532340"/>
                <a:ext cx="975922" cy="9759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4E2F6E18-D576-9104-92EA-1D3249CB6E59}"/>
                </a:ext>
              </a:extLst>
            </p:cNvPr>
            <p:cNvSpPr/>
            <p:nvPr/>
          </p:nvSpPr>
          <p:spPr>
            <a:xfrm>
              <a:off x="2090738" y="2698150"/>
              <a:ext cx="1960753" cy="90525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260F4A5-0682-45A4-1DE8-3A9DEABE8A84}"/>
              </a:ext>
            </a:extLst>
          </p:cNvPr>
          <p:cNvSpPr/>
          <p:nvPr/>
        </p:nvSpPr>
        <p:spPr>
          <a:xfrm>
            <a:off x="296520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D74B0FD-69F3-EE84-E7F8-4C06592C73BD}"/>
              </a:ext>
            </a:extLst>
          </p:cNvPr>
          <p:cNvSpPr/>
          <p:nvPr/>
        </p:nvSpPr>
        <p:spPr>
          <a:xfrm>
            <a:off x="11830417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1BF83A-FE06-1A4E-4956-EBC0863A698E}"/>
              </a:ext>
            </a:extLst>
          </p:cNvPr>
          <p:cNvSpPr/>
          <p:nvPr/>
        </p:nvSpPr>
        <p:spPr>
          <a:xfrm>
            <a:off x="4141152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1AA5DDF-F55E-4BDA-414E-AF16AD2E7BE5}"/>
              </a:ext>
            </a:extLst>
          </p:cNvPr>
          <p:cNvSpPr/>
          <p:nvPr/>
        </p:nvSpPr>
        <p:spPr>
          <a:xfrm>
            <a:off x="7985784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me_2024 sandisk or its affiliates All rights reserved">
            <a:extLst>
              <a:ext uri="{FF2B5EF4-FFF2-40B4-BE49-F238E27FC236}">
                <a16:creationId xmlns:a16="http://schemas.microsoft.com/office/drawing/2014/main" id="{41D57C59-E5E7-D579-7041-32BB79C964E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15B3D6-6E5F-FC36-12B7-E32FA59FFD2D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tx1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A35D3C-BE3A-B65C-86FA-D3DF9111B169}"/>
                </a:ext>
              </a:extLst>
            </p:cNvPr>
            <p:cNvGrpSpPr/>
            <p:nvPr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012B8E4A-514E-CFC2-A740-665313E52DD9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3C20FE84-7E94-A3E2-7840-F8B3C5C7563E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DA19BA47-0B88-6EBF-9064-1B20FEADC385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1977ACF2-CCB1-4391-3F91-B10B90F3B247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DCA0728-0809-225E-3A43-54A14361E505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AF1F8844-05D5-909B-DE04-30F8647BE36C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670EF5C0-EFED-D2FD-EAFD-BB2B357BD174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A5B89D84-9175-18DD-CD24-916309E53309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1437241D-C591-478D-2C51-86F4500684FF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9F4A28-1DF4-169F-801A-19A39A82D071}"/>
                </a:ext>
              </a:extLst>
            </p:cNvPr>
            <p:cNvGrpSpPr/>
            <p:nvPr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98679A0D-E8F8-29E0-DEA4-D89CAE8873C1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AECA805D-144D-D54F-A8F5-BA1EDF4CC9C1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1" name="name_2024 sandisk or its affiliates All rights reserved">
            <a:extLst>
              <a:ext uri="{FF2B5EF4-FFF2-40B4-BE49-F238E27FC236}">
                <a16:creationId xmlns:a16="http://schemas.microsoft.com/office/drawing/2014/main" id="{343BD00A-FBA8-EC0F-13C8-8F67F77FBC2E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</p:spTree>
    <p:extLst>
      <p:ext uri="{BB962C8B-B14F-4D97-AF65-F5344CB8AC3E}">
        <p14:creationId xmlns:p14="http://schemas.microsoft.com/office/powerpoint/2010/main" val="326178970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1D4B3-A03F-8E76-30CC-613AA59A3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221CA-277F-D701-ED49-9CAFE9C05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1C1E7-C1DF-447B-D8E7-797645C5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037E-5137-403C-BAF6-D56C0DEBAA77}" type="datetimeFigureOut">
              <a:rPr lang="en-MY" smtClean="0"/>
              <a:t>14/5/2025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20B40-F6DE-7D38-C135-860AC1C6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43EFD-6556-B92A-068C-C90AA3C0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B729-DFFB-46BA-AA25-00F50864E34B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5468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242175"/>
            <a:ext cx="10137775" cy="28592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6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92100" y="3207243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A95309-574A-2C41-2F2D-805220801FF6}"/>
              </a:ext>
            </a:extLst>
          </p:cNvPr>
          <p:cNvSpPr/>
          <p:nvPr/>
        </p:nvSpPr>
        <p:spPr>
          <a:xfrm>
            <a:off x="11607292" y="293688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339ACF-C1D7-28B4-AB2C-71D8975E22B0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DCFEF2E-507D-D3DC-160D-3A0004BDD97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E958F26-D8CA-C561-3E02-72F9F366178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936B439-5B9F-172C-B0E8-CD8D5975186F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E2479D3-25E0-5AEE-CCAD-0FE77C96951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84C24E5-9D24-77E4-470C-A8CFC1013706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284EDC3-E6EC-3368-9C47-9E30223C821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B111A04-15A3-B682-ADFE-0C53B36118C6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97E07BE-77E9-2244-8A13-8522EF1181B4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687D2AD-D031-8A4E-8C0D-3636C9361A41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F47B21F-1FD0-7FB1-D233-9530D4DD84B1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77A5AB2-2E52-B877-44E0-838E8B17B5B1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29" name="name_2024 sandisk or its affiliates All rights reserved">
            <a:extLst>
              <a:ext uri="{FF2B5EF4-FFF2-40B4-BE49-F238E27FC236}">
                <a16:creationId xmlns:a16="http://schemas.microsoft.com/office/drawing/2014/main" id="{01F63028-2AAA-E3B3-F9D5-53E45AC79227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878837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242175"/>
            <a:ext cx="10137775" cy="28592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6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92100" y="3207243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A95309-574A-2C41-2F2D-805220801FF6}"/>
              </a:ext>
            </a:extLst>
          </p:cNvPr>
          <p:cNvSpPr/>
          <p:nvPr/>
        </p:nvSpPr>
        <p:spPr>
          <a:xfrm>
            <a:off x="11607292" y="293688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A2ECAB-A990-05E8-7F90-AD5E628FE43F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D458CD1-1083-C311-61DC-B73B5981CCBE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45CA5DB-3336-4F40-8ACB-4C84732848B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A404315-CE56-3B06-7393-E82FC9BDACF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05A253D-D6E9-ADF9-C515-492F2434252F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844107C-6004-B1CD-1490-B62B260EAD47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AECDA4C-9789-07FE-1F48-5AF47F22AA2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CFC7229-36AE-4655-EEFF-89D440E38679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C0B2E28-AA20-5B6C-AE72-2D6BB558CFEB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F233A51-48A4-B89C-5C6F-DFDF556F5803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74F9271-3631-6865-D2F7-E351D3F925F7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33B5A73-7298-BCB6-4FC2-B66FC2889B5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29" name="name_2024 sandisk or its affiliates All rights reserved">
            <a:extLst>
              <a:ext uri="{FF2B5EF4-FFF2-40B4-BE49-F238E27FC236}">
                <a16:creationId xmlns:a16="http://schemas.microsoft.com/office/drawing/2014/main" id="{C55FD18D-6EF3-EFC4-7808-616EB60CDA44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02903393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ame_2024 sandisk or its affiliates All rights reserved">
            <a:extLst>
              <a:ext uri="{FF2B5EF4-FFF2-40B4-BE49-F238E27FC236}">
                <a16:creationId xmlns:a16="http://schemas.microsoft.com/office/drawing/2014/main" id="{F1C30B8C-09B7-CB1F-882E-B241F15B0D76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7EC5504-A4FE-358D-16CC-2AB47CBBF1A3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6A3CD95-5E94-5493-1AC6-2262A0D82CF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F44B77-C5A1-C494-9BFB-EB17CDA4CCC2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C996D1-71B7-72A7-6032-4AA0A32FC33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4C1E13-DBE3-A4BC-F252-4465BF7F2AED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EAC372B-7725-9E31-9B0D-6433A96793DC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3FF67A0-AE2F-990E-27F7-E9C81F2B3C0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F628014-89E0-F9A4-662F-C8354423B06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2C86CD2-4F4D-C6A9-7142-E1C777C90A35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E0AD7FA-45FE-1405-0EB6-406C8414558B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CB2B4A3-8B6C-7475-644B-7A5E557BF3F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C099F52-DF08-E095-4332-B4644235F9D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17E2A5E-8FD6-2E82-E9A2-9A001192DD48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4323E2E-A29C-F82F-F092-D2FFEAEB4C4E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F7A36997-65DD-9532-1913-1D7219A56C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4579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A7A04BEA-0593-482E-F83E-0FEAA84F8B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/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1E7D2844-81DB-3E5D-8F3C-06C6583FE6EA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7483221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2106" y="6455472"/>
            <a:ext cx="857165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DB8322-B918-681E-793A-AFE314021B40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E7A9D8A-AA87-3F82-C668-CC6CDC26607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677187A-6C75-2A23-8318-05DE9913EE2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E00691B-025E-E1DC-3E99-C7EAD36953D7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1F84499-EFC6-C957-CB2C-D8CFEF93ABD3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A6A83C5-405D-825A-1897-EFD4E5882913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FDF2FC7-F404-8F1B-AFDF-28D31437447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4BA22C-356C-E626-557E-8CBC050A792E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6B502A8-6E11-321A-0F10-40F980E9C9BE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9103140-5C44-612B-7CD8-63C114C33515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403B555-C522-5078-27B1-10160B3345C7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3022858-FA76-60FE-6FBE-30E403926B74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3A72C64C-E798-2E76-8937-2877A8053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8" y="442939"/>
            <a:ext cx="1160729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629C00BF-5540-0DB7-CDD1-F2D046742D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0C30DF5A-D960-5BD0-14CE-BCA47A83BA6B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7" name="name_2024 sandisk or its affiliates All rights reserved">
            <a:extLst>
              <a:ext uri="{FF2B5EF4-FFF2-40B4-BE49-F238E27FC236}">
                <a16:creationId xmlns:a16="http://schemas.microsoft.com/office/drawing/2014/main" id="{C94F3B7A-5EF9-24F0-EAE4-DDD05E4E3D0E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ysClr val="windowText" lastClr="000000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1936D5-702E-682A-9AEA-0B0940E9A4F3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05675490-9492-7CD1-95DD-1A7C2174542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141488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459FB729-DFFB-46BA-AA25-00F50864E34B}" type="slidenum">
              <a:rPr lang="en-MY" smtClean="0"/>
              <a:t>‹#›</a:t>
            </a:fld>
            <a:endParaRPr lang="en-MY"/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F0FF31-B07D-ED98-3D60-0E8842F49DED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F799128-7B9C-8255-5D51-5DD9CC646DCA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F791B30-3B60-6B1D-EE7B-B10138035EF2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19E6ACB-6570-1A4C-D6D0-D4880E84942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2F0DBE7-1AA3-1D77-818E-655707A7A4D1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773F0CB-E558-2654-48D4-37A6121FAB7D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788DC7D-D83D-D150-FA94-C3825AB73878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A1B8FEB-5047-C266-DED9-9C7C249A117A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A28410E-E52B-0205-2DB2-1186795728CC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0DF4B3-93D1-2890-10D6-A3012E68575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460BAFC-E4E4-EAA6-70B5-71D6F786DA0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44CEE59-9DC5-3F05-311A-36DA10537F80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C4DFF970-9E2C-FEF7-38ED-FDDBF80175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61817AE3-6D4F-1951-DB2F-C9FD0AB604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C0349B19-74A8-2BA4-C454-99E1B90E52D7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7" name="name_2024 sandisk or its affiliates All rights reserved">
            <a:extLst>
              <a:ext uri="{FF2B5EF4-FFF2-40B4-BE49-F238E27FC236}">
                <a16:creationId xmlns:a16="http://schemas.microsoft.com/office/drawing/2014/main" id="{C201CB10-31EE-857F-EB82-9121DFC97799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3DDDCE-1011-E237-1B5F-5219B04D7505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70F7847F-B361-D8CC-63C3-57A37D82554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5730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1FDC8262-8DF2-1640-BFF9-41E3C790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438200"/>
            <a:ext cx="11607799" cy="142639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1E62C54-3B91-7A43-B1C6-5766DA4F8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100" y="2084388"/>
            <a:ext cx="11595101" cy="40358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19443" marR="0" lvl="0" indent="-219443" algn="l" defTabSz="9143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Click to add text</a:t>
            </a:r>
          </a:p>
          <a:p>
            <a:pPr marL="438887" marR="0" lvl="1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Second level</a:t>
            </a:r>
          </a:p>
          <a:p>
            <a:pPr marL="658330" marR="0" lvl="2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Third level</a:t>
            </a:r>
          </a:p>
          <a:p>
            <a:pPr marL="877772" marR="0" lvl="3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Fourth level</a:t>
            </a:r>
          </a:p>
          <a:p>
            <a:pPr marL="1097216" marR="0" lvl="4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  <a:sym typeface="Wingdings" pitchFamily="2" charset="2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2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46" rtl="0" eaLnBrk="1" latinLnBrk="0" hangingPunct="1">
        <a:lnSpc>
          <a:spcPct val="100000"/>
        </a:lnSpc>
        <a:spcBef>
          <a:spcPct val="0"/>
        </a:spcBef>
        <a:buNone/>
        <a:defRPr sz="3000" b="0" i="0" kern="1200" spc="0" baseline="0">
          <a:ln w="19050">
            <a:noFill/>
            <a:miter lim="800000"/>
          </a:ln>
          <a:solidFill>
            <a:schemeClr val="tx1"/>
          </a:solidFill>
          <a:latin typeface="+mj-lt"/>
          <a:ea typeface="+mj-ea"/>
          <a:cs typeface="Pilat Regular" panose="020B0604020202020204" pitchFamily="34" charset="0"/>
        </a:defRPr>
      </a:lvl1pPr>
    </p:titleStyle>
    <p:bodyStyle>
      <a:lvl1pPr marL="274320" indent="-274320" algn="l" defTabSz="914346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  <a:sym typeface="Wingdings" pitchFamily="2" charset="2"/>
        </a:defRPr>
      </a:lvl5pPr>
      <a:lvl6pPr marL="2514453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99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9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84">
          <p15:clr>
            <a:srgbClr val="C35EA4"/>
          </p15:clr>
        </p15:guide>
        <p15:guide id="13" pos="7496">
          <p15:clr>
            <a:srgbClr val="C35EA4"/>
          </p15:clr>
        </p15:guide>
        <p15:guide id="18" orient="horz" pos="185">
          <p15:clr>
            <a:srgbClr val="C35EA4"/>
          </p15:clr>
        </p15:guide>
        <p15:guide id="22" orient="horz" pos="4133">
          <p15:clr>
            <a:srgbClr val="C35EA4"/>
          </p15:clr>
        </p15:guide>
        <p15:guide id="55" pos="2012">
          <p15:clr>
            <a:srgbClr val="5ACBF0"/>
          </p15:clr>
        </p15:guide>
        <p15:guide id="61" pos="5668">
          <p15:clr>
            <a:srgbClr val="5ACBF0"/>
          </p15:clr>
        </p15:guide>
        <p15:guide id="85" pos="3840">
          <p15:clr>
            <a:srgbClr val="5ACBF0"/>
          </p15:clr>
        </p15:guide>
        <p15:guide id="88" pos="5059">
          <p15:clr>
            <a:srgbClr val="9FCC3B"/>
          </p15:clr>
        </p15:guide>
        <p15:guide id="89" pos="2620">
          <p15:clr>
            <a:srgbClr val="9FCC3B"/>
          </p15:clr>
        </p15:guide>
        <p15:guide id="90" pos="1099">
          <p15:clr>
            <a:srgbClr val="5ACBF0"/>
          </p15:clr>
        </p15:guide>
        <p15:guide id="91" pos="2926">
          <p15:clr>
            <a:srgbClr val="5ACBF0"/>
          </p15:clr>
        </p15:guide>
        <p15:guide id="92" pos="4754">
          <p15:clr>
            <a:srgbClr val="5ACBF0"/>
          </p15:clr>
        </p15:guide>
        <p15:guide id="93" pos="658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1FDC8262-8DF2-1640-BFF9-41E3C790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438200"/>
            <a:ext cx="11607799" cy="142639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1E62C54-3B91-7A43-B1C6-5766DA4F8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100" y="2084388"/>
            <a:ext cx="11595101" cy="40358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19443" marR="0" lvl="0" indent="-219443" algn="l" defTabSz="9143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Click to add text</a:t>
            </a:r>
          </a:p>
          <a:p>
            <a:pPr marL="438887" marR="0" lvl="1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Second level</a:t>
            </a:r>
          </a:p>
          <a:p>
            <a:pPr marL="658330" marR="0" lvl="2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Third level</a:t>
            </a:r>
          </a:p>
          <a:p>
            <a:pPr marL="877772" marR="0" lvl="3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Fourth level</a:t>
            </a:r>
          </a:p>
          <a:p>
            <a:pPr marL="1097216" marR="0" lvl="4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  <a:sym typeface="Wingdings" pitchFamily="2" charset="2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67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46" rtl="0" eaLnBrk="1" latinLnBrk="0" hangingPunct="1">
        <a:lnSpc>
          <a:spcPct val="100000"/>
        </a:lnSpc>
        <a:spcBef>
          <a:spcPct val="0"/>
        </a:spcBef>
        <a:buNone/>
        <a:defRPr sz="3000" b="0" i="0" kern="1200" spc="0" baseline="0">
          <a:ln w="19050">
            <a:noFill/>
            <a:miter lim="800000"/>
          </a:ln>
          <a:solidFill>
            <a:schemeClr val="tx1"/>
          </a:solidFill>
          <a:latin typeface="+mj-lt"/>
          <a:ea typeface="+mj-ea"/>
          <a:cs typeface="Pilat Regular" panose="020B0604020202020204" pitchFamily="34" charset="0"/>
        </a:defRPr>
      </a:lvl1pPr>
    </p:titleStyle>
    <p:bodyStyle>
      <a:lvl1pPr marL="274320" indent="-274320" algn="l" defTabSz="914346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  <a:sym typeface="Wingdings" pitchFamily="2" charset="2"/>
        </a:defRPr>
      </a:lvl5pPr>
      <a:lvl6pPr marL="2514453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99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9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84">
          <p15:clr>
            <a:srgbClr val="C35EA4"/>
          </p15:clr>
        </p15:guide>
        <p15:guide id="13" pos="7496">
          <p15:clr>
            <a:srgbClr val="C35EA4"/>
          </p15:clr>
        </p15:guide>
        <p15:guide id="18" orient="horz" pos="185">
          <p15:clr>
            <a:srgbClr val="C35EA4"/>
          </p15:clr>
        </p15:guide>
        <p15:guide id="22" orient="horz" pos="4133">
          <p15:clr>
            <a:srgbClr val="C35EA4"/>
          </p15:clr>
        </p15:guide>
        <p15:guide id="55" pos="2012">
          <p15:clr>
            <a:srgbClr val="5ACBF0"/>
          </p15:clr>
        </p15:guide>
        <p15:guide id="61" pos="5668">
          <p15:clr>
            <a:srgbClr val="5ACBF0"/>
          </p15:clr>
        </p15:guide>
        <p15:guide id="85" pos="3840">
          <p15:clr>
            <a:srgbClr val="5ACBF0"/>
          </p15:clr>
        </p15:guide>
        <p15:guide id="88" pos="5059">
          <p15:clr>
            <a:srgbClr val="9FCC3B"/>
          </p15:clr>
        </p15:guide>
        <p15:guide id="89" pos="2620">
          <p15:clr>
            <a:srgbClr val="9FCC3B"/>
          </p15:clr>
        </p15:guide>
        <p15:guide id="90" pos="1099">
          <p15:clr>
            <a:srgbClr val="5ACBF0"/>
          </p15:clr>
        </p15:guide>
        <p15:guide id="91" pos="2926">
          <p15:clr>
            <a:srgbClr val="5ACBF0"/>
          </p15:clr>
        </p15:guide>
        <p15:guide id="92" pos="4754">
          <p15:clr>
            <a:srgbClr val="5ACBF0"/>
          </p15:clr>
        </p15:guide>
        <p15:guide id="93" pos="658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dmk.fa.us2.oraclecloud.com/" TargetMode="Externa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1A9156-E609-C227-EF1C-599F4A3216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MY" dirty="0"/>
              <a:t>Global Procurement, Responsible Supply Chain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17D505-F085-9B6A-325D-9EAAD907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208998"/>
            <a:ext cx="11899900" cy="4023804"/>
          </a:xfrm>
        </p:spPr>
        <p:txBody>
          <a:bodyPr/>
          <a:lstStyle/>
          <a:p>
            <a:r>
              <a:rPr lang="en-US" sz="6000" b="0" i="0" kern="1200" spc="-220" baseline="0" dirty="0">
                <a:ln w="19050">
                  <a:noFill/>
                  <a:miter lim="800000"/>
                </a:ln>
                <a:latin typeface="+mj-lt"/>
                <a:ea typeface="+mj-ea"/>
                <a:cs typeface="Pilat Regular" panose="020B0604020202020204" pitchFamily="34" charset="0"/>
              </a:rPr>
              <a:t>SUPPLIER QUALIFICATION MANAGEMENT TRAINING - SUPPLIER RESPONSE TO QUESTIONNAIRE</a:t>
            </a:r>
            <a:br>
              <a:rPr lang="en-US" dirty="0"/>
            </a:br>
            <a:endParaRPr lang="en-MY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52F59A-C7F1-CD63-CB3B-71F56D5DDE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2021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2188879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329C-2FA5-4BA0-52D7-9A2D7C25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529800"/>
            <a:ext cx="11607800" cy="975562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Alternatively, Supplier Contact User can Login to Supplier Portal using their Credentials and navigate to </a:t>
            </a:r>
            <a:r>
              <a:rPr lang="en-US" b="1" dirty="0"/>
              <a:t>Worklist</a:t>
            </a:r>
            <a:r>
              <a:rPr lang="en-US" dirty="0"/>
              <a:t> to see all their Notifications</a:t>
            </a:r>
            <a:endParaRPr lang="en-MY" u="sng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9274A0-D7AE-745F-C817-03AD11ACEEA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97250" y="1785257"/>
            <a:ext cx="11997500" cy="4245429"/>
          </a:xfrm>
        </p:spPr>
      </p:pic>
    </p:spTree>
    <p:extLst>
      <p:ext uri="{BB962C8B-B14F-4D97-AF65-F5344CB8AC3E}">
        <p14:creationId xmlns:p14="http://schemas.microsoft.com/office/powerpoint/2010/main" val="247037584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329C-2FA5-4BA0-52D7-9A2D7C25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529800"/>
            <a:ext cx="11607800" cy="975562"/>
          </a:xfrm>
        </p:spPr>
        <p:txBody>
          <a:bodyPr wrap="square" anchor="b">
            <a:normAutofit fontScale="90000"/>
          </a:bodyPr>
          <a:lstStyle/>
          <a:p>
            <a:r>
              <a:rPr lang="en-US" dirty="0"/>
              <a:t>Supplier Portal &gt; Worklist Notifications and Approvals, Supplier can see all their Notification &gt; Click on Notification hyperlink to view the details </a:t>
            </a:r>
            <a:endParaRPr lang="en-MY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8DA72F-0156-13D3-4132-B531F7763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06" y="2045970"/>
            <a:ext cx="11504394" cy="360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013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329C-2FA5-4BA0-52D7-9A2D7C25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529800"/>
            <a:ext cx="11607800" cy="975562"/>
          </a:xfrm>
        </p:spPr>
        <p:txBody>
          <a:bodyPr wrap="square" anchor="b">
            <a:normAutofit fontScale="90000"/>
          </a:bodyPr>
          <a:lstStyle/>
          <a:p>
            <a:r>
              <a:rPr lang="en-US" dirty="0"/>
              <a:t>Supplier Portal &gt; Respond to Questionnaire notification details page are displayed as shown below &gt; Click on Respond to Questionnaire hyperlink</a:t>
            </a:r>
            <a:endParaRPr lang="en-MY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03F50-4E7F-FE3A-5519-68BD954A7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47" y="1617263"/>
            <a:ext cx="10989506" cy="45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0103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329C-2FA5-4BA0-52D7-9A2D7C25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529800"/>
            <a:ext cx="11607800" cy="975562"/>
          </a:xfrm>
        </p:spPr>
        <p:txBody>
          <a:bodyPr wrap="square" anchor="b">
            <a:normAutofit fontScale="90000"/>
          </a:bodyPr>
          <a:lstStyle/>
          <a:p>
            <a:r>
              <a:rPr lang="en-US" dirty="0"/>
              <a:t>Supplier Portal &gt; Respond to Questionnaire page shows up as shown below which displays the Initiative Title, Supplier and Questions details</a:t>
            </a:r>
            <a:endParaRPr lang="en-MY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AD3CF0-1432-5A51-9DE2-1DCD079A9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24" y="1920034"/>
            <a:ext cx="11279751" cy="382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3692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329C-2FA5-4BA0-52D7-9A2D7C25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529800"/>
            <a:ext cx="11607800" cy="975562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Supplier Contact to key in the answers to the questions as below and click on Submit</a:t>
            </a:r>
            <a:endParaRPr lang="en-MY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F5093-44B8-6D9E-0058-774E82B63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27" y="1748484"/>
            <a:ext cx="11577746" cy="41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9385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329C-2FA5-4BA0-52D7-9A2D7C25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529800"/>
            <a:ext cx="11607800" cy="975562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Confirmation message saying Response to questionnaire is submitted as shown below </a:t>
            </a:r>
            <a:endParaRPr lang="en-MY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3735D2-1ABF-8291-E57C-67BE26732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71" y="1733797"/>
            <a:ext cx="11909624" cy="40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7000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94C865-DD78-CAEF-8070-1E96AD71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24" y="2181657"/>
            <a:ext cx="9996516" cy="1847916"/>
          </a:xfrm>
        </p:spPr>
        <p:txBody>
          <a:bodyPr/>
          <a:lstStyle/>
          <a:p>
            <a:r>
              <a:rPr lang="en-US" sz="3600" dirty="0"/>
              <a:t>2) SUPPLIER USER CONTACT RESPONDING TO QUESTIONNAIRE FROM MANAGE QUESTIONNAIRE TASK IN SUPPLIER PORTAL</a:t>
            </a:r>
          </a:p>
        </p:txBody>
      </p:sp>
    </p:spTree>
    <p:extLst>
      <p:ext uri="{BB962C8B-B14F-4D97-AF65-F5344CB8AC3E}">
        <p14:creationId xmlns:p14="http://schemas.microsoft.com/office/powerpoint/2010/main" val="45381462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329C-2FA5-4BA0-52D7-9A2D7C25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529800"/>
            <a:ext cx="11607800" cy="975562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Supplier Response from Supplier Portal Supplier User contact to Login to Supplier Portal</a:t>
            </a:r>
            <a:endParaRPr lang="en-MY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7C8626-17D0-EB75-1EB9-7C282CB2E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2" y="1884556"/>
            <a:ext cx="11971196" cy="384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9756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329C-2FA5-4BA0-52D7-9A2D7C25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524107"/>
            <a:ext cx="11607800" cy="1315792"/>
          </a:xfrm>
        </p:spPr>
        <p:txBody>
          <a:bodyPr wrap="square" anchor="b">
            <a:normAutofit fontScale="90000"/>
          </a:bodyPr>
          <a:lstStyle/>
          <a:p>
            <a:r>
              <a:rPr lang="en-US" dirty="0"/>
              <a:t>Notice the Requiring Attention </a:t>
            </a:r>
            <a:r>
              <a:rPr lang="en-US" dirty="0" err="1"/>
              <a:t>infolet</a:t>
            </a:r>
            <a:r>
              <a:rPr lang="en-US" dirty="0"/>
              <a:t> &gt; count of Questionnaires awaiting Supplier contact response as displayed &gt; Click on the circle to navigate to Manage Questionnaires task</a:t>
            </a:r>
            <a:endParaRPr lang="en-MY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DC6EC-9DC9-E11B-8153-071242C50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4" y="2114675"/>
            <a:ext cx="12148346" cy="363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1337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329C-2FA5-4BA0-52D7-9A2D7C25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529800"/>
            <a:ext cx="11607800" cy="975562"/>
          </a:xfrm>
        </p:spPr>
        <p:txBody>
          <a:bodyPr wrap="square" anchor="b">
            <a:normAutofit/>
          </a:bodyPr>
          <a:lstStyle/>
          <a:p>
            <a:r>
              <a:rPr lang="en-MY" dirty="0"/>
              <a:t>Navigate to Manage Questionnaires task &gt; Click on Manage Questionnaires task</a:t>
            </a:r>
            <a:endParaRPr lang="en-MY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C136CE-4A02-323E-ABC5-018CB21BB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630865"/>
            <a:ext cx="11373436" cy="452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9565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311BBF-853A-15D8-C253-0D23B8412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8" y="571635"/>
            <a:ext cx="11607291" cy="496144"/>
          </a:xfrm>
        </p:spPr>
        <p:txBody>
          <a:bodyPr wrap="square" anchor="b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</a:rPr>
              <a:t>We</a:t>
            </a:r>
            <a:r>
              <a:rPr lang="en-US" sz="2800" spc="-35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Are</a:t>
            </a:r>
            <a:r>
              <a:rPr lang="en-US" sz="2800" spc="-2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Transforming</a:t>
            </a:r>
            <a:r>
              <a:rPr lang="en-US" sz="2800" spc="-4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to</a:t>
            </a:r>
            <a:r>
              <a:rPr lang="en-US" sz="2800" spc="-2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Supplier</a:t>
            </a:r>
            <a:r>
              <a:rPr lang="en-US" sz="2800" spc="-2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Portal</a:t>
            </a:r>
            <a:r>
              <a:rPr lang="en-US" sz="2800" spc="-25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spc="-10" dirty="0">
                <a:solidFill>
                  <a:schemeClr val="tx1"/>
                </a:solidFill>
                <a:latin typeface="+mj-lt"/>
              </a:rPr>
              <a:t>Platform</a:t>
            </a:r>
            <a:endParaRPr lang="en-MY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AF960F-641C-76DF-218D-C3831A1D628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1078" y="1187650"/>
            <a:ext cx="11799322" cy="5098715"/>
          </a:xfrm>
        </p:spPr>
        <p:txBody>
          <a:bodyPr/>
          <a:lstStyle/>
          <a:p>
            <a:pPr marL="355600" indent="-342900">
              <a:spcBef>
                <a:spcPts val="1175"/>
              </a:spcBef>
              <a:buClr>
                <a:schemeClr val="tx1"/>
              </a:buClr>
              <a:tabLst>
                <a:tab pos="183515" algn="l"/>
              </a:tabLst>
            </a:pPr>
            <a:r>
              <a:rPr lang="en-US" dirty="0">
                <a:cs typeface="Calibri"/>
              </a:rPr>
              <a:t>From</a:t>
            </a:r>
            <a:r>
              <a:rPr lang="en-US" spc="-80" dirty="0">
                <a:cs typeface="Calibri"/>
              </a:rPr>
              <a:t> </a:t>
            </a:r>
            <a:r>
              <a:rPr lang="en-US" dirty="0">
                <a:cs typeface="Calibri"/>
              </a:rPr>
              <a:t>email</a:t>
            </a:r>
            <a:r>
              <a:rPr lang="en-US" spc="-85" dirty="0">
                <a:cs typeface="Calibri"/>
              </a:rPr>
              <a:t> </a:t>
            </a:r>
            <a:r>
              <a:rPr lang="en-US" dirty="0">
                <a:cs typeface="Calibri"/>
              </a:rPr>
              <a:t>request</a:t>
            </a:r>
            <a:r>
              <a:rPr lang="en-US" spc="-65" dirty="0">
                <a:cs typeface="Calibri"/>
              </a:rPr>
              <a:t> </a:t>
            </a:r>
            <a:r>
              <a:rPr lang="en-US" dirty="0">
                <a:cs typeface="Calibri"/>
              </a:rPr>
              <a:t>or</a:t>
            </a:r>
            <a:r>
              <a:rPr lang="en-US" spc="-6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engagement</a:t>
            </a:r>
            <a:r>
              <a:rPr lang="en-US" spc="-75" dirty="0">
                <a:cs typeface="Calibri"/>
              </a:rPr>
              <a:t> </a:t>
            </a:r>
            <a:r>
              <a:rPr lang="en-US" dirty="0">
                <a:cs typeface="Calibri"/>
              </a:rPr>
              <a:t>to</a:t>
            </a:r>
            <a:r>
              <a:rPr lang="en-US" spc="-70" dirty="0">
                <a:cs typeface="Calibri"/>
              </a:rPr>
              <a:t> </a:t>
            </a:r>
            <a:r>
              <a:rPr lang="en-US" dirty="0">
                <a:cs typeface="Calibri"/>
              </a:rPr>
              <a:t>Supplier</a:t>
            </a:r>
            <a:r>
              <a:rPr lang="en-US" spc="-60" dirty="0">
                <a:cs typeface="Calibri"/>
              </a:rPr>
              <a:t> </a:t>
            </a:r>
            <a:r>
              <a:rPr lang="en-US" dirty="0">
                <a:cs typeface="Calibri"/>
              </a:rPr>
              <a:t>Portal:</a:t>
            </a:r>
            <a:r>
              <a:rPr lang="en-US" spc="-85" dirty="0">
                <a:cs typeface="Calibri"/>
              </a:rPr>
              <a:t> </a:t>
            </a:r>
            <a:r>
              <a:rPr lang="en-US" dirty="0">
                <a:cs typeface="Calibri"/>
              </a:rPr>
              <a:t>Oracle</a:t>
            </a:r>
            <a:r>
              <a:rPr lang="en-US" spc="-8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Cloud</a:t>
            </a:r>
            <a:endParaRPr lang="en-US" dirty="0">
              <a:cs typeface="Calibri"/>
            </a:endParaRPr>
          </a:p>
          <a:p>
            <a:pPr marL="355600" indent="-342900">
              <a:spcBef>
                <a:spcPts val="1080"/>
              </a:spcBef>
              <a:buClr>
                <a:schemeClr val="tx1"/>
              </a:buClr>
              <a:tabLst>
                <a:tab pos="183515" algn="l"/>
              </a:tabLst>
            </a:pPr>
            <a:r>
              <a:rPr lang="en-US" dirty="0">
                <a:cs typeface="Calibri"/>
              </a:rPr>
              <a:t>Module</a:t>
            </a:r>
            <a:r>
              <a:rPr lang="en-US" spc="-55" dirty="0">
                <a:cs typeface="Calibri"/>
              </a:rPr>
              <a:t> </a:t>
            </a:r>
            <a:r>
              <a:rPr lang="en-US" spc="-55" dirty="0">
                <a:cs typeface="Calibri"/>
                <a:sym typeface="Wingdings" panose="05000000000000000000" pitchFamily="2" charset="2"/>
              </a:rPr>
              <a:t> </a:t>
            </a:r>
            <a:r>
              <a:rPr lang="en-US" dirty="0">
                <a:cs typeface="Calibri"/>
              </a:rPr>
              <a:t>Supplier</a:t>
            </a:r>
            <a:r>
              <a:rPr lang="en-US" spc="-60" dirty="0">
                <a:cs typeface="Calibri"/>
              </a:rPr>
              <a:t> </a:t>
            </a:r>
            <a:r>
              <a:rPr lang="en-US" dirty="0">
                <a:cs typeface="Calibri"/>
              </a:rPr>
              <a:t>Qualification</a:t>
            </a:r>
            <a:r>
              <a:rPr lang="en-US" spc="-70" dirty="0">
                <a:cs typeface="Calibri"/>
              </a:rPr>
              <a:t> </a:t>
            </a:r>
            <a:r>
              <a:rPr lang="en-US" dirty="0">
                <a:cs typeface="Calibri"/>
              </a:rPr>
              <a:t>Management</a:t>
            </a:r>
            <a:r>
              <a:rPr lang="en-US" spc="-7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(SQM)</a:t>
            </a:r>
            <a:endParaRPr lang="en-US" dirty="0">
              <a:cs typeface="Calibri"/>
            </a:endParaRPr>
          </a:p>
          <a:p>
            <a:pPr marL="355600" indent="-342900">
              <a:spcBef>
                <a:spcPts val="1080"/>
              </a:spcBef>
              <a:buClr>
                <a:schemeClr val="tx1"/>
              </a:buClr>
              <a:tabLst>
                <a:tab pos="183515" algn="l"/>
              </a:tabLst>
            </a:pPr>
            <a:r>
              <a:rPr lang="en-US" spc="-50" dirty="0">
                <a:cs typeface="Calibri"/>
              </a:rPr>
              <a:t>Team</a:t>
            </a:r>
            <a:r>
              <a:rPr lang="en-US" spc="-55" dirty="0">
                <a:cs typeface="Calibri"/>
              </a:rPr>
              <a:t> </a:t>
            </a:r>
            <a:r>
              <a:rPr lang="en-US" dirty="0">
                <a:cs typeface="Calibri"/>
              </a:rPr>
              <a:t>Engaging</a:t>
            </a:r>
            <a:r>
              <a:rPr lang="en-US" spc="-75" dirty="0">
                <a:cs typeface="Calibri"/>
              </a:rPr>
              <a:t> </a:t>
            </a:r>
            <a:r>
              <a:rPr lang="en-US" dirty="0">
                <a:cs typeface="Calibri"/>
              </a:rPr>
              <a:t>with</a:t>
            </a:r>
            <a:r>
              <a:rPr lang="en-US" spc="-55" dirty="0">
                <a:cs typeface="Calibri"/>
              </a:rPr>
              <a:t> </a:t>
            </a:r>
            <a:r>
              <a:rPr lang="en-US" dirty="0">
                <a:cs typeface="Calibri"/>
              </a:rPr>
              <a:t>our</a:t>
            </a:r>
            <a:r>
              <a:rPr lang="en-US" spc="-55" dirty="0">
                <a:cs typeface="Calibri"/>
              </a:rPr>
              <a:t> </a:t>
            </a:r>
            <a:r>
              <a:rPr lang="en-US" dirty="0">
                <a:cs typeface="Calibri"/>
              </a:rPr>
              <a:t>valued</a:t>
            </a:r>
            <a:r>
              <a:rPr lang="en-US" spc="-60" dirty="0">
                <a:cs typeface="Calibri"/>
              </a:rPr>
              <a:t> </a:t>
            </a:r>
            <a:r>
              <a:rPr lang="en-US" dirty="0">
                <a:cs typeface="Calibri"/>
              </a:rPr>
              <a:t>suppliers</a:t>
            </a:r>
            <a:r>
              <a:rPr lang="en-US" spc="-50" dirty="0">
                <a:cs typeface="Calibri"/>
              </a:rPr>
              <a:t> </a:t>
            </a:r>
            <a:r>
              <a:rPr lang="en-US" spc="-50" dirty="0">
                <a:cs typeface="Calibri"/>
                <a:sym typeface="Wingdings" panose="05000000000000000000" pitchFamily="2" charset="2"/>
              </a:rPr>
              <a:t></a:t>
            </a:r>
            <a:r>
              <a:rPr lang="en-US" spc="-114" dirty="0">
                <a:cs typeface="Times New Roman"/>
              </a:rPr>
              <a:t> </a:t>
            </a:r>
            <a:r>
              <a:rPr lang="en-US" spc="-10" dirty="0">
                <a:cs typeface="Calibri"/>
              </a:rPr>
              <a:t>Responsible</a:t>
            </a:r>
            <a:r>
              <a:rPr lang="en-US" spc="-70" dirty="0">
                <a:cs typeface="Calibri"/>
              </a:rPr>
              <a:t> </a:t>
            </a:r>
            <a:r>
              <a:rPr lang="en-US" dirty="0">
                <a:cs typeface="Calibri"/>
              </a:rPr>
              <a:t>Supply</a:t>
            </a:r>
            <a:r>
              <a:rPr lang="en-US" spc="-50" dirty="0">
                <a:cs typeface="Calibri"/>
              </a:rPr>
              <a:t> </a:t>
            </a:r>
            <a:r>
              <a:rPr lang="en-US" dirty="0">
                <a:cs typeface="Calibri"/>
              </a:rPr>
              <a:t>Chain</a:t>
            </a:r>
            <a:r>
              <a:rPr lang="en-US" spc="-7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(RSC)</a:t>
            </a:r>
            <a:endParaRPr lang="en-US" dirty="0">
              <a:cs typeface="Calibri"/>
            </a:endParaRPr>
          </a:p>
          <a:p>
            <a:pPr marL="355600" indent="-342900">
              <a:spcBef>
                <a:spcPts val="1080"/>
              </a:spcBef>
              <a:buClr>
                <a:schemeClr val="tx1"/>
              </a:buClr>
              <a:tabLst>
                <a:tab pos="183515" algn="l"/>
              </a:tabLst>
            </a:pPr>
            <a:r>
              <a:rPr lang="en-US" spc="-10" dirty="0">
                <a:cs typeface="Calibri"/>
              </a:rPr>
              <a:t>Objective:</a:t>
            </a:r>
            <a:endParaRPr lang="en-US" dirty="0">
              <a:cs typeface="Calibri"/>
            </a:endParaRPr>
          </a:p>
          <a:p>
            <a:pPr marL="469900" indent="-457200">
              <a:spcBef>
                <a:spcPts val="1080"/>
              </a:spcBef>
              <a:buClr>
                <a:schemeClr val="tx1"/>
              </a:buClr>
              <a:buFont typeface="+mj-lt"/>
              <a:buAutoNum type="arabicPeriod"/>
              <a:tabLst>
                <a:tab pos="183515" algn="l"/>
              </a:tabLst>
            </a:pPr>
            <a:r>
              <a:rPr lang="en-US" spc="-10" dirty="0">
                <a:cs typeface="Calibri"/>
              </a:rPr>
              <a:t>Responsible</a:t>
            </a:r>
            <a:r>
              <a:rPr lang="en-US" spc="-50" dirty="0">
                <a:cs typeface="Calibri"/>
              </a:rPr>
              <a:t> </a:t>
            </a:r>
            <a:r>
              <a:rPr lang="en-US" dirty="0">
                <a:cs typeface="Calibri"/>
              </a:rPr>
              <a:t>supply</a:t>
            </a:r>
            <a:r>
              <a:rPr lang="en-US" spc="-55" dirty="0">
                <a:cs typeface="Calibri"/>
              </a:rPr>
              <a:t> </a:t>
            </a:r>
            <a:r>
              <a:rPr lang="en-US" dirty="0">
                <a:cs typeface="Calibri"/>
              </a:rPr>
              <a:t>chain</a:t>
            </a:r>
            <a:r>
              <a:rPr lang="en-US" spc="-50" dirty="0">
                <a:cs typeface="Calibri"/>
              </a:rPr>
              <a:t> </a:t>
            </a:r>
            <a:r>
              <a:rPr lang="en-US" dirty="0">
                <a:cs typeface="Calibri"/>
              </a:rPr>
              <a:t>broadly</a:t>
            </a:r>
            <a:r>
              <a:rPr lang="en-US" spc="-35" dirty="0">
                <a:cs typeface="Calibri"/>
              </a:rPr>
              <a:t> </a:t>
            </a:r>
            <a:r>
              <a:rPr lang="en-US" dirty="0">
                <a:cs typeface="Calibri"/>
              </a:rPr>
              <a:t>defined</a:t>
            </a:r>
            <a:r>
              <a:rPr lang="en-US" spc="-45" dirty="0">
                <a:cs typeface="Calibri"/>
              </a:rPr>
              <a:t> </a:t>
            </a:r>
            <a:r>
              <a:rPr lang="en-US" dirty="0">
                <a:cs typeface="Calibri"/>
              </a:rPr>
              <a:t>as</a:t>
            </a:r>
            <a:r>
              <a:rPr lang="en-US" spc="-35" dirty="0">
                <a:cs typeface="Calibri"/>
              </a:rPr>
              <a:t> </a:t>
            </a:r>
            <a:r>
              <a:rPr lang="en-US" dirty="0">
                <a:cs typeface="Calibri"/>
              </a:rPr>
              <a:t>a</a:t>
            </a:r>
            <a:r>
              <a:rPr lang="en-US" spc="-3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collaborative</a:t>
            </a:r>
            <a:r>
              <a:rPr lang="en-US" spc="-30" dirty="0">
                <a:cs typeface="Calibri"/>
              </a:rPr>
              <a:t> </a:t>
            </a:r>
            <a:r>
              <a:rPr lang="en-US" dirty="0">
                <a:cs typeface="Calibri"/>
              </a:rPr>
              <a:t>commitment</a:t>
            </a:r>
            <a:r>
              <a:rPr lang="en-US" spc="-35" dirty="0">
                <a:cs typeface="Calibri"/>
              </a:rPr>
              <a:t> </a:t>
            </a:r>
            <a:r>
              <a:rPr lang="en-US" dirty="0">
                <a:cs typeface="Calibri"/>
              </a:rPr>
              <a:t>to</a:t>
            </a:r>
            <a:r>
              <a:rPr lang="en-US" spc="-35" dirty="0">
                <a:cs typeface="Calibri"/>
              </a:rPr>
              <a:t> </a:t>
            </a:r>
            <a:r>
              <a:rPr lang="en-US" dirty="0">
                <a:cs typeface="Calibri"/>
              </a:rPr>
              <a:t>engage</a:t>
            </a:r>
            <a:r>
              <a:rPr lang="en-US" spc="-60" dirty="0">
                <a:cs typeface="Calibri"/>
              </a:rPr>
              <a:t> </a:t>
            </a:r>
            <a:r>
              <a:rPr lang="en-US" dirty="0">
                <a:cs typeface="Calibri"/>
              </a:rPr>
              <a:t>with</a:t>
            </a:r>
            <a:r>
              <a:rPr lang="en-US" spc="-40" dirty="0">
                <a:cs typeface="Calibri"/>
              </a:rPr>
              <a:t> </a:t>
            </a:r>
            <a:r>
              <a:rPr lang="en-US" dirty="0">
                <a:cs typeface="Calibri"/>
              </a:rPr>
              <a:t>supply</a:t>
            </a:r>
            <a:r>
              <a:rPr lang="en-US" spc="-55" dirty="0">
                <a:cs typeface="Calibri"/>
              </a:rPr>
              <a:t> </a:t>
            </a:r>
            <a:r>
              <a:rPr lang="en-US" spc="-10" dirty="0" err="1">
                <a:cs typeface="Calibri"/>
              </a:rPr>
              <a:t>partners</a:t>
            </a:r>
            <a:r>
              <a:rPr lang="en-US" dirty="0" err="1">
                <a:cs typeface="Calibri"/>
              </a:rPr>
              <a:t>to</a:t>
            </a:r>
            <a:r>
              <a:rPr lang="en-US" spc="-45" dirty="0">
                <a:cs typeface="Calibri"/>
              </a:rPr>
              <a:t> </a:t>
            </a:r>
            <a:r>
              <a:rPr lang="en-US" dirty="0">
                <a:cs typeface="Calibri"/>
              </a:rPr>
              <a:t>ensure</a:t>
            </a:r>
            <a:r>
              <a:rPr lang="en-US" spc="-40" dirty="0">
                <a:cs typeface="Calibri"/>
              </a:rPr>
              <a:t> </a:t>
            </a:r>
            <a:r>
              <a:rPr lang="en-US" dirty="0">
                <a:cs typeface="Calibri"/>
              </a:rPr>
              <a:t>a</a:t>
            </a:r>
            <a:r>
              <a:rPr lang="en-US" spc="-55" dirty="0">
                <a:cs typeface="Calibri"/>
              </a:rPr>
              <a:t> </a:t>
            </a:r>
            <a:r>
              <a:rPr lang="en-US" dirty="0">
                <a:cs typeface="Calibri"/>
              </a:rPr>
              <a:t>socially</a:t>
            </a:r>
            <a:r>
              <a:rPr lang="en-US" spc="-30" dirty="0">
                <a:cs typeface="Calibri"/>
              </a:rPr>
              <a:t> </a:t>
            </a:r>
            <a:r>
              <a:rPr lang="en-US" dirty="0">
                <a:cs typeface="Calibri"/>
              </a:rPr>
              <a:t>responsible</a:t>
            </a:r>
            <a:r>
              <a:rPr lang="en-US" spc="-45" dirty="0">
                <a:cs typeface="Calibri"/>
              </a:rPr>
              <a:t> </a:t>
            </a:r>
            <a:r>
              <a:rPr lang="en-US" dirty="0">
                <a:cs typeface="Calibri"/>
              </a:rPr>
              <a:t>and</a:t>
            </a:r>
            <a:r>
              <a:rPr lang="en-US" spc="-50" dirty="0">
                <a:cs typeface="Calibri"/>
              </a:rPr>
              <a:t> </a:t>
            </a:r>
            <a:r>
              <a:rPr lang="en-US" dirty="0">
                <a:cs typeface="Calibri"/>
              </a:rPr>
              <a:t>sustainable</a:t>
            </a:r>
            <a:r>
              <a:rPr lang="en-US" spc="-30" dirty="0">
                <a:cs typeface="Calibri"/>
              </a:rPr>
              <a:t> </a:t>
            </a:r>
            <a:r>
              <a:rPr lang="en-US" dirty="0">
                <a:cs typeface="Calibri"/>
              </a:rPr>
              <a:t>value</a:t>
            </a:r>
            <a:r>
              <a:rPr lang="en-US" spc="-40" dirty="0">
                <a:cs typeface="Calibri"/>
              </a:rPr>
              <a:t> </a:t>
            </a:r>
            <a:r>
              <a:rPr lang="en-US" dirty="0">
                <a:cs typeface="Calibri"/>
              </a:rPr>
              <a:t>chain</a:t>
            </a:r>
            <a:r>
              <a:rPr lang="en-US" spc="-50" dirty="0">
                <a:cs typeface="Calibri"/>
              </a:rPr>
              <a:t> </a:t>
            </a:r>
            <a:r>
              <a:rPr lang="en-US" dirty="0">
                <a:cs typeface="Calibri"/>
              </a:rPr>
              <a:t>is</a:t>
            </a:r>
            <a:r>
              <a:rPr lang="en-US" spc="-4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achieved.</a:t>
            </a:r>
            <a:endParaRPr lang="en-US" dirty="0">
              <a:cs typeface="Calibri"/>
            </a:endParaRPr>
          </a:p>
          <a:p>
            <a:pPr marL="469900" indent="-457200">
              <a:spcBef>
                <a:spcPts val="1080"/>
              </a:spcBef>
              <a:buClr>
                <a:schemeClr val="tx1"/>
              </a:buClr>
              <a:buFont typeface="+mj-lt"/>
              <a:buAutoNum type="arabicPeriod"/>
              <a:tabLst>
                <a:tab pos="183515" algn="l"/>
              </a:tabLst>
            </a:pPr>
            <a:r>
              <a:rPr lang="en-US" spc="-10" dirty="0">
                <a:cs typeface="Calibri"/>
              </a:rPr>
              <a:t>Investing</a:t>
            </a:r>
            <a:r>
              <a:rPr lang="en-US" spc="-45" dirty="0">
                <a:cs typeface="Calibri"/>
              </a:rPr>
              <a:t> </a:t>
            </a:r>
            <a:r>
              <a:rPr lang="en-US" dirty="0">
                <a:cs typeface="Calibri"/>
              </a:rPr>
              <a:t>with</a:t>
            </a:r>
            <a:r>
              <a:rPr lang="en-US" spc="-50" dirty="0">
                <a:cs typeface="Calibri"/>
              </a:rPr>
              <a:t> </a:t>
            </a:r>
            <a:r>
              <a:rPr lang="en-US" dirty="0">
                <a:cs typeface="Calibri"/>
              </a:rPr>
              <a:t>our</a:t>
            </a:r>
            <a:r>
              <a:rPr lang="en-US" spc="-60" dirty="0">
                <a:cs typeface="Calibri"/>
              </a:rPr>
              <a:t> </a:t>
            </a:r>
            <a:r>
              <a:rPr lang="en-US" dirty="0">
                <a:cs typeface="Calibri"/>
              </a:rPr>
              <a:t>supply</a:t>
            </a:r>
            <a:r>
              <a:rPr lang="en-US" spc="-70" dirty="0">
                <a:cs typeface="Calibri"/>
              </a:rPr>
              <a:t> </a:t>
            </a:r>
            <a:r>
              <a:rPr lang="en-US" dirty="0">
                <a:cs typeface="Calibri"/>
              </a:rPr>
              <a:t>partners</a:t>
            </a:r>
            <a:r>
              <a:rPr lang="en-US" spc="-45" dirty="0">
                <a:cs typeface="Calibri"/>
              </a:rPr>
              <a:t> </a:t>
            </a:r>
            <a:r>
              <a:rPr lang="en-US" dirty="0">
                <a:cs typeface="Calibri"/>
              </a:rPr>
              <a:t>to</a:t>
            </a:r>
            <a:r>
              <a:rPr lang="en-US" spc="-50" dirty="0">
                <a:cs typeface="Calibri"/>
              </a:rPr>
              <a:t> </a:t>
            </a:r>
            <a:r>
              <a:rPr lang="en-US" dirty="0">
                <a:cs typeface="Calibri"/>
              </a:rPr>
              <a:t>initiate</a:t>
            </a:r>
            <a:r>
              <a:rPr lang="en-US" spc="-25" dirty="0">
                <a:cs typeface="Calibri"/>
              </a:rPr>
              <a:t> </a:t>
            </a:r>
            <a:r>
              <a:rPr lang="en-US" dirty="0">
                <a:cs typeface="Calibri"/>
              </a:rPr>
              <a:t>and</a:t>
            </a:r>
            <a:r>
              <a:rPr lang="en-US" spc="-5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implement</a:t>
            </a:r>
            <a:r>
              <a:rPr lang="en-US" spc="-4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sustainable</a:t>
            </a:r>
            <a:r>
              <a:rPr lang="en-US" spc="-30" dirty="0">
                <a:cs typeface="Calibri"/>
              </a:rPr>
              <a:t> </a:t>
            </a:r>
            <a:r>
              <a:rPr lang="en-US" dirty="0">
                <a:cs typeface="Calibri"/>
              </a:rPr>
              <a:t>measures</a:t>
            </a:r>
            <a:r>
              <a:rPr lang="en-US" spc="-45" dirty="0">
                <a:cs typeface="Calibri"/>
              </a:rPr>
              <a:t> </a:t>
            </a:r>
            <a:r>
              <a:rPr lang="en-US" dirty="0">
                <a:cs typeface="Calibri"/>
              </a:rPr>
              <a:t>that</a:t>
            </a:r>
            <a:r>
              <a:rPr lang="en-US" spc="-4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influence responsible</a:t>
            </a:r>
            <a:r>
              <a:rPr lang="en-US" spc="-40" dirty="0">
                <a:cs typeface="Calibri"/>
              </a:rPr>
              <a:t> </a:t>
            </a:r>
            <a:r>
              <a:rPr lang="en-US" dirty="0">
                <a:cs typeface="Calibri"/>
              </a:rPr>
              <a:t>sourcing</a:t>
            </a:r>
            <a:r>
              <a:rPr lang="en-US" spc="-55" dirty="0">
                <a:cs typeface="Calibri"/>
              </a:rPr>
              <a:t> </a:t>
            </a:r>
            <a:r>
              <a:rPr lang="en-US" dirty="0">
                <a:cs typeface="Calibri"/>
              </a:rPr>
              <a:t>to</a:t>
            </a:r>
            <a:r>
              <a:rPr lang="en-US" spc="-5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mitigate</a:t>
            </a:r>
            <a:r>
              <a:rPr lang="en-US" spc="-20" dirty="0">
                <a:cs typeface="Calibri"/>
              </a:rPr>
              <a:t> </a:t>
            </a:r>
            <a:r>
              <a:rPr lang="en-US" dirty="0">
                <a:cs typeface="Calibri"/>
              </a:rPr>
              <a:t>social</a:t>
            </a:r>
            <a:r>
              <a:rPr lang="en-US" spc="-40" dirty="0">
                <a:cs typeface="Calibri"/>
              </a:rPr>
              <a:t> </a:t>
            </a:r>
            <a:r>
              <a:rPr lang="en-US" dirty="0">
                <a:cs typeface="Calibri"/>
              </a:rPr>
              <a:t>and</a:t>
            </a:r>
            <a:r>
              <a:rPr lang="en-US" spc="-6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environmental</a:t>
            </a:r>
            <a:r>
              <a:rPr lang="en-US" spc="-25" dirty="0">
                <a:cs typeface="Calibri"/>
              </a:rPr>
              <a:t> </a:t>
            </a:r>
            <a:r>
              <a:rPr lang="en-US" dirty="0">
                <a:cs typeface="Calibri"/>
              </a:rPr>
              <a:t>risks</a:t>
            </a:r>
            <a:r>
              <a:rPr lang="en-US" spc="-25" dirty="0">
                <a:cs typeface="Calibri"/>
              </a:rPr>
              <a:t> </a:t>
            </a:r>
            <a:r>
              <a:rPr lang="en-US" dirty="0">
                <a:cs typeface="Calibri"/>
              </a:rPr>
              <a:t>throughout</a:t>
            </a:r>
            <a:r>
              <a:rPr lang="en-US" spc="-7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Western</a:t>
            </a:r>
            <a:r>
              <a:rPr lang="en-US" spc="-45" dirty="0">
                <a:cs typeface="Calibri"/>
              </a:rPr>
              <a:t> </a:t>
            </a:r>
            <a:r>
              <a:rPr lang="en-US" dirty="0">
                <a:cs typeface="Calibri"/>
              </a:rPr>
              <a:t>Digital</a:t>
            </a:r>
            <a:r>
              <a:rPr lang="en-US" spc="-60" dirty="0">
                <a:cs typeface="Calibri"/>
              </a:rPr>
              <a:t> </a:t>
            </a:r>
            <a:r>
              <a:rPr lang="en-US" dirty="0">
                <a:cs typeface="Calibri"/>
              </a:rPr>
              <a:t>supply</a:t>
            </a:r>
            <a:r>
              <a:rPr lang="en-US" spc="-4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chain.</a:t>
            </a:r>
            <a:endParaRPr lang="en-US" dirty="0">
              <a:cs typeface="Calibri"/>
            </a:endParaRPr>
          </a:p>
          <a:p>
            <a:pPr marL="469900" indent="-457200">
              <a:spcBef>
                <a:spcPts val="1080"/>
              </a:spcBef>
              <a:buClr>
                <a:schemeClr val="tx1"/>
              </a:buClr>
              <a:buFont typeface="+mj-lt"/>
              <a:buAutoNum type="arabicPeriod"/>
              <a:tabLst>
                <a:tab pos="183515" algn="l"/>
              </a:tabLst>
            </a:pPr>
            <a:r>
              <a:rPr lang="en-US" spc="-10" dirty="0">
                <a:cs typeface="Calibri"/>
              </a:rPr>
              <a:t>Facilitating</a:t>
            </a:r>
            <a:r>
              <a:rPr lang="en-US" spc="-30" dirty="0">
                <a:cs typeface="Calibri"/>
              </a:rPr>
              <a:t> </a:t>
            </a:r>
            <a:r>
              <a:rPr lang="en-US" dirty="0">
                <a:cs typeface="Calibri"/>
              </a:rPr>
              <a:t>important</a:t>
            </a:r>
            <a:r>
              <a:rPr lang="en-US" spc="-40" dirty="0">
                <a:cs typeface="Calibri"/>
              </a:rPr>
              <a:t> </a:t>
            </a:r>
            <a:r>
              <a:rPr lang="en-US" dirty="0">
                <a:cs typeface="Calibri"/>
              </a:rPr>
              <a:t>initiatives, </a:t>
            </a:r>
            <a:r>
              <a:rPr lang="en-US" spc="-10" dirty="0">
                <a:cs typeface="Calibri"/>
              </a:rPr>
              <a:t>information</a:t>
            </a:r>
            <a:r>
              <a:rPr lang="en-US" spc="-40" dirty="0">
                <a:cs typeface="Calibri"/>
              </a:rPr>
              <a:t> </a:t>
            </a:r>
            <a:r>
              <a:rPr lang="en-US" dirty="0">
                <a:cs typeface="Calibri"/>
              </a:rPr>
              <a:t>sharing,</a:t>
            </a:r>
            <a:r>
              <a:rPr lang="en-US" spc="-55" dirty="0">
                <a:cs typeface="Calibri"/>
              </a:rPr>
              <a:t> </a:t>
            </a:r>
            <a:r>
              <a:rPr lang="en-US" dirty="0">
                <a:cs typeface="Calibri"/>
              </a:rPr>
              <a:t>industry</a:t>
            </a:r>
            <a:r>
              <a:rPr lang="en-US" spc="-4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collaboration</a:t>
            </a:r>
            <a:r>
              <a:rPr lang="en-US" spc="-50" dirty="0">
                <a:cs typeface="Calibri"/>
              </a:rPr>
              <a:t> </a:t>
            </a:r>
            <a:r>
              <a:rPr lang="en-US" dirty="0">
                <a:cs typeface="Calibri"/>
              </a:rPr>
              <a:t>and</a:t>
            </a:r>
            <a:r>
              <a:rPr lang="en-US" spc="-4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implementation</a:t>
            </a:r>
            <a:r>
              <a:rPr lang="en-US" spc="-20" dirty="0">
                <a:cs typeface="Calibri"/>
              </a:rPr>
              <a:t> </a:t>
            </a:r>
            <a:r>
              <a:rPr lang="en-US" dirty="0">
                <a:cs typeface="Calibri"/>
              </a:rPr>
              <a:t>of</a:t>
            </a:r>
            <a:r>
              <a:rPr lang="en-US" spc="-50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best </a:t>
            </a:r>
            <a:r>
              <a:rPr lang="en-US" dirty="0">
                <a:cs typeface="Calibri"/>
              </a:rPr>
              <a:t>practices,</a:t>
            </a:r>
            <a:r>
              <a:rPr lang="en-US" spc="-55" dirty="0">
                <a:cs typeface="Calibri"/>
              </a:rPr>
              <a:t> </a:t>
            </a:r>
            <a:r>
              <a:rPr lang="en-US" dirty="0">
                <a:cs typeface="Calibri"/>
              </a:rPr>
              <a:t>benchmarking</a:t>
            </a:r>
            <a:r>
              <a:rPr lang="en-US" spc="-60" dirty="0">
                <a:cs typeface="Calibri"/>
              </a:rPr>
              <a:t> </a:t>
            </a:r>
            <a:r>
              <a:rPr lang="en-US" dirty="0">
                <a:cs typeface="Calibri"/>
              </a:rPr>
              <a:t>and</a:t>
            </a:r>
            <a:r>
              <a:rPr lang="en-US" spc="-55" dirty="0">
                <a:cs typeface="Calibri"/>
              </a:rPr>
              <a:t> </a:t>
            </a:r>
            <a:r>
              <a:rPr lang="en-US" dirty="0">
                <a:cs typeface="Calibri"/>
              </a:rPr>
              <a:t>monitoring</a:t>
            </a:r>
            <a:r>
              <a:rPr lang="en-US" spc="-5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performance</a:t>
            </a:r>
            <a:r>
              <a:rPr lang="en-US" spc="-6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improvement</a:t>
            </a:r>
            <a:r>
              <a:rPr lang="en-US" spc="-25" dirty="0">
                <a:cs typeface="Calibri"/>
              </a:rPr>
              <a:t> </a:t>
            </a:r>
            <a:r>
              <a:rPr lang="en-US" dirty="0">
                <a:cs typeface="Calibri"/>
              </a:rPr>
              <a:t>are</a:t>
            </a:r>
            <a:r>
              <a:rPr lang="en-US" spc="-5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pertinent</a:t>
            </a:r>
            <a:r>
              <a:rPr lang="en-US" spc="-45" dirty="0">
                <a:cs typeface="Calibri"/>
              </a:rPr>
              <a:t> </a:t>
            </a:r>
            <a:r>
              <a:rPr lang="en-US" dirty="0">
                <a:cs typeface="Calibri"/>
              </a:rPr>
              <a:t>for</a:t>
            </a:r>
            <a:r>
              <a:rPr lang="en-US" spc="-60" dirty="0">
                <a:cs typeface="Calibri"/>
              </a:rPr>
              <a:t> </a:t>
            </a:r>
            <a:r>
              <a:rPr lang="en-US" dirty="0">
                <a:cs typeface="Calibri"/>
              </a:rPr>
              <a:t>our</a:t>
            </a:r>
            <a:r>
              <a:rPr lang="en-US" spc="-6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successful engagement.</a:t>
            </a:r>
            <a:endParaRPr lang="en-US" dirty="0">
              <a:cs typeface="Calibri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0977171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329C-2FA5-4BA0-52D7-9A2D7C25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529800"/>
            <a:ext cx="11607800" cy="975562"/>
          </a:xfrm>
        </p:spPr>
        <p:txBody>
          <a:bodyPr wrap="square" anchor="b">
            <a:noAutofit/>
          </a:bodyPr>
          <a:lstStyle/>
          <a:p>
            <a:r>
              <a:rPr lang="en-US" sz="2400" dirty="0"/>
              <a:t>In Manage Questionnaires task &gt; All the Questionnaires pending Supplier response is shown as below. Supplier User can Select the Questionnaire they would like to respond and Click on Respond button</a:t>
            </a:r>
            <a:endParaRPr lang="en-MY" sz="24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DB57E2-C51E-490B-3C63-C22417AA9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66" y="1873405"/>
            <a:ext cx="11758818" cy="385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4671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329C-2FA5-4BA0-52D7-9A2D7C25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529800"/>
            <a:ext cx="11554684" cy="975562"/>
          </a:xfrm>
        </p:spPr>
        <p:txBody>
          <a:bodyPr wrap="square" anchor="b">
            <a:noAutofit/>
          </a:bodyPr>
          <a:lstStyle/>
          <a:p>
            <a:r>
              <a:rPr lang="en-US" sz="2400" dirty="0"/>
              <a:t>Respond to Questionnaires pages is displays as below wherein Supplier User and input their response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13E77-B9A5-B839-F5C1-9430F1BEC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" y="1965993"/>
            <a:ext cx="12008187" cy="372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8729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329C-2FA5-4BA0-52D7-9A2D7C25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33" y="477860"/>
            <a:ext cx="12199124" cy="1685477"/>
          </a:xfrm>
        </p:spPr>
        <p:txBody>
          <a:bodyPr wrap="square" anchor="b">
            <a:noAutofit/>
          </a:bodyPr>
          <a:lstStyle/>
          <a:p>
            <a:br>
              <a:rPr lang="en-US" sz="2000" dirty="0"/>
            </a:br>
            <a:r>
              <a:rPr lang="en-US" sz="2000" dirty="0"/>
              <a:t>Supplier User input their response and based on the response the follow up (branching questions) are displayed as shown below. </a:t>
            </a:r>
            <a:br>
              <a:rPr lang="en-US" sz="2000" dirty="0"/>
            </a:br>
            <a:r>
              <a:rPr lang="en-US" sz="2000" dirty="0"/>
              <a:t>Supplier User can click on + icon next to the Response Attachments to add attachments as their response</a:t>
            </a:r>
            <a:br>
              <a:rPr lang="en-US" sz="2400" u="sng" dirty="0"/>
            </a:br>
            <a:endParaRPr lang="en-MY" sz="2400" u="sn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E6D261-F1B8-1A6B-A9A6-941F0098A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75" y="2163337"/>
            <a:ext cx="11926050" cy="38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6659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329C-2FA5-4BA0-52D7-9A2D7C25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75" y="624469"/>
            <a:ext cx="12199124" cy="1873404"/>
          </a:xfrm>
        </p:spPr>
        <p:txBody>
          <a:bodyPr wrap="square" anchor="b">
            <a:noAutofit/>
          </a:bodyPr>
          <a:lstStyle/>
          <a:p>
            <a:br>
              <a:rPr lang="en-US" sz="2400" dirty="0"/>
            </a:br>
            <a:r>
              <a:rPr lang="en-US" sz="2400" dirty="0"/>
              <a:t>Response attachments popup window is displayed; Supplier User can select Type as File, browse the attachment from their local system and Click on OK as shown below</a:t>
            </a:r>
            <a:br>
              <a:rPr lang="en-US" sz="2400" dirty="0"/>
            </a:br>
            <a:br>
              <a:rPr lang="en-US" sz="2400" u="sng" dirty="0"/>
            </a:br>
            <a:endParaRPr lang="en-MY" sz="24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F0240-9575-2483-D728-70C900ED6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75" y="1980514"/>
            <a:ext cx="11962956" cy="400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972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329C-2FA5-4BA0-52D7-9A2D7C25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75" y="512957"/>
            <a:ext cx="12199124" cy="1873404"/>
          </a:xfrm>
        </p:spPr>
        <p:txBody>
          <a:bodyPr wrap="square" anchor="b">
            <a:noAutofit/>
          </a:bodyPr>
          <a:lstStyle/>
          <a:p>
            <a:br>
              <a:rPr lang="en-US" sz="2400" dirty="0"/>
            </a:br>
            <a:r>
              <a:rPr lang="en-US" sz="2400" dirty="0"/>
              <a:t>Response attachments are added to Questionnaire and Supplier User has input their response &gt; Click on Submit</a:t>
            </a:r>
            <a:br>
              <a:rPr lang="en-US" sz="2400" dirty="0"/>
            </a:br>
            <a:br>
              <a:rPr lang="en-US" sz="2400" u="sng" dirty="0"/>
            </a:br>
            <a:endParaRPr lang="en-MY" sz="24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775A7-1DFB-60C5-8B12-CDA8FA415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34" y="1837860"/>
            <a:ext cx="11342689" cy="443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1880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329C-2FA5-4BA0-52D7-9A2D7C25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1" y="856553"/>
            <a:ext cx="12199124" cy="1873404"/>
          </a:xfrm>
        </p:spPr>
        <p:txBody>
          <a:bodyPr wrap="square" anchor="b">
            <a:noAutofit/>
          </a:bodyPr>
          <a:lstStyle/>
          <a:p>
            <a:br>
              <a:rPr lang="en-US" sz="2400" dirty="0"/>
            </a:br>
            <a:r>
              <a:rPr lang="en-US" sz="2400" dirty="0"/>
              <a:t>Confirmation message is displayed that Respond to </a:t>
            </a:r>
            <a:br>
              <a:rPr lang="en-US" sz="2400" dirty="0"/>
            </a:br>
            <a:r>
              <a:rPr lang="en-US" sz="2400" dirty="0"/>
              <a:t>Questionnaire is submitted by Supplier User &gt; Click OK</a:t>
            </a:r>
            <a:br>
              <a:rPr lang="en-US" sz="2400" dirty="0"/>
            </a:br>
            <a:br>
              <a:rPr lang="en-US" sz="2400" dirty="0"/>
            </a:br>
            <a:br>
              <a:rPr lang="en-US" sz="2400" u="sng" dirty="0"/>
            </a:br>
            <a:endParaRPr lang="en-MY" sz="24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CADBD3-EFF7-297B-217C-9CD11FD84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78" y="1876277"/>
            <a:ext cx="11896052" cy="40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4693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94C865-DD78-CAEF-8070-1E96AD71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70" y="2698595"/>
            <a:ext cx="9996516" cy="1186012"/>
          </a:xfrm>
        </p:spPr>
        <p:txBody>
          <a:bodyPr/>
          <a:lstStyle/>
          <a:p>
            <a:r>
              <a:rPr lang="en-US" sz="3600" dirty="0"/>
              <a:t>3) SUPPLIER USER CONTACT RESPONDING TO QUESTIONNAIRE FROM EMAIL NOTIFICATION</a:t>
            </a:r>
          </a:p>
        </p:txBody>
      </p:sp>
    </p:spTree>
    <p:extLst>
      <p:ext uri="{BB962C8B-B14F-4D97-AF65-F5344CB8AC3E}">
        <p14:creationId xmlns:p14="http://schemas.microsoft.com/office/powerpoint/2010/main" val="79551270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329C-2FA5-4BA0-52D7-9A2D7C25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85" y="479502"/>
            <a:ext cx="11197725" cy="2430966"/>
          </a:xfrm>
        </p:spPr>
        <p:txBody>
          <a:bodyPr wrap="square" anchor="b">
            <a:noAutofit/>
          </a:bodyPr>
          <a:lstStyle/>
          <a:p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After the Initiative is Launched. Supplier User can click on Respond to Questionnaire link and submit their response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u="sng" dirty="0"/>
            </a:br>
            <a:endParaRPr lang="en-MY" sz="24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48D58-1F6B-52C2-1CDD-C229014C2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72" y="1503911"/>
            <a:ext cx="10378791" cy="460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8169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329C-2FA5-4BA0-52D7-9A2D7C25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89" y="1179938"/>
            <a:ext cx="11275784" cy="1574413"/>
          </a:xfrm>
        </p:spPr>
        <p:txBody>
          <a:bodyPr wrap="square" anchor="b">
            <a:noAutofit/>
          </a:bodyPr>
          <a:lstStyle/>
          <a:p>
            <a:r>
              <a:rPr lang="en-US" sz="2400" dirty="0"/>
              <a:t>Respond to Questionnaire page shows up as shown below which displays the Initiative Title, Supplier and Questions details. Supplier contact can input their Response and Submit</a:t>
            </a:r>
            <a:br>
              <a:rPr lang="en-US" sz="2400" dirty="0"/>
            </a:br>
            <a:br>
              <a:rPr lang="en-US" sz="2400" dirty="0"/>
            </a:br>
            <a:br>
              <a:rPr lang="en-US" sz="2400" u="sng" dirty="0"/>
            </a:br>
            <a:endParaRPr lang="en-MY" sz="24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8F31E-9BD2-D2A4-C2FC-809EBF479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16" y="1821765"/>
            <a:ext cx="11829081" cy="40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0118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56653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E21F8-3BB5-3ADF-7D67-820C0DD8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9" y="772160"/>
            <a:ext cx="11607291" cy="629919"/>
          </a:xfrm>
        </p:spPr>
        <p:txBody>
          <a:bodyPr wrap="square" anchor="b">
            <a:normAutofit/>
          </a:bodyPr>
          <a:lstStyle/>
          <a:p>
            <a:r>
              <a:rPr lang="en-MY" sz="3600" dirty="0"/>
              <a:t>List of Questionnaires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C23A6-7FFA-9F41-050D-8B1217510E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6666" y="1619793"/>
            <a:ext cx="12095334" cy="4726578"/>
          </a:xfrm>
        </p:spPr>
        <p:txBody>
          <a:bodyPr/>
          <a:lstStyle/>
          <a:p>
            <a:r>
              <a:rPr lang="en-MY" sz="2600" dirty="0"/>
              <a:t>Questionnaires related to Corporate Social and Environmental Responsibility (Labor,  Health and Safety, Environmental, Ethics, and Management System)</a:t>
            </a:r>
          </a:p>
          <a:p>
            <a:r>
              <a:rPr lang="en-MY" sz="2600" dirty="0"/>
              <a:t>Global Commitment Citizenship letter</a:t>
            </a:r>
          </a:p>
          <a:p>
            <a:r>
              <a:rPr lang="en-MY" sz="2600" dirty="0"/>
              <a:t>International Organization for Standardization certification (e.g. ISO 9001, ISO14001, etc)</a:t>
            </a:r>
          </a:p>
          <a:p>
            <a:r>
              <a:rPr lang="en-MY" sz="2600" dirty="0"/>
              <a:t>Responsible Minerals Initiative questionnaire – scoping and minerals usage</a:t>
            </a:r>
          </a:p>
          <a:p>
            <a:r>
              <a:rPr lang="en-MY" sz="2600" dirty="0"/>
              <a:t>IPE Monitoring Program (applicable to manufacturing site in China only)</a:t>
            </a:r>
          </a:p>
          <a:p>
            <a:r>
              <a:rPr lang="en-MY" sz="2600" dirty="0"/>
              <a:t>Drought / Flood BCP monitoring (applicable to manufacturing site in Thailand only)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1994401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94C865-DD78-CAEF-8070-1E96AD719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Logging</a:t>
            </a:r>
            <a:r>
              <a:rPr lang="en-US" sz="5400" spc="-40" dirty="0"/>
              <a:t> </a:t>
            </a:r>
            <a:r>
              <a:rPr lang="en-US" sz="5400" dirty="0"/>
              <a:t>in</a:t>
            </a:r>
            <a:r>
              <a:rPr lang="en-US" sz="5400" spc="-25" dirty="0"/>
              <a:t> </a:t>
            </a:r>
            <a:r>
              <a:rPr lang="en-US" sz="5400" dirty="0"/>
              <a:t>to</a:t>
            </a:r>
            <a:r>
              <a:rPr lang="en-US" sz="5400" spc="-20" dirty="0"/>
              <a:t> </a:t>
            </a:r>
            <a:r>
              <a:rPr lang="en-US" sz="5400" dirty="0"/>
              <a:t>the</a:t>
            </a:r>
            <a:r>
              <a:rPr lang="en-US" sz="5400" spc="-25" dirty="0"/>
              <a:t> </a:t>
            </a:r>
            <a:r>
              <a:rPr lang="en-US" sz="5400" dirty="0"/>
              <a:t>Supplier</a:t>
            </a:r>
            <a:r>
              <a:rPr lang="en-US" sz="5400" spc="-25" dirty="0"/>
              <a:t> </a:t>
            </a:r>
            <a:r>
              <a:rPr lang="en-US" sz="5400" spc="-10" dirty="0"/>
              <a:t>Portal</a:t>
            </a:r>
            <a:endParaRPr lang="en-MY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4DBEF-9E3C-7F81-A6E3-6A54CF80DF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  <a:cs typeface="Calibri"/>
              </a:rPr>
              <a:t>Use</a:t>
            </a:r>
            <a:r>
              <a:rPr lang="en-US" sz="2400" spc="-4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Calibri"/>
              </a:rPr>
              <a:t>this</a:t>
            </a:r>
            <a:r>
              <a:rPr lang="en-US" sz="2400" spc="-4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Calibri"/>
              </a:rPr>
              <a:t>link</a:t>
            </a:r>
            <a:r>
              <a:rPr lang="en-US" sz="2400" spc="-5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Calibri"/>
              </a:rPr>
              <a:t>to</a:t>
            </a:r>
            <a:r>
              <a:rPr lang="en-US" sz="2400" spc="-5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Calibri"/>
              </a:rPr>
              <a:t>access</a:t>
            </a:r>
            <a:r>
              <a:rPr lang="en-US" sz="2400" spc="-5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Calibri"/>
              </a:rPr>
              <a:t>the</a:t>
            </a:r>
            <a:r>
              <a:rPr lang="en-US" sz="2400" spc="-3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Calibri"/>
              </a:rPr>
              <a:t>Supplier</a:t>
            </a:r>
            <a:r>
              <a:rPr lang="en-US" sz="2400" spc="-4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Calibri"/>
              </a:rPr>
              <a:t>Portal:</a:t>
            </a:r>
            <a:r>
              <a:rPr lang="en-US" sz="2400" spc="-75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400" u="sng" spc="-10" dirty="0">
                <a:solidFill>
                  <a:schemeClr val="tx1"/>
                </a:solidFill>
                <a:uFill>
                  <a:solidFill>
                    <a:srgbClr val="3EFFDF"/>
                  </a:solidFill>
                </a:u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https://edmk.fa.us2.oraclecloud.com/</a:t>
            </a:r>
            <a:endParaRPr lang="en-US" sz="2400" u="sng" dirty="0">
              <a:solidFill>
                <a:schemeClr val="tx1"/>
              </a:solidFill>
              <a:cs typeface="Calibri"/>
            </a:endParaRPr>
          </a:p>
          <a:p>
            <a:endParaRPr lang="en-MY" sz="2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536FAE-6B52-4A78-5DCC-A4E131516EC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2099" y="2296886"/>
            <a:ext cx="3833587" cy="29064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 Enter your </a:t>
            </a:r>
            <a:r>
              <a:rPr lang="en-US" b="1" dirty="0"/>
              <a:t>User ID</a:t>
            </a:r>
            <a:r>
              <a:rPr lang="en-US" dirty="0"/>
              <a:t>.</a:t>
            </a:r>
          </a:p>
          <a:p>
            <a:r>
              <a:rPr lang="en-US" dirty="0"/>
              <a:t>Your User ID your                      first </a:t>
            </a:r>
            <a:r>
              <a:rPr lang="en-US" dirty="0" err="1"/>
              <a:t>name.last</a:t>
            </a:r>
            <a:r>
              <a:rPr lang="en-US" dirty="0"/>
              <a:t> name</a:t>
            </a:r>
          </a:p>
          <a:p>
            <a:r>
              <a:rPr lang="en-US" dirty="0"/>
              <a:t>Enter your </a:t>
            </a:r>
            <a:r>
              <a:rPr lang="en-US" b="1" dirty="0"/>
              <a:t>Password</a:t>
            </a:r>
            <a:r>
              <a:rPr lang="en-US" dirty="0"/>
              <a:t>.                This is a password you have created once you receive the initial email with your login details.</a:t>
            </a:r>
          </a:p>
          <a:p>
            <a:endParaRPr lang="en-MY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0C92A2-255F-4CEC-19E3-725E44777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286" y="1849232"/>
            <a:ext cx="4974772" cy="45113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85768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E89CB-8F7E-B874-3467-63A8C68B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620368"/>
            <a:ext cx="11607800" cy="472671"/>
          </a:xfrm>
        </p:spPr>
        <p:txBody>
          <a:bodyPr/>
          <a:lstStyle/>
          <a:p>
            <a:r>
              <a:rPr lang="en-US" sz="3200" dirty="0"/>
              <a:t>SUPPLIER SITE CODE DERIVATION</a:t>
            </a:r>
            <a:endParaRPr lang="en-MY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54EA68-3497-B9D6-253C-3968B85E5027}"/>
              </a:ext>
            </a:extLst>
          </p:cNvPr>
          <p:cNvSpPr txBox="1"/>
          <p:nvPr/>
        </p:nvSpPr>
        <p:spPr>
          <a:xfrm>
            <a:off x="878713" y="1733674"/>
            <a:ext cx="4299857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Example: Option 1 is applicable to Suppliers with multiple Sites in different Cities</a:t>
            </a:r>
            <a:endParaRPr lang="en-MY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DCBA20-1998-DD73-B910-B3F3D093C84D}"/>
              </a:ext>
            </a:extLst>
          </p:cNvPr>
          <p:cNvSpPr txBox="1"/>
          <p:nvPr/>
        </p:nvSpPr>
        <p:spPr>
          <a:xfrm>
            <a:off x="878713" y="3250363"/>
            <a:ext cx="4275055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Option 2 is applicable for Suppliers with Sites for different Product lines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7D06C4-0C6E-FD89-3FA1-2CE15D5F15E9}"/>
              </a:ext>
            </a:extLst>
          </p:cNvPr>
          <p:cNvSpPr txBox="1"/>
          <p:nvPr/>
        </p:nvSpPr>
        <p:spPr>
          <a:xfrm>
            <a:off x="871825" y="4686538"/>
            <a:ext cx="4275055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Option 3 is applicable for Suppliers with Sites in same City with different addresses</a:t>
            </a:r>
            <a:endParaRPr lang="en-MY" dirty="0">
              <a:solidFill>
                <a:schemeClr val="bg2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20D8758-A548-162B-1C0C-F026834D9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766" y="1338131"/>
            <a:ext cx="6668560" cy="16671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F05212-4A1A-F544-D752-743ACDFE4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570" y="3094568"/>
            <a:ext cx="6631464" cy="12784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04E690-0798-C1C8-BE01-2C9D04A1A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880" y="4433892"/>
            <a:ext cx="6679446" cy="134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0711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A7C43E-9DB9-CC85-646C-5547AEFF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439244"/>
            <a:ext cx="7741557" cy="1425347"/>
          </a:xfr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b="0" i="0" kern="1200" spc="0" baseline="0" dirty="0">
                <a:ln w="19050">
                  <a:noFill/>
                  <a:miter lim="800000"/>
                </a:ln>
                <a:latin typeface="+mj-lt"/>
                <a:ea typeface="+mj-ea"/>
                <a:cs typeface="Pilat Regular" panose="020B0604020202020204" pitchFamily="34" charset="0"/>
              </a:rPr>
              <a:t>SUPPLIER CAN RESPOND TO QUESTIONNAIRE IN BELOW METHODS:</a:t>
            </a:r>
            <a:endParaRPr lang="en-US" b="0" i="0" u="sng" kern="1200" spc="0" baseline="0" dirty="0">
              <a:ln w="19050">
                <a:noFill/>
                <a:miter lim="800000"/>
              </a:ln>
              <a:latin typeface="+mj-lt"/>
              <a:ea typeface="+mj-ea"/>
              <a:cs typeface="Pilat Regular" panose="020B0604020202020204" pitchFamily="34" charset="0"/>
            </a:endParaRP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D5766CD9-47BA-ADEA-680E-2ECC5E7870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8569046"/>
              </p:ext>
            </p:extLst>
          </p:nvPr>
        </p:nvGraphicFramePr>
        <p:xfrm>
          <a:off x="292099" y="2284930"/>
          <a:ext cx="11607801" cy="388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47231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935051A-1DB0-15CD-A7A0-988CC6BFFB02}"/>
              </a:ext>
            </a:extLst>
          </p:cNvPr>
          <p:cNvGrpSpPr/>
          <p:nvPr/>
        </p:nvGrpSpPr>
        <p:grpSpPr>
          <a:xfrm>
            <a:off x="108857" y="511630"/>
            <a:ext cx="12083143" cy="5867400"/>
            <a:chOff x="370331" y="1013460"/>
            <a:chExt cx="11765280" cy="5530595"/>
          </a:xfrm>
        </p:grpSpPr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9E49E392-DCA2-92F4-5D30-53713626648E}"/>
                </a:ext>
              </a:extLst>
            </p:cNvPr>
            <p:cNvSpPr txBox="1"/>
            <p:nvPr/>
          </p:nvSpPr>
          <p:spPr>
            <a:xfrm>
              <a:off x="6393307" y="3500120"/>
              <a:ext cx="1911985" cy="4443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dirty="0">
                  <a:cs typeface="Calibri"/>
                </a:rPr>
                <a:t>3)</a:t>
              </a:r>
              <a:r>
                <a:rPr sz="1400" spc="-30" dirty="0">
                  <a:cs typeface="Calibri"/>
                </a:rPr>
                <a:t> </a:t>
              </a:r>
              <a:r>
                <a:rPr sz="1400" dirty="0">
                  <a:cs typeface="Calibri"/>
                </a:rPr>
                <a:t>From</a:t>
              </a:r>
              <a:r>
                <a:rPr sz="1400" spc="-45" dirty="0">
                  <a:cs typeface="Calibri"/>
                </a:rPr>
                <a:t> </a:t>
              </a:r>
              <a:r>
                <a:rPr sz="1400" dirty="0">
                  <a:cs typeface="Calibri"/>
                </a:rPr>
                <a:t>Email</a:t>
              </a:r>
              <a:r>
                <a:rPr sz="1400" spc="-25" dirty="0">
                  <a:cs typeface="Calibri"/>
                </a:rPr>
                <a:t> </a:t>
              </a:r>
              <a:r>
                <a:rPr sz="1400" spc="-10" dirty="0">
                  <a:cs typeface="Calibri"/>
                </a:rPr>
                <a:t>Notification</a:t>
              </a:r>
              <a:endParaRPr sz="1400" dirty="0">
                <a:cs typeface="Calibri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56DC30E-8F4E-E6F8-46EA-4D74B893C021}"/>
                </a:ext>
              </a:extLst>
            </p:cNvPr>
            <p:cNvGrpSpPr/>
            <p:nvPr/>
          </p:nvGrpSpPr>
          <p:grpSpPr>
            <a:xfrm>
              <a:off x="370331" y="1013460"/>
              <a:ext cx="11765280" cy="5530595"/>
              <a:chOff x="370331" y="1013460"/>
              <a:chExt cx="11765280" cy="5530595"/>
            </a:xfrm>
          </p:grpSpPr>
          <p:grpSp>
            <p:nvGrpSpPr>
              <p:cNvPr id="17" name="object 6">
                <a:extLst>
                  <a:ext uri="{FF2B5EF4-FFF2-40B4-BE49-F238E27FC236}">
                    <a16:creationId xmlns:a16="http://schemas.microsoft.com/office/drawing/2014/main" id="{8C475397-9001-DD42-54E2-56715B44BAD8}"/>
                  </a:ext>
                </a:extLst>
              </p:cNvPr>
              <p:cNvGrpSpPr/>
              <p:nvPr/>
            </p:nvGrpSpPr>
            <p:grpSpPr>
              <a:xfrm>
                <a:off x="370331" y="1013460"/>
                <a:ext cx="11765280" cy="2399030"/>
                <a:chOff x="370331" y="1013460"/>
                <a:chExt cx="11765280" cy="2399030"/>
              </a:xfrm>
            </p:grpSpPr>
            <p:pic>
              <p:nvPicPr>
                <p:cNvPr id="34" name="object 7">
                  <a:extLst>
                    <a:ext uri="{FF2B5EF4-FFF2-40B4-BE49-F238E27FC236}">
                      <a16:creationId xmlns:a16="http://schemas.microsoft.com/office/drawing/2014/main" id="{EFD9469D-3C92-C8D3-4E0F-14FAC6209256}"/>
                    </a:ext>
                  </a:extLst>
                </p:cNvPr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370331" y="1013460"/>
                  <a:ext cx="6790944" cy="2173224"/>
                </a:xfrm>
                <a:prstGeom prst="rect">
                  <a:avLst/>
                </a:prstGeom>
              </p:spPr>
            </p:pic>
            <p:sp>
              <p:nvSpPr>
                <p:cNvPr id="35" name="object 8">
                  <a:extLst>
                    <a:ext uri="{FF2B5EF4-FFF2-40B4-BE49-F238E27FC236}">
                      <a16:creationId xmlns:a16="http://schemas.microsoft.com/office/drawing/2014/main" id="{8F35CCE4-815F-6244-6472-AB4F09F7F451}"/>
                    </a:ext>
                  </a:extLst>
                </p:cNvPr>
                <p:cNvSpPr/>
                <p:nvPr/>
              </p:nvSpPr>
              <p:spPr>
                <a:xfrm>
                  <a:off x="3368039" y="1141476"/>
                  <a:ext cx="727075" cy="798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075" h="798830">
                      <a:moveTo>
                        <a:pt x="0" y="798576"/>
                      </a:moveTo>
                      <a:lnTo>
                        <a:pt x="726948" y="798576"/>
                      </a:lnTo>
                      <a:lnTo>
                        <a:pt x="726948" y="0"/>
                      </a:lnTo>
                      <a:lnTo>
                        <a:pt x="0" y="0"/>
                      </a:lnTo>
                      <a:lnTo>
                        <a:pt x="0" y="798576"/>
                      </a:lnTo>
                      <a:close/>
                    </a:path>
                  </a:pathLst>
                </a:custGeom>
                <a:ln w="12192">
                  <a:solidFill>
                    <a:srgbClr val="FF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36" name="object 9">
                  <a:extLst>
                    <a:ext uri="{FF2B5EF4-FFF2-40B4-BE49-F238E27FC236}">
                      <a16:creationId xmlns:a16="http://schemas.microsoft.com/office/drawing/2014/main" id="{DA1F6524-B089-C67B-9824-3133BD7A625A}"/>
                    </a:ext>
                  </a:extLst>
                </p:cNvPr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9480803" y="1018032"/>
                  <a:ext cx="2327148" cy="551688"/>
                </a:xfrm>
                <a:prstGeom prst="rect">
                  <a:avLst/>
                </a:prstGeom>
              </p:spPr>
            </p:pic>
            <p:pic>
              <p:nvPicPr>
                <p:cNvPr id="37" name="object 10">
                  <a:extLst>
                    <a:ext uri="{FF2B5EF4-FFF2-40B4-BE49-F238E27FC236}">
                      <a16:creationId xmlns:a16="http://schemas.microsoft.com/office/drawing/2014/main" id="{57DD7165-A300-D8E2-D37E-2AF0C59ECE4A}"/>
                    </a:ext>
                  </a:extLst>
                </p:cNvPr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362699" y="1706880"/>
                  <a:ext cx="5772911" cy="1705356"/>
                </a:xfrm>
                <a:prstGeom prst="rect">
                  <a:avLst/>
                </a:prstGeom>
              </p:spPr>
            </p:pic>
            <p:sp>
              <p:nvSpPr>
                <p:cNvPr id="38" name="object 11">
                  <a:extLst>
                    <a:ext uri="{FF2B5EF4-FFF2-40B4-BE49-F238E27FC236}">
                      <a16:creationId xmlns:a16="http://schemas.microsoft.com/office/drawing/2014/main" id="{7F6D684F-3A0F-B3ED-B061-E5E165BB6A63}"/>
                    </a:ext>
                  </a:extLst>
                </p:cNvPr>
                <p:cNvSpPr/>
                <p:nvPr/>
              </p:nvSpPr>
              <p:spPr>
                <a:xfrm>
                  <a:off x="8983979" y="2894076"/>
                  <a:ext cx="448309" cy="449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309" h="449579">
                      <a:moveTo>
                        <a:pt x="0" y="449579"/>
                      </a:moveTo>
                      <a:lnTo>
                        <a:pt x="448055" y="449579"/>
                      </a:lnTo>
                      <a:lnTo>
                        <a:pt x="448055" y="0"/>
                      </a:lnTo>
                      <a:lnTo>
                        <a:pt x="0" y="0"/>
                      </a:lnTo>
                      <a:lnTo>
                        <a:pt x="0" y="449579"/>
                      </a:lnTo>
                      <a:close/>
                    </a:path>
                  </a:pathLst>
                </a:custGeom>
                <a:ln w="12192">
                  <a:solidFill>
                    <a:srgbClr val="FF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82E3340B-7972-1AE9-7352-28A03E712A34}"/>
                  </a:ext>
                </a:extLst>
              </p:cNvPr>
              <p:cNvSpPr txBox="1"/>
              <p:nvPr/>
            </p:nvSpPr>
            <p:spPr>
              <a:xfrm>
                <a:off x="7237792" y="1030272"/>
                <a:ext cx="2114550" cy="65979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dirty="0">
                    <a:cs typeface="Calibri"/>
                  </a:rPr>
                  <a:t>1)</a:t>
                </a:r>
                <a:r>
                  <a:rPr sz="1400" spc="-35" dirty="0">
                    <a:cs typeface="Calibri"/>
                  </a:rPr>
                  <a:t> </a:t>
                </a:r>
                <a:r>
                  <a:rPr sz="1400" dirty="0">
                    <a:cs typeface="Calibri"/>
                  </a:rPr>
                  <a:t>From</a:t>
                </a:r>
                <a:r>
                  <a:rPr sz="1400" spc="-55" dirty="0">
                    <a:cs typeface="Calibri"/>
                  </a:rPr>
                  <a:t> </a:t>
                </a:r>
                <a:r>
                  <a:rPr sz="1400" spc="-10" dirty="0">
                    <a:cs typeface="Calibri"/>
                  </a:rPr>
                  <a:t>Worklist</a:t>
                </a:r>
                <a:r>
                  <a:rPr sz="1400" spc="-40" dirty="0">
                    <a:cs typeface="Calibri"/>
                  </a:rPr>
                  <a:t> </a:t>
                </a:r>
                <a:r>
                  <a:rPr sz="1400" spc="-10" dirty="0">
                    <a:cs typeface="Calibri"/>
                  </a:rPr>
                  <a:t>Notification</a:t>
                </a:r>
                <a:endParaRPr sz="1400" dirty="0">
                  <a:cs typeface="Calibri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400" dirty="0">
                    <a:cs typeface="Calibri"/>
                  </a:rPr>
                  <a:t>in</a:t>
                </a:r>
                <a:r>
                  <a:rPr sz="1400" spc="-40" dirty="0">
                    <a:cs typeface="Calibri"/>
                  </a:rPr>
                  <a:t> </a:t>
                </a:r>
                <a:r>
                  <a:rPr sz="1400" dirty="0">
                    <a:cs typeface="Calibri"/>
                  </a:rPr>
                  <a:t>Supplier</a:t>
                </a:r>
                <a:r>
                  <a:rPr sz="1400" spc="-45" dirty="0">
                    <a:cs typeface="Calibri"/>
                  </a:rPr>
                  <a:t> </a:t>
                </a:r>
                <a:r>
                  <a:rPr sz="1400" spc="-10" dirty="0">
                    <a:cs typeface="Calibri"/>
                  </a:rPr>
                  <a:t>Portal</a:t>
                </a:r>
                <a:endParaRPr sz="1400" dirty="0">
                  <a:cs typeface="Calibri"/>
                </a:endParaRPr>
              </a:p>
            </p:txBody>
          </p:sp>
          <p:grpSp>
            <p:nvGrpSpPr>
              <p:cNvPr id="19" name="object 13">
                <a:extLst>
                  <a:ext uri="{FF2B5EF4-FFF2-40B4-BE49-F238E27FC236}">
                    <a16:creationId xmlns:a16="http://schemas.microsoft.com/office/drawing/2014/main" id="{A610AE9C-407F-02BB-0B4D-89F48435D288}"/>
                  </a:ext>
                </a:extLst>
              </p:cNvPr>
              <p:cNvGrpSpPr/>
              <p:nvPr/>
            </p:nvGrpSpPr>
            <p:grpSpPr>
              <a:xfrm>
                <a:off x="370331" y="1286255"/>
                <a:ext cx="11646535" cy="5257800"/>
                <a:chOff x="370331" y="1286255"/>
                <a:chExt cx="11646535" cy="5257800"/>
              </a:xfrm>
            </p:grpSpPr>
            <p:pic>
              <p:nvPicPr>
                <p:cNvPr id="20" name="object 14">
                  <a:extLst>
                    <a:ext uri="{FF2B5EF4-FFF2-40B4-BE49-F238E27FC236}">
                      <a16:creationId xmlns:a16="http://schemas.microsoft.com/office/drawing/2014/main" id="{57C65F1F-12AB-B630-FCC3-9BAEAFAAFA5F}"/>
                    </a:ext>
                  </a:extLst>
                </p:cNvPr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370331" y="3944111"/>
                  <a:ext cx="5652516" cy="2206752"/>
                </a:xfrm>
                <a:prstGeom prst="rect">
                  <a:avLst/>
                </a:prstGeom>
              </p:spPr>
            </p:pic>
            <p:sp>
              <p:nvSpPr>
                <p:cNvPr id="21" name="object 15">
                  <a:extLst>
                    <a:ext uri="{FF2B5EF4-FFF2-40B4-BE49-F238E27FC236}">
                      <a16:creationId xmlns:a16="http://schemas.microsoft.com/office/drawing/2014/main" id="{B342DDC8-A615-F7B5-4C46-EF521764ED47}"/>
                    </a:ext>
                  </a:extLst>
                </p:cNvPr>
                <p:cNvSpPr/>
                <p:nvPr/>
              </p:nvSpPr>
              <p:spPr>
                <a:xfrm>
                  <a:off x="1461515" y="4575047"/>
                  <a:ext cx="937260" cy="1239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260" h="1239520">
                      <a:moveTo>
                        <a:pt x="204215" y="1239011"/>
                      </a:moveTo>
                      <a:lnTo>
                        <a:pt x="937260" y="1239011"/>
                      </a:lnTo>
                      <a:lnTo>
                        <a:pt x="937260" y="306324"/>
                      </a:lnTo>
                      <a:lnTo>
                        <a:pt x="204215" y="306324"/>
                      </a:lnTo>
                      <a:lnTo>
                        <a:pt x="204215" y="1239011"/>
                      </a:lnTo>
                      <a:close/>
                    </a:path>
                    <a:path w="937260" h="1239520">
                      <a:moveTo>
                        <a:pt x="0" y="231647"/>
                      </a:moveTo>
                      <a:lnTo>
                        <a:pt x="519684" y="231647"/>
                      </a:lnTo>
                      <a:lnTo>
                        <a:pt x="519684" y="0"/>
                      </a:lnTo>
                      <a:lnTo>
                        <a:pt x="0" y="0"/>
                      </a:lnTo>
                      <a:lnTo>
                        <a:pt x="0" y="231647"/>
                      </a:lnTo>
                      <a:close/>
                    </a:path>
                  </a:pathLst>
                </a:custGeom>
                <a:ln w="12192">
                  <a:solidFill>
                    <a:srgbClr val="FF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22" name="object 16">
                  <a:extLst>
                    <a:ext uri="{FF2B5EF4-FFF2-40B4-BE49-F238E27FC236}">
                      <a16:creationId xmlns:a16="http://schemas.microsoft.com/office/drawing/2014/main" id="{5796B0BD-FFA4-66C5-78E5-5116A3F24C65}"/>
                    </a:ext>
                  </a:extLst>
                </p:cNvPr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6362699" y="3738372"/>
                  <a:ext cx="5654040" cy="2805684"/>
                </a:xfrm>
                <a:prstGeom prst="rect">
                  <a:avLst/>
                </a:prstGeom>
              </p:spPr>
            </p:pic>
            <p:sp>
              <p:nvSpPr>
                <p:cNvPr id="23" name="object 17">
                  <a:extLst>
                    <a:ext uri="{FF2B5EF4-FFF2-40B4-BE49-F238E27FC236}">
                      <a16:creationId xmlns:a16="http://schemas.microsoft.com/office/drawing/2014/main" id="{C7DCC329-0BDF-CED9-0595-140C54DB079B}"/>
                    </a:ext>
                  </a:extLst>
                </p:cNvPr>
                <p:cNvSpPr/>
                <p:nvPr/>
              </p:nvSpPr>
              <p:spPr>
                <a:xfrm>
                  <a:off x="6405372" y="4495800"/>
                  <a:ext cx="3289300" cy="1830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300" h="1830704">
                      <a:moveTo>
                        <a:pt x="0" y="169163"/>
                      </a:moveTo>
                      <a:lnTo>
                        <a:pt x="3288791" y="169163"/>
                      </a:lnTo>
                      <a:lnTo>
                        <a:pt x="3288791" y="0"/>
                      </a:lnTo>
                      <a:lnTo>
                        <a:pt x="0" y="0"/>
                      </a:lnTo>
                      <a:lnTo>
                        <a:pt x="0" y="169163"/>
                      </a:lnTo>
                      <a:close/>
                    </a:path>
                    <a:path w="3289300" h="1830704">
                      <a:moveTo>
                        <a:pt x="117348" y="1830324"/>
                      </a:moveTo>
                      <a:lnTo>
                        <a:pt x="694944" y="1830324"/>
                      </a:lnTo>
                      <a:lnTo>
                        <a:pt x="694944" y="1706880"/>
                      </a:lnTo>
                      <a:lnTo>
                        <a:pt x="117348" y="1706880"/>
                      </a:lnTo>
                      <a:lnTo>
                        <a:pt x="117348" y="1830324"/>
                      </a:lnTo>
                      <a:close/>
                    </a:path>
                  </a:pathLst>
                </a:custGeom>
                <a:ln w="12192">
                  <a:solidFill>
                    <a:srgbClr val="FF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" name="object 18">
                  <a:extLst>
                    <a:ext uri="{FF2B5EF4-FFF2-40B4-BE49-F238E27FC236}">
                      <a16:creationId xmlns:a16="http://schemas.microsoft.com/office/drawing/2014/main" id="{211BEEDE-780E-82A8-880D-FA0E45F00B7C}"/>
                    </a:ext>
                  </a:extLst>
                </p:cNvPr>
                <p:cNvSpPr/>
                <p:nvPr/>
              </p:nvSpPr>
              <p:spPr>
                <a:xfrm>
                  <a:off x="5818631" y="1292351"/>
                  <a:ext cx="1089660" cy="291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659" h="291465">
                      <a:moveTo>
                        <a:pt x="944117" y="0"/>
                      </a:moveTo>
                      <a:lnTo>
                        <a:pt x="944117" y="72771"/>
                      </a:lnTo>
                      <a:lnTo>
                        <a:pt x="0" y="72771"/>
                      </a:lnTo>
                      <a:lnTo>
                        <a:pt x="0" y="218312"/>
                      </a:lnTo>
                      <a:lnTo>
                        <a:pt x="944117" y="218312"/>
                      </a:lnTo>
                      <a:lnTo>
                        <a:pt x="944117" y="291084"/>
                      </a:lnTo>
                      <a:lnTo>
                        <a:pt x="1089660" y="145542"/>
                      </a:lnTo>
                      <a:lnTo>
                        <a:pt x="9441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" name="object 19">
                  <a:extLst>
                    <a:ext uri="{FF2B5EF4-FFF2-40B4-BE49-F238E27FC236}">
                      <a16:creationId xmlns:a16="http://schemas.microsoft.com/office/drawing/2014/main" id="{98B59399-F438-1786-D3A9-CC53F0E26BB8}"/>
                    </a:ext>
                  </a:extLst>
                </p:cNvPr>
                <p:cNvSpPr/>
                <p:nvPr/>
              </p:nvSpPr>
              <p:spPr>
                <a:xfrm>
                  <a:off x="5818631" y="1292351"/>
                  <a:ext cx="1089660" cy="291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659" h="291465">
                      <a:moveTo>
                        <a:pt x="0" y="72771"/>
                      </a:moveTo>
                      <a:lnTo>
                        <a:pt x="944117" y="72771"/>
                      </a:lnTo>
                      <a:lnTo>
                        <a:pt x="944117" y="0"/>
                      </a:lnTo>
                      <a:lnTo>
                        <a:pt x="1089660" y="145542"/>
                      </a:lnTo>
                      <a:lnTo>
                        <a:pt x="944117" y="291084"/>
                      </a:lnTo>
                      <a:lnTo>
                        <a:pt x="944117" y="218312"/>
                      </a:lnTo>
                      <a:lnTo>
                        <a:pt x="0" y="218312"/>
                      </a:lnTo>
                      <a:lnTo>
                        <a:pt x="0" y="72771"/>
                      </a:lnTo>
                      <a:close/>
                    </a:path>
                  </a:pathLst>
                </a:custGeom>
                <a:ln w="12192">
                  <a:solidFill>
                    <a:srgbClr val="405C99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6" name="object 20">
                  <a:extLst>
                    <a:ext uri="{FF2B5EF4-FFF2-40B4-BE49-F238E27FC236}">
                      <a16:creationId xmlns:a16="http://schemas.microsoft.com/office/drawing/2014/main" id="{18DA7397-73AC-D39D-E34E-441830FEE972}"/>
                    </a:ext>
                  </a:extLst>
                </p:cNvPr>
                <p:cNvSpPr/>
                <p:nvPr/>
              </p:nvSpPr>
              <p:spPr>
                <a:xfrm>
                  <a:off x="10943843" y="1374647"/>
                  <a:ext cx="334010" cy="64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009" h="641985">
                      <a:moveTo>
                        <a:pt x="250316" y="0"/>
                      </a:moveTo>
                      <a:lnTo>
                        <a:pt x="83438" y="0"/>
                      </a:lnTo>
                      <a:lnTo>
                        <a:pt x="83438" y="474725"/>
                      </a:lnTo>
                      <a:lnTo>
                        <a:pt x="0" y="474725"/>
                      </a:lnTo>
                      <a:lnTo>
                        <a:pt x="166877" y="641603"/>
                      </a:lnTo>
                      <a:lnTo>
                        <a:pt x="333755" y="474725"/>
                      </a:lnTo>
                      <a:lnTo>
                        <a:pt x="250316" y="474725"/>
                      </a:lnTo>
                      <a:lnTo>
                        <a:pt x="2503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7" name="object 21">
                  <a:extLst>
                    <a:ext uri="{FF2B5EF4-FFF2-40B4-BE49-F238E27FC236}">
                      <a16:creationId xmlns:a16="http://schemas.microsoft.com/office/drawing/2014/main" id="{A43AB83D-3FC1-0C55-2F2C-849F8510A5C6}"/>
                    </a:ext>
                  </a:extLst>
                </p:cNvPr>
                <p:cNvSpPr/>
                <p:nvPr/>
              </p:nvSpPr>
              <p:spPr>
                <a:xfrm>
                  <a:off x="10943843" y="1374647"/>
                  <a:ext cx="334010" cy="64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009" h="641985">
                      <a:moveTo>
                        <a:pt x="250316" y="0"/>
                      </a:moveTo>
                      <a:lnTo>
                        <a:pt x="250316" y="474725"/>
                      </a:lnTo>
                      <a:lnTo>
                        <a:pt x="333755" y="474725"/>
                      </a:lnTo>
                      <a:lnTo>
                        <a:pt x="166877" y="641603"/>
                      </a:lnTo>
                      <a:lnTo>
                        <a:pt x="0" y="474725"/>
                      </a:lnTo>
                      <a:lnTo>
                        <a:pt x="83438" y="474725"/>
                      </a:lnTo>
                      <a:lnTo>
                        <a:pt x="83438" y="0"/>
                      </a:lnTo>
                      <a:lnTo>
                        <a:pt x="250316" y="0"/>
                      </a:lnTo>
                      <a:close/>
                    </a:path>
                  </a:pathLst>
                </a:custGeom>
                <a:ln w="12192">
                  <a:solidFill>
                    <a:srgbClr val="405C99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8" name="object 22">
                  <a:extLst>
                    <a:ext uri="{FF2B5EF4-FFF2-40B4-BE49-F238E27FC236}">
                      <a16:creationId xmlns:a16="http://schemas.microsoft.com/office/drawing/2014/main" id="{101040C7-8CF5-734D-ECC1-3C2BC62458DC}"/>
                    </a:ext>
                  </a:extLst>
                </p:cNvPr>
                <p:cNvSpPr/>
                <p:nvPr/>
              </p:nvSpPr>
              <p:spPr>
                <a:xfrm>
                  <a:off x="4056379" y="2556509"/>
                  <a:ext cx="4926965" cy="751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6965" h="751839">
                      <a:moveTo>
                        <a:pt x="15112" y="0"/>
                      </a:moveTo>
                      <a:lnTo>
                        <a:pt x="0" y="129666"/>
                      </a:lnTo>
                      <a:lnTo>
                        <a:pt x="4789297" y="686815"/>
                      </a:lnTo>
                      <a:lnTo>
                        <a:pt x="4781677" y="751713"/>
                      </a:lnTo>
                      <a:lnTo>
                        <a:pt x="4926457" y="637031"/>
                      </a:lnTo>
                      <a:lnTo>
                        <a:pt x="4811903" y="492251"/>
                      </a:lnTo>
                      <a:lnTo>
                        <a:pt x="4804283" y="557149"/>
                      </a:lnTo>
                      <a:lnTo>
                        <a:pt x="151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9" name="object 23">
                  <a:extLst>
                    <a:ext uri="{FF2B5EF4-FFF2-40B4-BE49-F238E27FC236}">
                      <a16:creationId xmlns:a16="http://schemas.microsoft.com/office/drawing/2014/main" id="{5CE7B7D8-DD4A-6096-FA10-6191E3349D41}"/>
                    </a:ext>
                  </a:extLst>
                </p:cNvPr>
                <p:cNvSpPr/>
                <p:nvPr/>
              </p:nvSpPr>
              <p:spPr>
                <a:xfrm>
                  <a:off x="4056379" y="2556509"/>
                  <a:ext cx="4926965" cy="751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6965" h="751839">
                      <a:moveTo>
                        <a:pt x="15112" y="0"/>
                      </a:moveTo>
                      <a:lnTo>
                        <a:pt x="4804283" y="557149"/>
                      </a:lnTo>
                      <a:lnTo>
                        <a:pt x="4811903" y="492251"/>
                      </a:lnTo>
                      <a:lnTo>
                        <a:pt x="4926457" y="637031"/>
                      </a:lnTo>
                      <a:lnTo>
                        <a:pt x="4781677" y="751713"/>
                      </a:lnTo>
                      <a:lnTo>
                        <a:pt x="4789297" y="686815"/>
                      </a:lnTo>
                      <a:lnTo>
                        <a:pt x="0" y="129666"/>
                      </a:lnTo>
                      <a:lnTo>
                        <a:pt x="15112" y="0"/>
                      </a:lnTo>
                      <a:close/>
                    </a:path>
                  </a:pathLst>
                </a:custGeom>
                <a:ln w="12700">
                  <a:solidFill>
                    <a:srgbClr val="405C99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24">
                  <a:extLst>
                    <a:ext uri="{FF2B5EF4-FFF2-40B4-BE49-F238E27FC236}">
                      <a16:creationId xmlns:a16="http://schemas.microsoft.com/office/drawing/2014/main" id="{9FCF692F-040C-DE8F-DB4F-C840D89061AC}"/>
                    </a:ext>
                  </a:extLst>
                </p:cNvPr>
                <p:cNvSpPr/>
                <p:nvPr/>
              </p:nvSpPr>
              <p:spPr>
                <a:xfrm>
                  <a:off x="10719815" y="5609844"/>
                  <a:ext cx="771525" cy="116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525" h="116204">
                      <a:moveTo>
                        <a:pt x="771144" y="0"/>
                      </a:moveTo>
                      <a:lnTo>
                        <a:pt x="0" y="0"/>
                      </a:lnTo>
                      <a:lnTo>
                        <a:pt x="0" y="115823"/>
                      </a:lnTo>
                      <a:lnTo>
                        <a:pt x="771144" y="115823"/>
                      </a:lnTo>
                      <a:lnTo>
                        <a:pt x="77114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" name="object 25">
                  <a:extLst>
                    <a:ext uri="{FF2B5EF4-FFF2-40B4-BE49-F238E27FC236}">
                      <a16:creationId xmlns:a16="http://schemas.microsoft.com/office/drawing/2014/main" id="{EC50AAC2-1C31-0543-7482-04038768BE49}"/>
                    </a:ext>
                  </a:extLst>
                </p:cNvPr>
                <p:cNvSpPr/>
                <p:nvPr/>
              </p:nvSpPr>
              <p:spPr>
                <a:xfrm>
                  <a:off x="2580132" y="1754123"/>
                  <a:ext cx="6136005" cy="628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6005" h="628014">
                      <a:moveTo>
                        <a:pt x="496824" y="0"/>
                      </a:moveTo>
                      <a:lnTo>
                        <a:pt x="0" y="0"/>
                      </a:lnTo>
                      <a:lnTo>
                        <a:pt x="0" y="117348"/>
                      </a:lnTo>
                      <a:lnTo>
                        <a:pt x="496824" y="117348"/>
                      </a:lnTo>
                      <a:lnTo>
                        <a:pt x="496824" y="0"/>
                      </a:lnTo>
                      <a:close/>
                    </a:path>
                    <a:path w="6136005" h="628014">
                      <a:moveTo>
                        <a:pt x="6135624" y="524256"/>
                      </a:moveTo>
                      <a:lnTo>
                        <a:pt x="5620512" y="524256"/>
                      </a:lnTo>
                      <a:lnTo>
                        <a:pt x="5620512" y="627888"/>
                      </a:lnTo>
                      <a:lnTo>
                        <a:pt x="6135624" y="627888"/>
                      </a:lnTo>
                      <a:lnTo>
                        <a:pt x="6135624" y="524256"/>
                      </a:lnTo>
                      <a:close/>
                    </a:path>
                  </a:pathLst>
                </a:custGeom>
                <a:solidFill>
                  <a:srgbClr val="5A80D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" name="object 26">
                  <a:extLst>
                    <a:ext uri="{FF2B5EF4-FFF2-40B4-BE49-F238E27FC236}">
                      <a16:creationId xmlns:a16="http://schemas.microsoft.com/office/drawing/2014/main" id="{9E540236-0424-9DE8-FD11-ABE912FB220E}"/>
                    </a:ext>
                  </a:extLst>
                </p:cNvPr>
                <p:cNvSpPr/>
                <p:nvPr/>
              </p:nvSpPr>
              <p:spPr>
                <a:xfrm>
                  <a:off x="2721864" y="1469135"/>
                  <a:ext cx="480059" cy="161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060" h="1618614">
                      <a:moveTo>
                        <a:pt x="480060" y="0"/>
                      </a:moveTo>
                      <a:lnTo>
                        <a:pt x="59943" y="0"/>
                      </a:lnTo>
                      <a:lnTo>
                        <a:pt x="59943" y="1498473"/>
                      </a:lnTo>
                      <a:lnTo>
                        <a:pt x="0" y="1498473"/>
                      </a:lnTo>
                      <a:lnTo>
                        <a:pt x="120015" y="1618488"/>
                      </a:lnTo>
                      <a:lnTo>
                        <a:pt x="240030" y="1498473"/>
                      </a:lnTo>
                      <a:lnTo>
                        <a:pt x="179959" y="1498473"/>
                      </a:lnTo>
                      <a:lnTo>
                        <a:pt x="179959" y="120014"/>
                      </a:lnTo>
                      <a:lnTo>
                        <a:pt x="480060" y="120014"/>
                      </a:lnTo>
                      <a:lnTo>
                        <a:pt x="4800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27">
                  <a:extLst>
                    <a:ext uri="{FF2B5EF4-FFF2-40B4-BE49-F238E27FC236}">
                      <a16:creationId xmlns:a16="http://schemas.microsoft.com/office/drawing/2014/main" id="{6B6FC31B-525E-6547-F6AB-D79F334A95F4}"/>
                    </a:ext>
                  </a:extLst>
                </p:cNvPr>
                <p:cNvSpPr/>
                <p:nvPr/>
              </p:nvSpPr>
              <p:spPr>
                <a:xfrm>
                  <a:off x="2721864" y="1469135"/>
                  <a:ext cx="480059" cy="161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060" h="1618614">
                      <a:moveTo>
                        <a:pt x="480060" y="120014"/>
                      </a:moveTo>
                      <a:lnTo>
                        <a:pt x="179959" y="120014"/>
                      </a:lnTo>
                      <a:lnTo>
                        <a:pt x="179959" y="1498473"/>
                      </a:lnTo>
                      <a:lnTo>
                        <a:pt x="240030" y="1498473"/>
                      </a:lnTo>
                      <a:lnTo>
                        <a:pt x="120015" y="1618488"/>
                      </a:lnTo>
                      <a:lnTo>
                        <a:pt x="0" y="1498473"/>
                      </a:lnTo>
                      <a:lnTo>
                        <a:pt x="59943" y="1498473"/>
                      </a:lnTo>
                      <a:lnTo>
                        <a:pt x="59943" y="0"/>
                      </a:lnTo>
                      <a:lnTo>
                        <a:pt x="480060" y="0"/>
                      </a:lnTo>
                      <a:lnTo>
                        <a:pt x="480060" y="120014"/>
                      </a:lnTo>
                      <a:close/>
                    </a:path>
                  </a:pathLst>
                </a:custGeom>
                <a:ln w="12192">
                  <a:solidFill>
                    <a:srgbClr val="405C99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16" name="object 28">
              <a:extLst>
                <a:ext uri="{FF2B5EF4-FFF2-40B4-BE49-F238E27FC236}">
                  <a16:creationId xmlns:a16="http://schemas.microsoft.com/office/drawing/2014/main" id="{70A611FA-2173-FB1F-09C2-AA67644CDFCA}"/>
                </a:ext>
              </a:extLst>
            </p:cNvPr>
            <p:cNvSpPr txBox="1"/>
            <p:nvPr/>
          </p:nvSpPr>
          <p:spPr>
            <a:xfrm>
              <a:off x="449072" y="3532759"/>
              <a:ext cx="3977640" cy="4443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dirty="0">
                  <a:cs typeface="Calibri"/>
                </a:rPr>
                <a:t>2)</a:t>
              </a:r>
              <a:r>
                <a:rPr sz="1400" spc="-30" dirty="0">
                  <a:cs typeface="Calibri"/>
                </a:rPr>
                <a:t> </a:t>
              </a:r>
              <a:r>
                <a:rPr sz="1400" dirty="0">
                  <a:cs typeface="Calibri"/>
                </a:rPr>
                <a:t>From</a:t>
              </a:r>
              <a:r>
                <a:rPr sz="1400" spc="-55" dirty="0">
                  <a:cs typeface="Calibri"/>
                </a:rPr>
                <a:t> </a:t>
              </a:r>
              <a:r>
                <a:rPr sz="1400" spc="-10" dirty="0">
                  <a:cs typeface="Calibri"/>
                </a:rPr>
                <a:t>Manage</a:t>
              </a:r>
              <a:r>
                <a:rPr sz="1400" spc="-20" dirty="0">
                  <a:cs typeface="Calibri"/>
                </a:rPr>
                <a:t> </a:t>
              </a:r>
              <a:r>
                <a:rPr sz="1400" spc="-10" dirty="0">
                  <a:cs typeface="Calibri"/>
                </a:rPr>
                <a:t>Questionnaires </a:t>
              </a:r>
              <a:r>
                <a:rPr sz="1400" spc="-25" dirty="0">
                  <a:cs typeface="Calibri"/>
                </a:rPr>
                <a:t>Task</a:t>
              </a:r>
              <a:r>
                <a:rPr sz="1400" spc="-30" dirty="0">
                  <a:cs typeface="Calibri"/>
                </a:rPr>
                <a:t> </a:t>
              </a:r>
              <a:r>
                <a:rPr sz="1400" dirty="0">
                  <a:cs typeface="Calibri"/>
                </a:rPr>
                <a:t>in</a:t>
              </a:r>
              <a:r>
                <a:rPr sz="1400" spc="-25" dirty="0">
                  <a:cs typeface="Calibri"/>
                </a:rPr>
                <a:t> </a:t>
              </a:r>
              <a:r>
                <a:rPr sz="1400" dirty="0">
                  <a:cs typeface="Calibri"/>
                </a:rPr>
                <a:t>Supplier</a:t>
              </a:r>
              <a:r>
                <a:rPr sz="1400" spc="-30" dirty="0">
                  <a:cs typeface="Calibri"/>
                </a:rPr>
                <a:t> </a:t>
              </a:r>
              <a:r>
                <a:rPr sz="1400" spc="-10" dirty="0">
                  <a:cs typeface="Calibri"/>
                </a:rPr>
                <a:t>Portal</a:t>
              </a:r>
              <a:endParaRPr sz="1400" dirty="0"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1438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94C865-DD78-CAEF-8070-1E96AD71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57" y="1904999"/>
            <a:ext cx="11399158" cy="2340429"/>
          </a:xfrm>
        </p:spPr>
        <p:txBody>
          <a:bodyPr/>
          <a:lstStyle/>
          <a:p>
            <a:r>
              <a:rPr lang="en-US" sz="3600" dirty="0"/>
              <a:t>1) SUPPLIER USER CONTACT </a:t>
            </a:r>
            <a:br>
              <a:rPr lang="en-US" sz="3600" dirty="0"/>
            </a:br>
            <a:r>
              <a:rPr lang="en-US" sz="3600" dirty="0"/>
              <a:t>RESPONDING TO QUESTIONNAIRE </a:t>
            </a:r>
            <a:br>
              <a:rPr lang="en-US" sz="3600" dirty="0"/>
            </a:br>
            <a:r>
              <a:rPr lang="en-US" sz="3600" dirty="0"/>
              <a:t>FROM WORKLIST NOTIFICATION IN </a:t>
            </a:r>
            <a:br>
              <a:rPr lang="en-US" sz="3600" dirty="0"/>
            </a:br>
            <a:r>
              <a:rPr lang="en-US" sz="3600" dirty="0"/>
              <a:t>SUPPLIER PORTAL</a:t>
            </a:r>
          </a:p>
        </p:txBody>
      </p:sp>
    </p:spTree>
    <p:extLst>
      <p:ext uri="{BB962C8B-B14F-4D97-AF65-F5344CB8AC3E}">
        <p14:creationId xmlns:p14="http://schemas.microsoft.com/office/powerpoint/2010/main" val="39403729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329C-2FA5-4BA0-52D7-9A2D7C25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98" y="442715"/>
            <a:ext cx="13042900" cy="1084419"/>
          </a:xfrm>
        </p:spPr>
        <p:txBody>
          <a:bodyPr wrap="square" anchor="b">
            <a:normAutofit/>
          </a:bodyPr>
          <a:lstStyle/>
          <a:p>
            <a:r>
              <a:rPr lang="en-US" sz="2800" dirty="0"/>
              <a:t>Supplier Contact User can Login to Supplier Portal using their Credentials </a:t>
            </a:r>
            <a:br>
              <a:rPr lang="en-US" sz="2800" dirty="0"/>
            </a:br>
            <a:r>
              <a:rPr lang="en-US" sz="2800" dirty="0"/>
              <a:t>and see the </a:t>
            </a:r>
            <a:r>
              <a:rPr lang="en-US" sz="2800" b="1" dirty="0"/>
              <a:t>FYI Notification </a:t>
            </a:r>
            <a:r>
              <a:rPr lang="en-US" sz="2800" dirty="0"/>
              <a:t>to Respond to Questionnaire</a:t>
            </a:r>
            <a:endParaRPr lang="en-MY" sz="2800" u="sng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41BCFFF-94D9-66A8-3A04-549BA2F8276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92098" y="1785257"/>
            <a:ext cx="11607801" cy="4292571"/>
          </a:xfrm>
          <a:noFill/>
        </p:spPr>
      </p:pic>
    </p:spTree>
    <p:extLst>
      <p:ext uri="{BB962C8B-B14F-4D97-AF65-F5344CB8AC3E}">
        <p14:creationId xmlns:p14="http://schemas.microsoft.com/office/powerpoint/2010/main" val="171967348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andisk PPT Template v2">
  <a:themeElements>
    <a:clrScheme name="Sandisk Corporate Colors 021625">
      <a:dk1>
        <a:srgbClr val="000000"/>
      </a:dk1>
      <a:lt1>
        <a:srgbClr val="FFFCF9"/>
      </a:lt1>
      <a:dk2>
        <a:srgbClr val="000000"/>
      </a:dk2>
      <a:lt2>
        <a:srgbClr val="FFFCF9"/>
      </a:lt2>
      <a:accent1>
        <a:srgbClr val="BCBCBC"/>
      </a:accent1>
      <a:accent2>
        <a:srgbClr val="772C22"/>
      </a:accent2>
      <a:accent3>
        <a:srgbClr val="E10600"/>
      </a:accent3>
      <a:accent4>
        <a:srgbClr val="BCBCBC"/>
      </a:accent4>
      <a:accent5>
        <a:srgbClr val="772C22"/>
      </a:accent5>
      <a:accent6>
        <a:srgbClr val="E10600"/>
      </a:accent6>
      <a:hlink>
        <a:srgbClr val="E10600"/>
      </a:hlink>
      <a:folHlink>
        <a:srgbClr val="772C22"/>
      </a:folHlink>
    </a:clrScheme>
    <a:fontScheme name="Sandisk Fonts 1.1">
      <a:majorFont>
        <a:latin typeface="Pilat Book"/>
        <a:ea typeface=""/>
        <a:cs typeface=""/>
      </a:majorFont>
      <a:minorFont>
        <a:latin typeface="Pil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disk_PPT_Template_v2_022025a (1)  -  Read-Only" id="{DB15DF9D-2B17-4BA6-98C9-B38CFD64E06D}" vid="{AD431983-8973-4F70-A684-DD342EA55ACB}"/>
    </a:ext>
  </a:extLst>
</a:theme>
</file>

<file path=ppt/theme/theme2.xml><?xml version="1.0" encoding="utf-8"?>
<a:theme xmlns:a="http://schemas.openxmlformats.org/drawingml/2006/main" name="Sandisk Corporate PPT v2">
  <a:themeElements>
    <a:clrScheme name="Sandisk Corporate Colors 021625">
      <a:dk1>
        <a:srgbClr val="000000"/>
      </a:dk1>
      <a:lt1>
        <a:srgbClr val="FFFCF9"/>
      </a:lt1>
      <a:dk2>
        <a:srgbClr val="000000"/>
      </a:dk2>
      <a:lt2>
        <a:srgbClr val="FFFCF9"/>
      </a:lt2>
      <a:accent1>
        <a:srgbClr val="BCBCBC"/>
      </a:accent1>
      <a:accent2>
        <a:srgbClr val="772C22"/>
      </a:accent2>
      <a:accent3>
        <a:srgbClr val="E10600"/>
      </a:accent3>
      <a:accent4>
        <a:srgbClr val="BCBCBC"/>
      </a:accent4>
      <a:accent5>
        <a:srgbClr val="772C22"/>
      </a:accent5>
      <a:accent6>
        <a:srgbClr val="E10600"/>
      </a:accent6>
      <a:hlink>
        <a:srgbClr val="E10600"/>
      </a:hlink>
      <a:folHlink>
        <a:srgbClr val="772C22"/>
      </a:folHlink>
    </a:clrScheme>
    <a:fontScheme name="Sandisk Fonts 1.1">
      <a:majorFont>
        <a:latin typeface="Pilat Book"/>
        <a:ea typeface=""/>
        <a:cs typeface=""/>
      </a:majorFont>
      <a:minorFont>
        <a:latin typeface="Pil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disk Corporate PPT v2" id="{2EB53DAD-E446-4DBD-A8D1-992F5A5F82AE}" vid="{C6376895-933C-4C31-97C9-96B976EF09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Sandisk_PPT_Template_v2_022025a (1)</Template>
  <TotalTime>336</TotalTime>
  <Words>829</Words>
  <Application>Microsoft Office PowerPoint</Application>
  <PresentationFormat>Widescreen</PresentationFormat>
  <Paragraphs>61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Aptos</vt:lpstr>
      <vt:lpstr>Calibri</vt:lpstr>
      <vt:lpstr>NB Architekt Pro Neue</vt:lpstr>
      <vt:lpstr>Pilat Book</vt:lpstr>
      <vt:lpstr>Pilat Regular</vt:lpstr>
      <vt:lpstr>Times New Roman</vt:lpstr>
      <vt:lpstr>Sandisk PPT Template v2</vt:lpstr>
      <vt:lpstr>Sandisk Corporate PPT v2</vt:lpstr>
      <vt:lpstr>SUPPLIER QUALIFICATION MANAGEMENT TRAINING - SUPPLIER RESPONSE TO QUESTIONNAIRE </vt:lpstr>
      <vt:lpstr>We Are Transforming to Supplier Portal Platform</vt:lpstr>
      <vt:lpstr>List of Questionnaires</vt:lpstr>
      <vt:lpstr>Logging in to the Supplier Portal</vt:lpstr>
      <vt:lpstr>SUPPLIER SITE CODE DERIVATION</vt:lpstr>
      <vt:lpstr>SUPPLIER CAN RESPOND TO QUESTIONNAIRE IN BELOW METHODS:</vt:lpstr>
      <vt:lpstr>PowerPoint Presentation</vt:lpstr>
      <vt:lpstr>1) SUPPLIER USER CONTACT  RESPONDING TO QUESTIONNAIRE  FROM WORKLIST NOTIFICATION IN  SUPPLIER PORTAL</vt:lpstr>
      <vt:lpstr>Supplier Contact User can Login to Supplier Portal using their Credentials  and see the FYI Notification to Respond to Questionnaire</vt:lpstr>
      <vt:lpstr>Alternatively, Supplier Contact User can Login to Supplier Portal using their Credentials and navigate to Worklist to see all their Notifications</vt:lpstr>
      <vt:lpstr>Supplier Portal &gt; Worklist Notifications and Approvals, Supplier can see all their Notification &gt; Click on Notification hyperlink to view the details </vt:lpstr>
      <vt:lpstr>Supplier Portal &gt; Respond to Questionnaire notification details page are displayed as shown below &gt; Click on Respond to Questionnaire hyperlink</vt:lpstr>
      <vt:lpstr>Supplier Portal &gt; Respond to Questionnaire page shows up as shown below which displays the Initiative Title, Supplier and Questions details</vt:lpstr>
      <vt:lpstr>Supplier Contact to key in the answers to the questions as below and click on Submit</vt:lpstr>
      <vt:lpstr>Confirmation message saying Response to questionnaire is submitted as shown below </vt:lpstr>
      <vt:lpstr>2) SUPPLIER USER CONTACT RESPONDING TO QUESTIONNAIRE FROM MANAGE QUESTIONNAIRE TASK IN SUPPLIER PORTAL</vt:lpstr>
      <vt:lpstr>Supplier Response from Supplier Portal Supplier User contact to Login to Supplier Portal</vt:lpstr>
      <vt:lpstr>Notice the Requiring Attention infolet &gt; count of Questionnaires awaiting Supplier contact response as displayed &gt; Click on the circle to navigate to Manage Questionnaires task</vt:lpstr>
      <vt:lpstr>Navigate to Manage Questionnaires task &gt; Click on Manage Questionnaires task</vt:lpstr>
      <vt:lpstr>In Manage Questionnaires task &gt; All the Questionnaires pending Supplier response is shown as below. Supplier User can Select the Questionnaire they would like to respond and Click on Respond button</vt:lpstr>
      <vt:lpstr>Respond to Questionnaires pages is displays as below wherein Supplier User and input their response</vt:lpstr>
      <vt:lpstr> Supplier User input their response and based on the response the follow up (branching questions) are displayed as shown below.  Supplier User can click on + icon next to the Response Attachments to add attachments as their response </vt:lpstr>
      <vt:lpstr> Response attachments popup window is displayed; Supplier User can select Type as File, browse the attachment from their local system and Click on OK as shown below  </vt:lpstr>
      <vt:lpstr> Response attachments are added to Questionnaire and Supplier User has input their response &gt; Click on Submit  </vt:lpstr>
      <vt:lpstr> Confirmation message is displayed that Respond to  Questionnaire is submitted by Supplier User &gt; Click OK   </vt:lpstr>
      <vt:lpstr>3) SUPPLIER USER CONTACT RESPONDING TO QUESTIONNAIRE FROM EMAIL NOTIFICATION</vt:lpstr>
      <vt:lpstr>  After the Initiative is Launched. Supplier User can click on Respond to Questionnaire link and submit their response    </vt:lpstr>
      <vt:lpstr>Respond to Questionnaire page shows up as shown below which displays the Initiative Title, Supplier and Questions details. Supplier contact can input their Response and Submit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Nur Ilyana Binti Ibrahim</dc:creator>
  <cp:lastModifiedBy>Nur Ilyana Binti Ibrahim</cp:lastModifiedBy>
  <cp:revision>3</cp:revision>
  <dcterms:created xsi:type="dcterms:W3CDTF">2025-05-14T02:17:52Z</dcterms:created>
  <dcterms:modified xsi:type="dcterms:W3CDTF">2025-05-14T08:34:50Z</dcterms:modified>
</cp:coreProperties>
</file>