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1072" r:id="rId3"/>
    <p:sldId id="1073" r:id="rId4"/>
    <p:sldId id="1074" r:id="rId5"/>
    <p:sldId id="1075" r:id="rId6"/>
    <p:sldId id="1076" r:id="rId7"/>
    <p:sldId id="1078" r:id="rId8"/>
    <p:sldId id="1077" r:id="rId9"/>
    <p:sldId id="1079" r:id="rId10"/>
    <p:sldId id="1080" r:id="rId11"/>
    <p:sldId id="1081" r:id="rId12"/>
    <p:sldId id="1071" r:id="rId13"/>
  </p:sldIdLst>
  <p:sldSz cx="12192000" cy="6858000"/>
  <p:notesSz cx="6858000" cy="9144000"/>
  <p:defaultTextStyle>
    <a:defPPr>
      <a:defRPr lang="en-US"/>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8" d="100"/>
          <a:sy n="58" d="100"/>
        </p:scale>
        <p:origin x="988"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E0789-992B-4744-8731-1F45C3876BC4}" type="datetimeFigureOut">
              <a:rPr lang="en-MY" smtClean="0"/>
              <a:t>21/5/2025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2773A-7AFB-464C-B2CE-B35C81A1B8FE}" type="slidenum">
              <a:rPr lang="en-MY" smtClean="0"/>
              <a:t>‹#›</a:t>
            </a:fld>
            <a:endParaRPr lang="en-MY"/>
          </a:p>
        </p:txBody>
      </p:sp>
    </p:spTree>
    <p:extLst>
      <p:ext uri="{BB962C8B-B14F-4D97-AF65-F5344CB8AC3E}">
        <p14:creationId xmlns:p14="http://schemas.microsoft.com/office/powerpoint/2010/main" val="2640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bg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97005" y="5411270"/>
            <a:ext cx="11602895" cy="1158371"/>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897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8967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7809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830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5574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8"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831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675526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185956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24469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27476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541337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864580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97005" y="5411270"/>
            <a:ext cx="11602895" cy="1158371"/>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3288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66849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634613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11563470" y="293688"/>
            <a:ext cx="336430" cy="336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92100" y="1792606"/>
            <a:ext cx="3849052" cy="92489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userDrawn="1"/>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FD63FE-9E33-1709-7503-632601894250}"/>
                </a:ext>
              </a:extLst>
            </p:cNvPr>
            <p:cNvGrpSpPr/>
            <p:nvPr userDrawn="1"/>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userDrawn="1"/>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62C2BA-784A-BEFE-5180-8CE0136E5F8F}"/>
                  </a:ext>
                </a:extLst>
              </p:cNvPr>
              <p:cNvSpPr/>
              <p:nvPr userDrawn="1"/>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a:extLst>
                <a:ext uri="{FF2B5EF4-FFF2-40B4-BE49-F238E27FC236}">
                  <a16:creationId xmlns:a16="http://schemas.microsoft.com/office/drawing/2014/main" id="{4E2F6E18-D576-9104-92EA-1D3249CB6E59}"/>
                </a:ext>
              </a:extLst>
            </p:cNvPr>
            <p:cNvSpPr/>
            <p:nvPr userDrawn="1"/>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5260F4A5-0682-45A4-1DE8-3A9DEABE8A84}"/>
              </a:ext>
            </a:extLst>
          </p:cNvPr>
          <p:cNvSpPr/>
          <p:nvPr/>
        </p:nvSpPr>
        <p:spPr>
          <a:xfrm>
            <a:off x="296520"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74B0FD-69F3-EE84-E7F8-4C06592C73BD}"/>
              </a:ext>
            </a:extLst>
          </p:cNvPr>
          <p:cNvSpPr/>
          <p:nvPr/>
        </p:nvSpPr>
        <p:spPr>
          <a:xfrm>
            <a:off x="11830417"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1BF83A-FE06-1A4E-4956-EBC0863A698E}"/>
              </a:ext>
            </a:extLst>
          </p:cNvPr>
          <p:cNvSpPr/>
          <p:nvPr/>
        </p:nvSpPr>
        <p:spPr>
          <a:xfrm>
            <a:off x="4141152"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AA5DDF-F55E-4BDA-414E-AF16AD2E7BE5}"/>
              </a:ext>
            </a:extLst>
          </p:cNvPr>
          <p:cNvSpPr/>
          <p:nvPr/>
        </p:nvSpPr>
        <p:spPr>
          <a:xfrm>
            <a:off x="7985784"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97005" y="5411270"/>
            <a:ext cx="11602895" cy="1158371"/>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userDrawn="1"/>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userDrawn="1"/>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18955200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8D26-B4AF-1894-FB1E-4A1BC8F62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FE63ED11-A187-9A4A-989E-6301B9C87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783240F6-7603-8E7A-F958-EE8093B74DC3}"/>
              </a:ext>
            </a:extLst>
          </p:cNvPr>
          <p:cNvSpPr>
            <a:spLocks noGrp="1"/>
          </p:cNvSpPr>
          <p:nvPr>
            <p:ph type="dt" sz="half" idx="10"/>
          </p:nvPr>
        </p:nvSpPr>
        <p:spPr/>
        <p:txBody>
          <a:bodyPr/>
          <a:lstStyle/>
          <a:p>
            <a:fld id="{26D807CA-B401-433F-85EB-B8F1C5C045CC}" type="datetimeFigureOut">
              <a:rPr lang="en-MY" smtClean="0"/>
              <a:t>21/5/2025</a:t>
            </a:fld>
            <a:endParaRPr lang="en-MY"/>
          </a:p>
        </p:txBody>
      </p:sp>
      <p:sp>
        <p:nvSpPr>
          <p:cNvPr id="5" name="Footer Placeholder 4">
            <a:extLst>
              <a:ext uri="{FF2B5EF4-FFF2-40B4-BE49-F238E27FC236}">
                <a16:creationId xmlns:a16="http://schemas.microsoft.com/office/drawing/2014/main" id="{22403C2A-FD69-EE13-EFD1-3376EBDBEBC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5D50847-F42C-F87F-B9C4-B445B8FF490E}"/>
              </a:ext>
            </a:extLst>
          </p:cNvPr>
          <p:cNvSpPr>
            <a:spLocks noGrp="1"/>
          </p:cNvSpPr>
          <p:nvPr>
            <p:ph type="sldNum" sz="quarter" idx="12"/>
          </p:nvPr>
        </p:nvSpPr>
        <p:spPr/>
        <p:txBody>
          <a:bodyPr/>
          <a:lstStyle/>
          <a:p>
            <a:fld id="{731601EE-A10F-410B-8835-94CCF3CF5E01}" type="slidenum">
              <a:rPr lang="en-MY" smtClean="0"/>
              <a:t>‹#›</a:t>
            </a:fld>
            <a:endParaRPr lang="en-MY"/>
          </a:p>
        </p:txBody>
      </p:sp>
    </p:spTree>
    <p:extLst>
      <p:ext uri="{BB962C8B-B14F-4D97-AF65-F5344CB8AC3E}">
        <p14:creationId xmlns:p14="http://schemas.microsoft.com/office/powerpoint/2010/main" val="96702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97005" y="5411270"/>
            <a:ext cx="11602895" cy="1158371"/>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userDrawn="1"/>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userDrawn="1"/>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1490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26539713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631620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4623215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6493194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92098" y="442939"/>
            <a:ext cx="1160729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20404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731601EE-A10F-410B-8835-94CCF3CF5E01}"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6814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92100" y="438200"/>
            <a:ext cx="11607799" cy="1426391"/>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92100" y="2084388"/>
            <a:ext cx="11595101" cy="4035857"/>
          </a:xfrm>
          <a:prstGeom prst="rect">
            <a:avLst/>
          </a:prstGeom>
        </p:spPr>
        <p:txBody>
          <a:bodyPr vert="horz" lIns="0" tIns="0" rIns="0" bIns="0" rtlCol="0">
            <a:noAutofit/>
          </a:bodyPr>
          <a:lstStyle/>
          <a:p>
            <a:pPr marL="219443" marR="0" lvl="0" indent="-219443" algn="l" defTabSz="914346" rtl="0" eaLnBrk="1" fontAlgn="auto" latinLnBrk="0" hangingPunct="1">
              <a:lnSpc>
                <a:spcPct val="1000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Click to add text</a:t>
            </a:r>
          </a:p>
          <a:p>
            <a:pPr marL="438887" marR="0" lvl="1"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Second level</a:t>
            </a:r>
          </a:p>
          <a:p>
            <a:pPr marL="658330" marR="0" lvl="2"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Third level</a:t>
            </a:r>
          </a:p>
          <a:p>
            <a:pPr marL="877772" marR="0" lvl="3"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Fourth level</a:t>
            </a:r>
          </a:p>
          <a:p>
            <a:pPr marL="1097216" marR="0" lvl="4"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34993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p:titleStyle>
    <p:body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3" algn="l" defTabSz="914346" rtl="0" eaLnBrk="1" latinLnBrk="0" hangingPunct="1">
        <a:defRPr sz="1800" kern="1200">
          <a:solidFill>
            <a:schemeClr val="tx1"/>
          </a:solidFill>
          <a:latin typeface="+mn-lt"/>
          <a:ea typeface="+mn-ea"/>
          <a:cs typeface="+mn-cs"/>
        </a:defRPr>
      </a:lvl5pPr>
      <a:lvl6pPr marL="2285866" algn="l" defTabSz="914346" rtl="0" eaLnBrk="1" latinLnBrk="0" hangingPunct="1">
        <a:defRPr sz="1800" kern="1200">
          <a:solidFill>
            <a:schemeClr val="tx1"/>
          </a:solidFill>
          <a:latin typeface="+mn-lt"/>
          <a:ea typeface="+mn-ea"/>
          <a:cs typeface="+mn-cs"/>
        </a:defRPr>
      </a:lvl6pPr>
      <a:lvl7pPr marL="2743039" algn="l" defTabSz="914346" rtl="0" eaLnBrk="1" latinLnBrk="0" hangingPunct="1">
        <a:defRPr sz="1800" kern="1200">
          <a:solidFill>
            <a:schemeClr val="tx1"/>
          </a:solidFill>
          <a:latin typeface="+mn-lt"/>
          <a:ea typeface="+mn-ea"/>
          <a:cs typeface="+mn-cs"/>
        </a:defRPr>
      </a:lvl7pPr>
      <a:lvl8pPr marL="3200213" algn="l" defTabSz="914346" rtl="0" eaLnBrk="1" latinLnBrk="0" hangingPunct="1">
        <a:defRPr sz="1800" kern="1200">
          <a:solidFill>
            <a:schemeClr val="tx1"/>
          </a:solidFill>
          <a:latin typeface="+mn-lt"/>
          <a:ea typeface="+mn-ea"/>
          <a:cs typeface="+mn-cs"/>
        </a:defRPr>
      </a:lvl8pPr>
      <a:lvl9pPr marL="3657387" algn="l" defTabSz="9143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8.JP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1.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xml"/><Relationship Id="rId7" Type="http://schemas.openxmlformats.org/officeDocument/2006/relationships/slideLayout" Target="../slideLayouts/slideLayout2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9.xml"/><Relationship Id="rId7" Type="http://schemas.openxmlformats.org/officeDocument/2006/relationships/slideLayout" Target="../slideLayouts/slideLayout2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5.xml"/><Relationship Id="rId7" Type="http://schemas.openxmlformats.org/officeDocument/2006/relationships/slideLayout" Target="../slideLayouts/slideLayout2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21.xml"/><Relationship Id="rId7" Type="http://schemas.openxmlformats.org/officeDocument/2006/relationships/slideLayout" Target="../slideLayouts/slideLayout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27.xml"/><Relationship Id="rId7" Type="http://schemas.openxmlformats.org/officeDocument/2006/relationships/slideLayout" Target="../slideLayouts/slideLayout2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33.xml"/><Relationship Id="rId7" Type="http://schemas.openxmlformats.org/officeDocument/2006/relationships/slideLayout" Target="../slideLayouts/slideLayout2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39.xml"/><Relationship Id="rId7" Type="http://schemas.openxmlformats.org/officeDocument/2006/relationships/slideLayout" Target="../slideLayouts/slideLayout2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5F672E-AE33-8D0A-391B-FC03DDA2FF03}"/>
              </a:ext>
            </a:extLst>
          </p:cNvPr>
          <p:cNvSpPr>
            <a:spLocks noGrp="1"/>
          </p:cNvSpPr>
          <p:nvPr>
            <p:ph type="title"/>
          </p:nvPr>
        </p:nvSpPr>
        <p:spPr>
          <a:xfrm>
            <a:off x="417360" y="584778"/>
            <a:ext cx="10871200" cy="742980"/>
          </a:xfrm>
        </p:spPr>
        <p:txBody>
          <a:bodyPr/>
          <a:lstStyle/>
          <a:p>
            <a:r>
              <a:rPr lang="en-US" sz="6600" dirty="0">
                <a:solidFill>
                  <a:schemeClr val="tx1"/>
                </a:solidFill>
              </a:rPr>
              <a:t>MAINTAIN SUPPLIER PROFILE</a:t>
            </a:r>
            <a:endParaRPr lang="en-MY" sz="6600" dirty="0"/>
          </a:p>
        </p:txBody>
      </p:sp>
    </p:spTree>
    <p:extLst>
      <p:ext uri="{BB962C8B-B14F-4D97-AF65-F5344CB8AC3E}">
        <p14:creationId xmlns:p14="http://schemas.microsoft.com/office/powerpoint/2010/main" val="31389885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41184"/>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164424"/>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confirmation for the change request submission.</a:t>
            </a:r>
            <a:endParaRPr lang="en-US" i="1" dirty="0">
              <a:solidFill>
                <a:schemeClr val="accent1"/>
              </a:solidFill>
            </a:endParaRPr>
          </a:p>
        </p:txBody>
      </p:sp>
      <p:sp>
        <p:nvSpPr>
          <p:cNvPr id="22" name="TextBox 21"/>
          <p:cNvSpPr txBox="1"/>
          <p:nvPr>
            <p:custDataLst>
              <p:tags r:id="rId1"/>
            </p:custDataLst>
          </p:nvPr>
        </p:nvSpPr>
        <p:spPr>
          <a:xfrm>
            <a:off x="782994" y="5880383"/>
            <a:ext cx="1924240" cy="269304"/>
          </a:xfrm>
          <a:prstGeom prst="rect">
            <a:avLst/>
          </a:prstGeom>
          <a:noFill/>
        </p:spPr>
        <p:txBody>
          <a:bodyPr wrap="square" rtlCol="0" anchor="ctr">
            <a:spAutoFit/>
          </a:bodyPr>
          <a:lstStyle/>
          <a:p>
            <a:r>
              <a:rPr lang="en-US" sz="1150" dirty="0"/>
              <a:t>10. View Rejected PO</a:t>
            </a:r>
          </a:p>
        </p:txBody>
      </p:sp>
      <p:sp>
        <p:nvSpPr>
          <p:cNvPr id="21" name="Rectangle 20"/>
          <p:cNvSpPr/>
          <p:nvPr/>
        </p:nvSpPr>
        <p:spPr>
          <a:xfrm>
            <a:off x="191070" y="5507120"/>
            <a:ext cx="2432548" cy="937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91070" y="4550244"/>
            <a:ext cx="2560279" cy="189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custDataLst>
              <p:tags r:id="rId2"/>
            </p:custDataLst>
          </p:nvPr>
        </p:nvSpPr>
        <p:spPr>
          <a:xfrm>
            <a:off x="810210" y="2188724"/>
            <a:ext cx="1924240" cy="269304"/>
          </a:xfrm>
          <a:prstGeom prst="rect">
            <a:avLst/>
          </a:prstGeom>
          <a:noFill/>
        </p:spPr>
        <p:txBody>
          <a:bodyPr wrap="square" rtlCol="0" anchor="ctr">
            <a:spAutoFit/>
          </a:bodyPr>
          <a:lstStyle/>
          <a:p>
            <a:r>
              <a:rPr lang="en-US" sz="1150" dirty="0"/>
              <a:t>6. Enter Changes</a:t>
            </a:r>
          </a:p>
        </p:txBody>
      </p:sp>
      <p:sp>
        <p:nvSpPr>
          <p:cNvPr id="27" name="TextBox 26"/>
          <p:cNvSpPr txBox="1"/>
          <p:nvPr>
            <p:custDataLst>
              <p:tags r:id="rId3"/>
            </p:custDataLst>
          </p:nvPr>
        </p:nvSpPr>
        <p:spPr>
          <a:xfrm>
            <a:off x="810210" y="3107059"/>
            <a:ext cx="1813407" cy="269304"/>
          </a:xfrm>
          <a:prstGeom prst="rect">
            <a:avLst/>
          </a:prstGeom>
          <a:noFill/>
        </p:spPr>
        <p:txBody>
          <a:bodyPr wrap="square" rtlCol="0" anchor="ctr">
            <a:spAutoFit/>
          </a:bodyPr>
          <a:lstStyle/>
          <a:p>
            <a:r>
              <a:rPr lang="en-US" sz="1150" dirty="0"/>
              <a:t>7. Submit Changes</a:t>
            </a:r>
          </a:p>
        </p:txBody>
      </p:sp>
      <p:sp>
        <p:nvSpPr>
          <p:cNvPr id="28" name="TextBox 27"/>
          <p:cNvSpPr txBox="1"/>
          <p:nvPr>
            <p:custDataLst>
              <p:tags r:id="rId4"/>
            </p:custDataLst>
          </p:nvPr>
        </p:nvSpPr>
        <p:spPr>
          <a:xfrm>
            <a:off x="810210" y="4034320"/>
            <a:ext cx="1924240" cy="269304"/>
          </a:xfrm>
          <a:prstGeom prst="rect">
            <a:avLst/>
          </a:prstGeom>
          <a:noFill/>
        </p:spPr>
        <p:txBody>
          <a:bodyPr wrap="square" rtlCol="0" anchor="ctr">
            <a:spAutoFit/>
          </a:bodyPr>
          <a:lstStyle/>
          <a:p>
            <a:r>
              <a:rPr lang="en-US" sz="1150" b="1" dirty="0"/>
              <a:t>8. View Confirmation</a:t>
            </a:r>
          </a:p>
        </p:txBody>
      </p:sp>
      <p:sp>
        <p:nvSpPr>
          <p:cNvPr id="29" name="TextBox 28"/>
          <p:cNvSpPr txBox="1"/>
          <p:nvPr>
            <p:custDataLst>
              <p:tags r:id="rId5"/>
            </p:custDataLst>
          </p:nvPr>
        </p:nvSpPr>
        <p:spPr>
          <a:xfrm>
            <a:off x="3032678" y="2543482"/>
            <a:ext cx="1855892" cy="1815882"/>
          </a:xfrm>
          <a:prstGeom prst="rect">
            <a:avLst/>
          </a:prstGeom>
          <a:noFill/>
        </p:spPr>
        <p:txBody>
          <a:bodyPr wrap="square" rtlCol="0">
            <a:spAutoFit/>
          </a:bodyPr>
          <a:lstStyle/>
          <a:p>
            <a:pPr lvl="0"/>
            <a:r>
              <a:rPr lang="en-US" sz="1400" dirty="0"/>
              <a:t>View the confirmation.</a:t>
            </a:r>
          </a:p>
          <a:p>
            <a:pPr lvl="0"/>
            <a:endParaRPr lang="en-US" sz="1400" dirty="0"/>
          </a:p>
          <a:p>
            <a:pPr lvl="0"/>
            <a:endParaRPr lang="en-US" sz="1400" b="1" dirty="0"/>
          </a:p>
          <a:p>
            <a:pPr lvl="0"/>
            <a:endParaRPr lang="en-US" sz="1400" b="1" dirty="0"/>
          </a:p>
          <a:p>
            <a:pPr lvl="0"/>
            <a:endParaRPr lang="en-US" sz="1400" b="1" dirty="0"/>
          </a:p>
          <a:p>
            <a:pPr lvl="0"/>
            <a:endParaRPr lang="en-US" sz="1400" b="1" dirty="0"/>
          </a:p>
          <a:p>
            <a:pPr lvl="0"/>
            <a:endParaRPr lang="en-US" sz="1400" b="1" dirty="0"/>
          </a:p>
        </p:txBody>
      </p:sp>
      <p:grpSp>
        <p:nvGrpSpPr>
          <p:cNvPr id="2" name="Group 1"/>
          <p:cNvGrpSpPr/>
          <p:nvPr/>
        </p:nvGrpSpPr>
        <p:grpSpPr>
          <a:xfrm>
            <a:off x="5807817" y="2301899"/>
            <a:ext cx="4889278" cy="1732421"/>
            <a:chOff x="5385360" y="4367275"/>
            <a:chExt cx="3654716" cy="1294978"/>
          </a:xfrm>
        </p:grpSpPr>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37920" t="48363" r="38166" b="30754"/>
            <a:stretch/>
          </p:blipFill>
          <p:spPr>
            <a:xfrm>
              <a:off x="5385360" y="4367275"/>
              <a:ext cx="3654716" cy="1294978"/>
            </a:xfrm>
            <a:prstGeom prst="rect">
              <a:avLst/>
            </a:prstGeom>
            <a:ln>
              <a:solidFill>
                <a:schemeClr val="bg1">
                  <a:lumMod val="65000"/>
                </a:schemeClr>
              </a:solidFill>
            </a:ln>
          </p:spPr>
        </p:pic>
        <p:sp>
          <p:nvSpPr>
            <p:cNvPr id="34" name="Rectangle 33">
              <a:extLst>
                <a:ext uri="{FF2B5EF4-FFF2-40B4-BE49-F238E27FC236}">
                  <a16:creationId xmlns:a16="http://schemas.microsoft.com/office/drawing/2014/main" id="{B2955A2B-5C25-4A36-B2CE-116DDF15F88E}"/>
                </a:ext>
              </a:extLst>
            </p:cNvPr>
            <p:cNvSpPr/>
            <p:nvPr/>
          </p:nvSpPr>
          <p:spPr>
            <a:xfrm flipH="1">
              <a:off x="5435868" y="4460825"/>
              <a:ext cx="3507805" cy="11312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nvSpPr>
        <p:spPr>
          <a:xfrm>
            <a:off x="3243345" y="4550244"/>
            <a:ext cx="1776629" cy="136640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u="sng" dirty="0">
              <a:solidFill>
                <a:schemeClr val="tx1"/>
              </a:solidFill>
            </a:endParaRPr>
          </a:p>
          <a:p>
            <a:r>
              <a:rPr lang="en-US" sz="1100" b="1" u="sng" dirty="0">
                <a:solidFill>
                  <a:schemeClr val="tx1"/>
                </a:solidFill>
              </a:rPr>
              <a:t>Note: </a:t>
            </a:r>
            <a:r>
              <a:rPr lang="en-US" sz="1100" dirty="0">
                <a:solidFill>
                  <a:schemeClr val="tx1"/>
                </a:solidFill>
              </a:rPr>
              <a:t> The change request goes to the approver. Once approved, the supplier information will be updated.</a:t>
            </a:r>
            <a:endParaRPr lang="en-US" sz="1100" b="1" u="sng" dirty="0">
              <a:solidFill>
                <a:schemeClr val="tx1"/>
              </a:solidFill>
            </a:endParaRPr>
          </a:p>
          <a:p>
            <a:pPr lvl="0"/>
            <a:endParaRPr lang="en-US" sz="1100" b="1" dirty="0">
              <a:solidFill>
                <a:schemeClr val="tx1"/>
              </a:solidFill>
            </a:endParaRPr>
          </a:p>
        </p:txBody>
      </p:sp>
      <p:grpSp>
        <p:nvGrpSpPr>
          <p:cNvPr id="19" name="Group 331"/>
          <p:cNvGrpSpPr>
            <a:grpSpLocks noChangeAspect="1"/>
          </p:cNvGrpSpPr>
          <p:nvPr/>
        </p:nvGrpSpPr>
        <p:grpSpPr bwMode="auto">
          <a:xfrm>
            <a:off x="3059529" y="4303624"/>
            <a:ext cx="367631" cy="367631"/>
            <a:chOff x="3832" y="1197"/>
            <a:chExt cx="340" cy="340"/>
          </a:xfrm>
          <a:solidFill>
            <a:schemeClr val="accent4"/>
          </a:solidFill>
        </p:grpSpPr>
        <p:sp>
          <p:nvSpPr>
            <p:cNvPr id="20" name="Freeform 332"/>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333"/>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bg1"/>
            </a:solidFill>
            <a:ln>
              <a:solidFill>
                <a:srgbClr val="00B0F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4" name="Rounded Rectangle 3">
            <a:extLst>
              <a:ext uri="{FF2B5EF4-FFF2-40B4-BE49-F238E27FC236}">
                <a16:creationId xmlns:a16="http://schemas.microsoft.com/office/drawing/2014/main" id="{BF62A155-8CC8-4E4F-AB08-878D9058B4A7}"/>
              </a:ext>
            </a:extLst>
          </p:cNvPr>
          <p:cNvSpPr/>
          <p:nvPr/>
        </p:nvSpPr>
        <p:spPr>
          <a:xfrm>
            <a:off x="5180215" y="5493446"/>
            <a:ext cx="5516880" cy="6749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Congratulations! You have successfully submitted a change request to update profile information! Great job!</a:t>
            </a:r>
          </a:p>
        </p:txBody>
      </p:sp>
      <p:grpSp>
        <p:nvGrpSpPr>
          <p:cNvPr id="30" name="Group 29">
            <a:extLst>
              <a:ext uri="{FF2B5EF4-FFF2-40B4-BE49-F238E27FC236}">
                <a16:creationId xmlns:a16="http://schemas.microsoft.com/office/drawing/2014/main" id="{3922AF53-EEB8-4AD9-82FB-E41C542D390B}"/>
              </a:ext>
            </a:extLst>
          </p:cNvPr>
          <p:cNvGrpSpPr/>
          <p:nvPr/>
        </p:nvGrpSpPr>
        <p:grpSpPr>
          <a:xfrm>
            <a:off x="9437069" y="487011"/>
            <a:ext cx="2547232" cy="346174"/>
            <a:chOff x="9437069" y="211587"/>
            <a:chExt cx="2547232" cy="346174"/>
          </a:xfrm>
        </p:grpSpPr>
        <p:grpSp>
          <p:nvGrpSpPr>
            <p:cNvPr id="31" name="Group 30">
              <a:extLst>
                <a:ext uri="{FF2B5EF4-FFF2-40B4-BE49-F238E27FC236}">
                  <a16:creationId xmlns:a16="http://schemas.microsoft.com/office/drawing/2014/main" id="{D2DC0A6F-C488-4504-8386-9F8DE99D945A}"/>
                </a:ext>
              </a:extLst>
            </p:cNvPr>
            <p:cNvGrpSpPr/>
            <p:nvPr/>
          </p:nvGrpSpPr>
          <p:grpSpPr>
            <a:xfrm>
              <a:off x="10280909" y="211587"/>
              <a:ext cx="867655" cy="334915"/>
              <a:chOff x="4736024" y="2450238"/>
              <a:chExt cx="2719953" cy="1049902"/>
            </a:xfrm>
          </p:grpSpPr>
          <p:sp>
            <p:nvSpPr>
              <p:cNvPr id="42" name="Arrow: Chevron 10">
                <a:extLst>
                  <a:ext uri="{FF2B5EF4-FFF2-40B4-BE49-F238E27FC236}">
                    <a16:creationId xmlns:a16="http://schemas.microsoft.com/office/drawing/2014/main" id="{C388F100-BAE0-48B8-90CD-A78961857160}"/>
                  </a:ext>
                </a:extLst>
              </p:cNvPr>
              <p:cNvSpPr/>
              <p:nvPr/>
            </p:nvSpPr>
            <p:spPr>
              <a:xfrm>
                <a:off x="4736024"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43" name="Group 42">
                <a:extLst>
                  <a:ext uri="{FF2B5EF4-FFF2-40B4-BE49-F238E27FC236}">
                    <a16:creationId xmlns:a16="http://schemas.microsoft.com/office/drawing/2014/main" id="{3216DFB6-8B6C-49FE-A547-12CDE0DBF5B0}"/>
                  </a:ext>
                </a:extLst>
              </p:cNvPr>
              <p:cNvGrpSpPr/>
              <p:nvPr/>
            </p:nvGrpSpPr>
            <p:grpSpPr>
              <a:xfrm>
                <a:off x="5585416" y="2573928"/>
                <a:ext cx="1021166" cy="744428"/>
                <a:chOff x="412750" y="728663"/>
                <a:chExt cx="1171575" cy="854076"/>
              </a:xfrm>
              <a:solidFill>
                <a:schemeClr val="bg1"/>
              </a:solidFill>
            </p:grpSpPr>
            <p:sp>
              <p:nvSpPr>
                <p:cNvPr id="44" name="Freeform 6">
                  <a:extLst>
                    <a:ext uri="{FF2B5EF4-FFF2-40B4-BE49-F238E27FC236}">
                      <a16:creationId xmlns:a16="http://schemas.microsoft.com/office/drawing/2014/main" id="{CF533E03-2121-4992-8D94-AF2B4621BD5C}"/>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D68A3B3A-6579-4D96-BB5B-03820E251596}"/>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3" name="Group 32">
              <a:extLst>
                <a:ext uri="{FF2B5EF4-FFF2-40B4-BE49-F238E27FC236}">
                  <a16:creationId xmlns:a16="http://schemas.microsoft.com/office/drawing/2014/main" id="{9919C439-156E-476E-9BD2-B9B812824A61}"/>
                </a:ext>
              </a:extLst>
            </p:cNvPr>
            <p:cNvGrpSpPr/>
            <p:nvPr/>
          </p:nvGrpSpPr>
          <p:grpSpPr>
            <a:xfrm>
              <a:off x="11116646" y="211587"/>
              <a:ext cx="867655" cy="334915"/>
              <a:chOff x="7623632" y="2450238"/>
              <a:chExt cx="2719953" cy="1049902"/>
            </a:xfrm>
          </p:grpSpPr>
          <p:sp>
            <p:nvSpPr>
              <p:cNvPr id="38" name="Arrow: Chevron 12">
                <a:extLst>
                  <a:ext uri="{FF2B5EF4-FFF2-40B4-BE49-F238E27FC236}">
                    <a16:creationId xmlns:a16="http://schemas.microsoft.com/office/drawing/2014/main" id="{2BD2B984-239C-4E8E-B3A5-40B306994DC8}"/>
                  </a:ext>
                </a:extLst>
              </p:cNvPr>
              <p:cNvSpPr/>
              <p:nvPr/>
            </p:nvSpPr>
            <p:spPr>
              <a:xfrm>
                <a:off x="7623632"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9" name="Group 38">
                <a:extLst>
                  <a:ext uri="{FF2B5EF4-FFF2-40B4-BE49-F238E27FC236}">
                    <a16:creationId xmlns:a16="http://schemas.microsoft.com/office/drawing/2014/main" id="{65E84D94-F3CA-4C91-9859-B184A4B5AD05}"/>
                  </a:ext>
                </a:extLst>
              </p:cNvPr>
              <p:cNvGrpSpPr/>
              <p:nvPr/>
            </p:nvGrpSpPr>
            <p:grpSpPr>
              <a:xfrm>
                <a:off x="8728490" y="2573928"/>
                <a:ext cx="542863" cy="888449"/>
                <a:chOff x="617538" y="3619500"/>
                <a:chExt cx="615950" cy="1008063"/>
              </a:xfrm>
              <a:solidFill>
                <a:schemeClr val="bg1"/>
              </a:solidFill>
            </p:grpSpPr>
            <p:sp>
              <p:nvSpPr>
                <p:cNvPr id="40" name="Freeform 83">
                  <a:extLst>
                    <a:ext uri="{FF2B5EF4-FFF2-40B4-BE49-F238E27FC236}">
                      <a16:creationId xmlns:a16="http://schemas.microsoft.com/office/drawing/2014/main" id="{71D895EB-5B1E-41DB-8DC4-DA1DD9FD65AC}"/>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4">
                  <a:extLst>
                    <a:ext uri="{FF2B5EF4-FFF2-40B4-BE49-F238E27FC236}">
                      <a16:creationId xmlns:a16="http://schemas.microsoft.com/office/drawing/2014/main" id="{24734BD7-8107-4C1D-BF7A-0D1C5FE54090}"/>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5" name="Group 34">
              <a:extLst>
                <a:ext uri="{FF2B5EF4-FFF2-40B4-BE49-F238E27FC236}">
                  <a16:creationId xmlns:a16="http://schemas.microsoft.com/office/drawing/2014/main" id="{865B4AB8-8E53-4046-97DE-5783ED6FC094}"/>
                </a:ext>
              </a:extLst>
            </p:cNvPr>
            <p:cNvGrpSpPr/>
            <p:nvPr/>
          </p:nvGrpSpPr>
          <p:grpSpPr>
            <a:xfrm>
              <a:off x="9437069" y="222846"/>
              <a:ext cx="867655" cy="334915"/>
              <a:chOff x="1848415" y="2450236"/>
              <a:chExt cx="2719953" cy="1049902"/>
            </a:xfrm>
          </p:grpSpPr>
          <p:sp>
            <p:nvSpPr>
              <p:cNvPr id="36" name="Arrow: Chevron 8">
                <a:extLst>
                  <a:ext uri="{FF2B5EF4-FFF2-40B4-BE49-F238E27FC236}">
                    <a16:creationId xmlns:a16="http://schemas.microsoft.com/office/drawing/2014/main" id="{29D1A392-92BB-46AE-B438-140CE6662B82}"/>
                  </a:ext>
                </a:extLst>
              </p:cNvPr>
              <p:cNvSpPr/>
              <p:nvPr/>
            </p:nvSpPr>
            <p:spPr>
              <a:xfrm>
                <a:off x="1848415" y="2450236"/>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7" name="Freeform 67">
                <a:extLst>
                  <a:ext uri="{FF2B5EF4-FFF2-40B4-BE49-F238E27FC236}">
                    <a16:creationId xmlns:a16="http://schemas.microsoft.com/office/drawing/2014/main" id="{C6E68B2C-457F-40F4-8AFC-8ECFFFC078F1}"/>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Tree>
    <p:extLst>
      <p:ext uri="{BB962C8B-B14F-4D97-AF65-F5344CB8AC3E}">
        <p14:creationId xmlns:p14="http://schemas.microsoft.com/office/powerpoint/2010/main" val="2075035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2A756-402A-41BE-9CF6-1621DD333810}"/>
              </a:ext>
            </a:extLst>
          </p:cNvPr>
          <p:cNvSpPr txBox="1">
            <a:spLocks/>
          </p:cNvSpPr>
          <p:nvPr/>
        </p:nvSpPr>
        <p:spPr>
          <a:xfrm>
            <a:off x="559857" y="564353"/>
            <a:ext cx="5617150" cy="457200"/>
          </a:xfrm>
          <a:prstGeom prst="rect">
            <a:avLst/>
          </a:prstGeom>
        </p:spPr>
        <p:txBody>
          <a:bodyPr vert="horz" lIns="91440" tIns="45720" rIns="91440" bIns="45720" rtlCol="0" anchor="b">
            <a:noAutofit/>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sz="4000" dirty="0">
                <a:cs typeface="+mj-cs"/>
              </a:rPr>
              <a:t>Updating Time Zone</a:t>
            </a:r>
          </a:p>
        </p:txBody>
      </p:sp>
      <p:sp>
        <p:nvSpPr>
          <p:cNvPr id="15" name="Rectangle 19">
            <a:extLst>
              <a:ext uri="{FF2B5EF4-FFF2-40B4-BE49-F238E27FC236}">
                <a16:creationId xmlns:a16="http://schemas.microsoft.com/office/drawing/2014/main" id="{1CECA879-800D-794F-9DEE-7D0E100A6136}"/>
              </a:ext>
            </a:extLst>
          </p:cNvPr>
          <p:cNvSpPr>
            <a:spLocks noChangeArrowheads="1"/>
          </p:cNvSpPr>
          <p:nvPr/>
        </p:nvSpPr>
        <p:spPr bwMode="auto">
          <a:xfrm>
            <a:off x="4300411" y="11162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1">
            <a:extLst>
              <a:ext uri="{FF2B5EF4-FFF2-40B4-BE49-F238E27FC236}">
                <a16:creationId xmlns:a16="http://schemas.microsoft.com/office/drawing/2014/main" id="{B93C39BA-E00B-424B-9FB5-FA421241AD0E}"/>
              </a:ext>
            </a:extLst>
          </p:cNvPr>
          <p:cNvSpPr>
            <a:spLocks noChangeArrowheads="1"/>
          </p:cNvSpPr>
          <p:nvPr/>
        </p:nvSpPr>
        <p:spPr bwMode="auto">
          <a:xfrm>
            <a:off x="4300411" y="70090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B6B5B648-9302-9D3D-3A9A-B9928328BD50}"/>
              </a:ext>
            </a:extLst>
          </p:cNvPr>
          <p:cNvPicPr>
            <a:picLocks noChangeAspect="1"/>
          </p:cNvPicPr>
          <p:nvPr/>
        </p:nvPicPr>
        <p:blipFill>
          <a:blip r:embed="rId2"/>
          <a:stretch>
            <a:fillRect/>
          </a:stretch>
        </p:blipFill>
        <p:spPr>
          <a:xfrm>
            <a:off x="559857" y="1021553"/>
            <a:ext cx="5014678" cy="4905268"/>
          </a:xfrm>
          <a:prstGeom prst="rect">
            <a:avLst/>
          </a:prstGeom>
        </p:spPr>
      </p:pic>
      <p:graphicFrame>
        <p:nvGraphicFramePr>
          <p:cNvPr id="4" name="Object 3">
            <a:extLst>
              <a:ext uri="{FF2B5EF4-FFF2-40B4-BE49-F238E27FC236}">
                <a16:creationId xmlns:a16="http://schemas.microsoft.com/office/drawing/2014/main" id="{1825868A-F97A-FB06-A1C4-59C269D27AE7}"/>
              </a:ext>
            </a:extLst>
          </p:cNvPr>
          <p:cNvGraphicFramePr>
            <a:graphicFrameLocks noChangeAspect="1"/>
          </p:cNvGraphicFramePr>
          <p:nvPr>
            <p:extLst>
              <p:ext uri="{D42A27DB-BD31-4B8C-83A1-F6EECF244321}">
                <p14:modId xmlns:p14="http://schemas.microsoft.com/office/powerpoint/2010/main" val="1424164289"/>
              </p:ext>
            </p:extLst>
          </p:nvPr>
        </p:nvGraphicFramePr>
        <p:xfrm>
          <a:off x="5706259" y="1091601"/>
          <a:ext cx="6369291" cy="4765173"/>
        </p:xfrm>
        <a:graphic>
          <a:graphicData uri="http://schemas.openxmlformats.org/presentationml/2006/ole">
            <mc:AlternateContent xmlns:mc="http://schemas.openxmlformats.org/markup-compatibility/2006">
              <mc:Choice xmlns:v="urn:schemas-microsoft-com:vml" Requires="v">
                <p:oleObj name="Document" r:id="rId3" imgW="6858000" imgH="5130800" progId="Word.Document.12">
                  <p:embed/>
                </p:oleObj>
              </mc:Choice>
              <mc:Fallback>
                <p:oleObj name="Document" r:id="rId3" imgW="6858000" imgH="5130800" progId="Word.Document.12">
                  <p:embed/>
                  <p:pic>
                    <p:nvPicPr>
                      <p:cNvPr id="3" name="Object 2">
                        <a:extLst>
                          <a:ext uri="{FF2B5EF4-FFF2-40B4-BE49-F238E27FC236}">
                            <a16:creationId xmlns:a16="http://schemas.microsoft.com/office/drawing/2014/main" id="{A14BD404-70D7-DC48-ACAF-5BB9E79574CA}"/>
                          </a:ext>
                        </a:extLst>
                      </p:cNvPr>
                      <p:cNvPicPr/>
                      <p:nvPr/>
                    </p:nvPicPr>
                    <p:blipFill>
                      <a:blip r:embed="rId4"/>
                      <a:stretch>
                        <a:fillRect/>
                      </a:stretch>
                    </p:blipFill>
                    <p:spPr>
                      <a:xfrm>
                        <a:off x="5706259" y="1091601"/>
                        <a:ext cx="6369291" cy="4765173"/>
                      </a:xfrm>
                      <a:prstGeom prst="rect">
                        <a:avLst/>
                      </a:prstGeom>
                      <a:solidFill>
                        <a:schemeClr val="tx2"/>
                      </a:solidFill>
                    </p:spPr>
                  </p:pic>
                </p:oleObj>
              </mc:Fallback>
            </mc:AlternateContent>
          </a:graphicData>
        </a:graphic>
      </p:graphicFrame>
    </p:spTree>
    <p:extLst>
      <p:ext uri="{BB962C8B-B14F-4D97-AF65-F5344CB8AC3E}">
        <p14:creationId xmlns:p14="http://schemas.microsoft.com/office/powerpoint/2010/main" val="4547923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7797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72440" y="627909"/>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dirty="0"/>
              <a:t>Maintaining Supplier Profile: Process Flow</a:t>
            </a:r>
          </a:p>
        </p:txBody>
      </p:sp>
      <p:sp>
        <p:nvSpPr>
          <p:cNvPr id="6" name="Subtitle 5"/>
          <p:cNvSpPr txBox="1">
            <a:spLocks/>
          </p:cNvSpPr>
          <p:nvPr/>
        </p:nvSpPr>
        <p:spPr>
          <a:xfrm>
            <a:off x="472440" y="1059105"/>
            <a:ext cx="11247120" cy="1315704"/>
          </a:xfrm>
          <a:prstGeom prst="rect">
            <a:avLst/>
          </a:prstGeom>
        </p:spPr>
        <p:txBody>
          <a:bodyPr>
            <a:noAutofit/>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marL="0" indent="0">
              <a:buNone/>
            </a:pPr>
            <a:r>
              <a:rPr lang="en-US" dirty="0"/>
              <a:t>Let’s learn about the process the suppliers follow to update their profile. First, the suppliers will access the Oracle Cloud to search for their profile,  and then make changes to the profile. The supplier will then submit the change request, which will be routed to the approver within Western Digital for approval. </a:t>
            </a:r>
          </a:p>
          <a:p>
            <a:pPr marL="0" indent="0">
              <a:buNone/>
            </a:pPr>
            <a:endParaRPr lang="en-US" dirty="0"/>
          </a:p>
          <a:p>
            <a:endParaRPr lang="en-US" dirty="0"/>
          </a:p>
          <a:p>
            <a:endParaRPr lang="en-US" dirty="0"/>
          </a:p>
          <a:p>
            <a:endParaRPr lang="en-US" dirty="0"/>
          </a:p>
        </p:txBody>
      </p:sp>
      <p:sp>
        <p:nvSpPr>
          <p:cNvPr id="29" name="Arrow: Right 16">
            <a:extLst>
              <a:ext uri="{FF2B5EF4-FFF2-40B4-BE49-F238E27FC236}">
                <a16:creationId xmlns:a16="http://schemas.microsoft.com/office/drawing/2014/main" id="{96E3CA03-899D-4361-A2A5-6DAB2DB1B170}"/>
              </a:ext>
            </a:extLst>
          </p:cNvPr>
          <p:cNvSpPr/>
          <p:nvPr/>
        </p:nvSpPr>
        <p:spPr>
          <a:xfrm>
            <a:off x="3784110" y="4833558"/>
            <a:ext cx="1027401" cy="36309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11">
            <a:extLst>
              <a:ext uri="{FF2B5EF4-FFF2-40B4-BE49-F238E27FC236}">
                <a16:creationId xmlns:a16="http://schemas.microsoft.com/office/drawing/2014/main" id="{DD9D6FF7-0B17-4FBD-BD0C-C2B5F72DB464}"/>
              </a:ext>
            </a:extLst>
          </p:cNvPr>
          <p:cNvSpPr/>
          <p:nvPr/>
        </p:nvSpPr>
        <p:spPr>
          <a:xfrm>
            <a:off x="4889339" y="4451049"/>
            <a:ext cx="2232973" cy="1128109"/>
          </a:xfrm>
          <a:custGeom>
            <a:avLst/>
            <a:gdLst>
              <a:gd name="connsiteX0" fmla="*/ 0 w 1760379"/>
              <a:gd name="connsiteY0" fmla="*/ 88935 h 889352"/>
              <a:gd name="connsiteX1" fmla="*/ 88935 w 1760379"/>
              <a:gd name="connsiteY1" fmla="*/ 0 h 889352"/>
              <a:gd name="connsiteX2" fmla="*/ 1671444 w 1760379"/>
              <a:gd name="connsiteY2" fmla="*/ 0 h 889352"/>
              <a:gd name="connsiteX3" fmla="*/ 1760379 w 1760379"/>
              <a:gd name="connsiteY3" fmla="*/ 88935 h 889352"/>
              <a:gd name="connsiteX4" fmla="*/ 1760379 w 1760379"/>
              <a:gd name="connsiteY4" fmla="*/ 800417 h 889352"/>
              <a:gd name="connsiteX5" fmla="*/ 1671444 w 1760379"/>
              <a:gd name="connsiteY5" fmla="*/ 889352 h 889352"/>
              <a:gd name="connsiteX6" fmla="*/ 88935 w 1760379"/>
              <a:gd name="connsiteY6" fmla="*/ 889352 h 889352"/>
              <a:gd name="connsiteX7" fmla="*/ 0 w 1760379"/>
              <a:gd name="connsiteY7" fmla="*/ 800417 h 889352"/>
              <a:gd name="connsiteX8" fmla="*/ 0 w 1760379"/>
              <a:gd name="connsiteY8" fmla="*/ 88935 h 88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379" h="889352">
                <a:moveTo>
                  <a:pt x="0" y="88935"/>
                </a:moveTo>
                <a:cubicBezTo>
                  <a:pt x="0" y="39818"/>
                  <a:pt x="39818" y="0"/>
                  <a:pt x="88935" y="0"/>
                </a:cubicBezTo>
                <a:lnTo>
                  <a:pt x="1671444" y="0"/>
                </a:lnTo>
                <a:cubicBezTo>
                  <a:pt x="1720561" y="0"/>
                  <a:pt x="1760379" y="39818"/>
                  <a:pt x="1760379" y="88935"/>
                </a:cubicBezTo>
                <a:lnTo>
                  <a:pt x="1760379" y="800417"/>
                </a:lnTo>
                <a:cubicBezTo>
                  <a:pt x="1760379" y="849534"/>
                  <a:pt x="1720561" y="889352"/>
                  <a:pt x="1671444" y="889352"/>
                </a:cubicBezTo>
                <a:lnTo>
                  <a:pt x="88935" y="889352"/>
                </a:lnTo>
                <a:cubicBezTo>
                  <a:pt x="39818" y="889352"/>
                  <a:pt x="0" y="849534"/>
                  <a:pt x="0" y="800417"/>
                </a:cubicBezTo>
                <a:lnTo>
                  <a:pt x="0" y="88935"/>
                </a:lnTo>
                <a:close/>
              </a:path>
            </a:pathLst>
          </a:custGeom>
          <a:ln>
            <a:solidFill>
              <a:schemeClr val="accent1"/>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92" tIns="111392" rIns="111392" bIns="111392" numCol="1" spcCol="1270" anchor="ctr" anchorCtr="0">
            <a:noAutofit/>
          </a:bodyPr>
          <a:lstStyle/>
          <a:p>
            <a:pPr lvl="0" algn="ctr">
              <a:buClr>
                <a:schemeClr val="accent4"/>
              </a:buClr>
            </a:pPr>
            <a:r>
              <a:rPr lang="en-US" dirty="0"/>
              <a:t>Search and Update Supplier Profile</a:t>
            </a:r>
          </a:p>
        </p:txBody>
      </p:sp>
      <p:sp>
        <p:nvSpPr>
          <p:cNvPr id="36" name="Freeform: Shape 9">
            <a:extLst>
              <a:ext uri="{FF2B5EF4-FFF2-40B4-BE49-F238E27FC236}">
                <a16:creationId xmlns:a16="http://schemas.microsoft.com/office/drawing/2014/main" id="{735B1A85-3A67-4872-A104-FE4E8834BD07}"/>
              </a:ext>
            </a:extLst>
          </p:cNvPr>
          <p:cNvSpPr/>
          <p:nvPr/>
        </p:nvSpPr>
        <p:spPr>
          <a:xfrm>
            <a:off x="1402219" y="4451048"/>
            <a:ext cx="2304063" cy="1128109"/>
          </a:xfrm>
          <a:custGeom>
            <a:avLst/>
            <a:gdLst>
              <a:gd name="connsiteX0" fmla="*/ 0 w 1760379"/>
              <a:gd name="connsiteY0" fmla="*/ 88935 h 889352"/>
              <a:gd name="connsiteX1" fmla="*/ 88935 w 1760379"/>
              <a:gd name="connsiteY1" fmla="*/ 0 h 889352"/>
              <a:gd name="connsiteX2" fmla="*/ 1671444 w 1760379"/>
              <a:gd name="connsiteY2" fmla="*/ 0 h 889352"/>
              <a:gd name="connsiteX3" fmla="*/ 1760379 w 1760379"/>
              <a:gd name="connsiteY3" fmla="*/ 88935 h 889352"/>
              <a:gd name="connsiteX4" fmla="*/ 1760379 w 1760379"/>
              <a:gd name="connsiteY4" fmla="*/ 800417 h 889352"/>
              <a:gd name="connsiteX5" fmla="*/ 1671444 w 1760379"/>
              <a:gd name="connsiteY5" fmla="*/ 889352 h 889352"/>
              <a:gd name="connsiteX6" fmla="*/ 88935 w 1760379"/>
              <a:gd name="connsiteY6" fmla="*/ 889352 h 889352"/>
              <a:gd name="connsiteX7" fmla="*/ 0 w 1760379"/>
              <a:gd name="connsiteY7" fmla="*/ 800417 h 889352"/>
              <a:gd name="connsiteX8" fmla="*/ 0 w 1760379"/>
              <a:gd name="connsiteY8" fmla="*/ 88935 h 88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379" h="889352">
                <a:moveTo>
                  <a:pt x="0" y="88935"/>
                </a:moveTo>
                <a:cubicBezTo>
                  <a:pt x="0" y="39818"/>
                  <a:pt x="39818" y="0"/>
                  <a:pt x="88935" y="0"/>
                </a:cubicBezTo>
                <a:lnTo>
                  <a:pt x="1671444" y="0"/>
                </a:lnTo>
                <a:cubicBezTo>
                  <a:pt x="1720561" y="0"/>
                  <a:pt x="1760379" y="39818"/>
                  <a:pt x="1760379" y="88935"/>
                </a:cubicBezTo>
                <a:lnTo>
                  <a:pt x="1760379" y="800417"/>
                </a:lnTo>
                <a:cubicBezTo>
                  <a:pt x="1760379" y="849534"/>
                  <a:pt x="1720561" y="889352"/>
                  <a:pt x="1671444" y="889352"/>
                </a:cubicBezTo>
                <a:lnTo>
                  <a:pt x="88935" y="889352"/>
                </a:lnTo>
                <a:cubicBezTo>
                  <a:pt x="39818" y="889352"/>
                  <a:pt x="0" y="849534"/>
                  <a:pt x="0" y="800417"/>
                </a:cubicBezTo>
                <a:lnTo>
                  <a:pt x="0" y="88935"/>
                </a:lnTo>
                <a:close/>
              </a:path>
            </a:pathLst>
          </a:custGeom>
          <a:ln>
            <a:solidFill>
              <a:schemeClr val="accent1"/>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92" tIns="111392" rIns="111392" bIns="111392" numCol="1" spcCol="1270" anchor="ctr" anchorCtr="0">
            <a:noAutofit/>
          </a:bodyPr>
          <a:lstStyle/>
          <a:p>
            <a:pPr lvl="0" algn="ctr" defTabSz="533400">
              <a:lnSpc>
                <a:spcPct val="90000"/>
              </a:lnSpc>
              <a:spcBef>
                <a:spcPct val="0"/>
              </a:spcBef>
              <a:spcAft>
                <a:spcPct val="35000"/>
              </a:spcAft>
            </a:pPr>
            <a:r>
              <a:rPr lang="en-US" dirty="0"/>
              <a:t>Log into Supplier Portal</a:t>
            </a:r>
          </a:p>
        </p:txBody>
      </p:sp>
      <p:sp>
        <p:nvSpPr>
          <p:cNvPr id="42" name="Freeform: Shape 13">
            <a:extLst>
              <a:ext uri="{FF2B5EF4-FFF2-40B4-BE49-F238E27FC236}">
                <a16:creationId xmlns:a16="http://schemas.microsoft.com/office/drawing/2014/main" id="{42667E61-CB52-4B5D-9058-5F036335C11A}"/>
              </a:ext>
            </a:extLst>
          </p:cNvPr>
          <p:cNvSpPr/>
          <p:nvPr/>
        </p:nvSpPr>
        <p:spPr>
          <a:xfrm>
            <a:off x="8305369" y="4483191"/>
            <a:ext cx="2356713" cy="1128109"/>
          </a:xfrm>
          <a:custGeom>
            <a:avLst/>
            <a:gdLst>
              <a:gd name="connsiteX0" fmla="*/ 0 w 1760379"/>
              <a:gd name="connsiteY0" fmla="*/ 88935 h 889352"/>
              <a:gd name="connsiteX1" fmla="*/ 88935 w 1760379"/>
              <a:gd name="connsiteY1" fmla="*/ 0 h 889352"/>
              <a:gd name="connsiteX2" fmla="*/ 1671444 w 1760379"/>
              <a:gd name="connsiteY2" fmla="*/ 0 h 889352"/>
              <a:gd name="connsiteX3" fmla="*/ 1760379 w 1760379"/>
              <a:gd name="connsiteY3" fmla="*/ 88935 h 889352"/>
              <a:gd name="connsiteX4" fmla="*/ 1760379 w 1760379"/>
              <a:gd name="connsiteY4" fmla="*/ 800417 h 889352"/>
              <a:gd name="connsiteX5" fmla="*/ 1671444 w 1760379"/>
              <a:gd name="connsiteY5" fmla="*/ 889352 h 889352"/>
              <a:gd name="connsiteX6" fmla="*/ 88935 w 1760379"/>
              <a:gd name="connsiteY6" fmla="*/ 889352 h 889352"/>
              <a:gd name="connsiteX7" fmla="*/ 0 w 1760379"/>
              <a:gd name="connsiteY7" fmla="*/ 800417 h 889352"/>
              <a:gd name="connsiteX8" fmla="*/ 0 w 1760379"/>
              <a:gd name="connsiteY8" fmla="*/ 88935 h 88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379" h="889352">
                <a:moveTo>
                  <a:pt x="0" y="88935"/>
                </a:moveTo>
                <a:cubicBezTo>
                  <a:pt x="0" y="39818"/>
                  <a:pt x="39818" y="0"/>
                  <a:pt x="88935" y="0"/>
                </a:cubicBezTo>
                <a:lnTo>
                  <a:pt x="1671444" y="0"/>
                </a:lnTo>
                <a:cubicBezTo>
                  <a:pt x="1720561" y="0"/>
                  <a:pt x="1760379" y="39818"/>
                  <a:pt x="1760379" y="88935"/>
                </a:cubicBezTo>
                <a:lnTo>
                  <a:pt x="1760379" y="800417"/>
                </a:lnTo>
                <a:cubicBezTo>
                  <a:pt x="1760379" y="849534"/>
                  <a:pt x="1720561" y="889352"/>
                  <a:pt x="1671444" y="889352"/>
                </a:cubicBezTo>
                <a:lnTo>
                  <a:pt x="88935" y="889352"/>
                </a:lnTo>
                <a:cubicBezTo>
                  <a:pt x="39818" y="889352"/>
                  <a:pt x="0" y="849534"/>
                  <a:pt x="0" y="800417"/>
                </a:cubicBezTo>
                <a:lnTo>
                  <a:pt x="0" y="88935"/>
                </a:lnTo>
                <a:close/>
              </a:path>
            </a:pathLst>
          </a:custGeom>
          <a:ln>
            <a:solidFill>
              <a:schemeClr val="accent1"/>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92" tIns="111392" rIns="111392" bIns="111392" numCol="1" spcCol="1270" anchor="ctr" anchorCtr="0">
            <a:noAutofit/>
          </a:bodyPr>
          <a:lstStyle/>
          <a:p>
            <a:pPr lvl="0" algn="ctr">
              <a:buClr>
                <a:schemeClr val="accent4"/>
              </a:buClr>
            </a:pPr>
            <a:r>
              <a:rPr lang="en-US" dirty="0"/>
              <a:t>Submit Change Request</a:t>
            </a:r>
          </a:p>
        </p:txBody>
      </p:sp>
      <p:sp>
        <p:nvSpPr>
          <p:cNvPr id="71" name="Arrow: Right 16">
            <a:extLst>
              <a:ext uri="{FF2B5EF4-FFF2-40B4-BE49-F238E27FC236}">
                <a16:creationId xmlns:a16="http://schemas.microsoft.com/office/drawing/2014/main" id="{96E3CA03-899D-4361-A2A5-6DAB2DB1B170}"/>
              </a:ext>
            </a:extLst>
          </p:cNvPr>
          <p:cNvSpPr/>
          <p:nvPr/>
        </p:nvSpPr>
        <p:spPr>
          <a:xfrm>
            <a:off x="7200140" y="4833558"/>
            <a:ext cx="1027401" cy="36309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1A782CA-F552-431D-8309-312AE285C499}"/>
              </a:ext>
            </a:extLst>
          </p:cNvPr>
          <p:cNvGrpSpPr/>
          <p:nvPr/>
        </p:nvGrpSpPr>
        <p:grpSpPr>
          <a:xfrm>
            <a:off x="4841133" y="3026434"/>
            <a:ext cx="2719953" cy="1049902"/>
            <a:chOff x="4736024" y="2450238"/>
            <a:chExt cx="2719953" cy="1049902"/>
          </a:xfrm>
        </p:grpSpPr>
        <p:sp>
          <p:nvSpPr>
            <p:cNvPr id="32" name="Arrow: Chevron 10">
              <a:extLst>
                <a:ext uri="{FF2B5EF4-FFF2-40B4-BE49-F238E27FC236}">
                  <a16:creationId xmlns:a16="http://schemas.microsoft.com/office/drawing/2014/main" id="{1AB7B8C7-9CA4-4B99-99F6-6D20F566670A}"/>
                </a:ext>
              </a:extLst>
            </p:cNvPr>
            <p:cNvSpPr/>
            <p:nvPr/>
          </p:nvSpPr>
          <p:spPr>
            <a:xfrm>
              <a:off x="4736024"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74" name="Group 73"/>
            <p:cNvGrpSpPr/>
            <p:nvPr/>
          </p:nvGrpSpPr>
          <p:grpSpPr>
            <a:xfrm>
              <a:off x="5585416" y="2573928"/>
              <a:ext cx="1021166" cy="744428"/>
              <a:chOff x="412750" y="728663"/>
              <a:chExt cx="1171575" cy="854076"/>
            </a:xfrm>
            <a:solidFill>
              <a:schemeClr val="bg1"/>
            </a:solidFill>
          </p:grpSpPr>
          <p:sp>
            <p:nvSpPr>
              <p:cNvPr id="75" name="Freeform 6"/>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EF05EDB4-9CBD-4FC8-91A7-B1BD11DFBC30}"/>
              </a:ext>
            </a:extLst>
          </p:cNvPr>
          <p:cNvGrpSpPr/>
          <p:nvPr/>
        </p:nvGrpSpPr>
        <p:grpSpPr>
          <a:xfrm>
            <a:off x="8305369" y="3031491"/>
            <a:ext cx="2719953" cy="1049902"/>
            <a:chOff x="7623632" y="2450238"/>
            <a:chExt cx="2719953" cy="1049902"/>
          </a:xfrm>
        </p:grpSpPr>
        <p:sp>
          <p:nvSpPr>
            <p:cNvPr id="44" name="Arrow: Chevron 12">
              <a:extLst>
                <a:ext uri="{FF2B5EF4-FFF2-40B4-BE49-F238E27FC236}">
                  <a16:creationId xmlns:a16="http://schemas.microsoft.com/office/drawing/2014/main" id="{883F9DF1-BC11-4318-845D-E6E0049987AC}"/>
                </a:ext>
              </a:extLst>
            </p:cNvPr>
            <p:cNvSpPr/>
            <p:nvPr/>
          </p:nvSpPr>
          <p:spPr>
            <a:xfrm>
              <a:off x="7623632"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77" name="Group 76"/>
            <p:cNvGrpSpPr/>
            <p:nvPr/>
          </p:nvGrpSpPr>
          <p:grpSpPr>
            <a:xfrm>
              <a:off x="8728490" y="2573928"/>
              <a:ext cx="542863" cy="888449"/>
              <a:chOff x="617538" y="3619500"/>
              <a:chExt cx="615950" cy="1008063"/>
            </a:xfrm>
            <a:solidFill>
              <a:schemeClr val="bg1"/>
            </a:solidFill>
          </p:grpSpPr>
          <p:sp>
            <p:nvSpPr>
              <p:cNvPr id="78" name="Freeform 83"/>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4"/>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BFEF98C5-CCF9-4DFD-B4C4-DA0A6A5A46C0}"/>
              </a:ext>
            </a:extLst>
          </p:cNvPr>
          <p:cNvGrpSpPr/>
          <p:nvPr/>
        </p:nvGrpSpPr>
        <p:grpSpPr>
          <a:xfrm>
            <a:off x="1376896" y="3026434"/>
            <a:ext cx="2719953" cy="1049902"/>
            <a:chOff x="1848415" y="2450238"/>
            <a:chExt cx="2719953" cy="1049902"/>
          </a:xfrm>
        </p:grpSpPr>
        <p:sp>
          <p:nvSpPr>
            <p:cNvPr id="38" name="Arrow: Chevron 8">
              <a:extLst>
                <a:ext uri="{FF2B5EF4-FFF2-40B4-BE49-F238E27FC236}">
                  <a16:creationId xmlns:a16="http://schemas.microsoft.com/office/drawing/2014/main" id="{BE18AF0A-598D-40D0-BF1B-355AE4562DE9}"/>
                </a:ext>
              </a:extLst>
            </p:cNvPr>
            <p:cNvSpPr/>
            <p:nvPr/>
          </p:nvSpPr>
          <p:spPr>
            <a:xfrm>
              <a:off x="1848415"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80" name="Freeform 67"/>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70584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30168"/>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a:t>
            </a:r>
            <a:endParaRPr lang="en-US" dirty="0"/>
          </a:p>
        </p:txBody>
      </p:sp>
      <p:sp>
        <p:nvSpPr>
          <p:cNvPr id="4" name="Subtitle 3"/>
          <p:cNvSpPr txBox="1">
            <a:spLocks/>
          </p:cNvSpPr>
          <p:nvPr/>
        </p:nvSpPr>
        <p:spPr>
          <a:xfrm>
            <a:off x="472440" y="1153408"/>
            <a:ext cx="1171956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maintain the supplier profile information. Let’s navigate to the Oracle Cloud homepage.</a:t>
            </a:r>
            <a:endParaRPr lang="en-US" i="1" dirty="0">
              <a:solidFill>
                <a:schemeClr val="accent1"/>
              </a:solidFill>
            </a:endParaRPr>
          </a:p>
        </p:txBody>
      </p:sp>
      <p:grpSp>
        <p:nvGrpSpPr>
          <p:cNvPr id="3" name="Group 2"/>
          <p:cNvGrpSpPr/>
          <p:nvPr/>
        </p:nvGrpSpPr>
        <p:grpSpPr>
          <a:xfrm>
            <a:off x="782994" y="2177708"/>
            <a:ext cx="1951456" cy="3960963"/>
            <a:chOff x="782994" y="2199625"/>
            <a:chExt cx="1951456" cy="3960963"/>
          </a:xfrm>
        </p:grpSpPr>
        <p:sp>
          <p:nvSpPr>
            <p:cNvPr id="11" name="TextBox 10"/>
            <p:cNvSpPr txBox="1"/>
            <p:nvPr>
              <p:custDataLst>
                <p:tags r:id="rId2"/>
              </p:custDataLst>
            </p:nvPr>
          </p:nvSpPr>
          <p:spPr>
            <a:xfrm>
              <a:off x="810210" y="2199625"/>
              <a:ext cx="1924240" cy="269304"/>
            </a:xfrm>
            <a:prstGeom prst="rect">
              <a:avLst/>
            </a:prstGeom>
            <a:noFill/>
          </p:spPr>
          <p:txBody>
            <a:bodyPr wrap="square" rtlCol="0" anchor="ctr">
              <a:spAutoFit/>
            </a:bodyPr>
            <a:lstStyle/>
            <a:p>
              <a:r>
                <a:rPr lang="en-US" sz="1150" b="1" dirty="0"/>
                <a:t>1. Access Home</a:t>
              </a:r>
            </a:p>
          </p:txBody>
        </p:sp>
        <p:sp>
          <p:nvSpPr>
            <p:cNvPr id="13" name="TextBox 12"/>
            <p:cNvSpPr txBox="1"/>
            <p:nvPr>
              <p:custDataLst>
                <p:tags r:id="rId3"/>
              </p:custDataLst>
            </p:nvPr>
          </p:nvSpPr>
          <p:spPr>
            <a:xfrm>
              <a:off x="810210" y="3029474"/>
              <a:ext cx="1813407" cy="446276"/>
            </a:xfrm>
            <a:prstGeom prst="rect">
              <a:avLst/>
            </a:prstGeom>
            <a:noFill/>
          </p:spPr>
          <p:txBody>
            <a:bodyPr wrap="square" rtlCol="0" anchor="ctr">
              <a:spAutoFit/>
            </a:bodyPr>
            <a:lstStyle/>
            <a:p>
              <a:pPr marL="234950" indent="-234950"/>
              <a:r>
                <a:rPr lang="en-US" sz="1150" dirty="0"/>
                <a:t>2. Go to Supplier Portal</a:t>
              </a:r>
            </a:p>
          </p:txBody>
        </p:sp>
        <p:sp>
          <p:nvSpPr>
            <p:cNvPr id="15" name="TextBox 14"/>
            <p:cNvSpPr txBox="1"/>
            <p:nvPr>
              <p:custDataLst>
                <p:tags r:id="rId4"/>
              </p:custDataLst>
            </p:nvPr>
          </p:nvSpPr>
          <p:spPr>
            <a:xfrm>
              <a:off x="810210" y="4045221"/>
              <a:ext cx="1924240" cy="269304"/>
            </a:xfrm>
            <a:prstGeom prst="rect">
              <a:avLst/>
            </a:prstGeom>
            <a:noFill/>
          </p:spPr>
          <p:txBody>
            <a:bodyPr wrap="square" rtlCol="0" anchor="ctr">
              <a:spAutoFit/>
            </a:bodyPr>
            <a:lstStyle/>
            <a:p>
              <a:r>
                <a:rPr lang="en-US" sz="1150" dirty="0"/>
                <a:t>3. Manage Profile</a:t>
              </a:r>
            </a:p>
          </p:txBody>
        </p:sp>
        <p:sp>
          <p:nvSpPr>
            <p:cNvPr id="12" name="TextBox 11"/>
            <p:cNvSpPr txBox="1"/>
            <p:nvPr>
              <p:custDataLst>
                <p:tags r:id="rId5"/>
              </p:custDataLst>
            </p:nvPr>
          </p:nvSpPr>
          <p:spPr>
            <a:xfrm>
              <a:off x="810210" y="4944812"/>
              <a:ext cx="1924240" cy="269304"/>
            </a:xfrm>
            <a:prstGeom prst="rect">
              <a:avLst/>
            </a:prstGeom>
            <a:noFill/>
          </p:spPr>
          <p:txBody>
            <a:bodyPr wrap="square" rtlCol="0" anchor="ctr">
              <a:spAutoFit/>
            </a:bodyPr>
            <a:lstStyle/>
            <a:p>
              <a:r>
                <a:rPr lang="en-US" sz="1150" dirty="0"/>
                <a:t>4. Edit Profile</a:t>
              </a:r>
            </a:p>
          </p:txBody>
        </p:sp>
        <p:sp>
          <p:nvSpPr>
            <p:cNvPr id="22" name="TextBox 21"/>
            <p:cNvSpPr txBox="1"/>
            <p:nvPr>
              <p:custDataLst>
                <p:tags r:id="rId6"/>
              </p:custDataLst>
            </p:nvPr>
          </p:nvSpPr>
          <p:spPr>
            <a:xfrm>
              <a:off x="782994" y="5891284"/>
              <a:ext cx="1924240" cy="269304"/>
            </a:xfrm>
            <a:prstGeom prst="rect">
              <a:avLst/>
            </a:prstGeom>
            <a:noFill/>
          </p:spPr>
          <p:txBody>
            <a:bodyPr wrap="square" rtlCol="0" anchor="ctr">
              <a:spAutoFit/>
            </a:bodyPr>
            <a:lstStyle/>
            <a:p>
              <a:r>
                <a:rPr lang="en-US" sz="1150" dirty="0"/>
                <a:t>5. Confirm Edit</a:t>
              </a:r>
            </a:p>
          </p:txBody>
        </p:sp>
      </p:grpSp>
      <p:sp>
        <p:nvSpPr>
          <p:cNvPr id="18" name="TextBox 17"/>
          <p:cNvSpPr txBox="1"/>
          <p:nvPr>
            <p:custDataLst>
              <p:tags r:id="rId1"/>
            </p:custDataLst>
          </p:nvPr>
        </p:nvSpPr>
        <p:spPr>
          <a:xfrm>
            <a:off x="3032678" y="2532466"/>
            <a:ext cx="1772276" cy="1600438"/>
          </a:xfrm>
          <a:prstGeom prst="rect">
            <a:avLst/>
          </a:prstGeom>
          <a:noFill/>
        </p:spPr>
        <p:txBody>
          <a:bodyPr wrap="square" rtlCol="0">
            <a:spAutoFit/>
          </a:bodyPr>
          <a:lstStyle/>
          <a:p>
            <a:pPr lvl="0"/>
            <a:r>
              <a:rPr lang="en-US" sz="1400" dirty="0"/>
              <a:t>From the Oracle Cloud homepage, click the </a:t>
            </a:r>
            <a:r>
              <a:rPr lang="en-US" sz="1400" b="1" dirty="0"/>
              <a:t>Home </a:t>
            </a:r>
            <a:r>
              <a:rPr lang="en-US" sz="1400" dirty="0"/>
              <a:t>icon. This will take you to the Oracle Cloud main page.</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4953" y="2532466"/>
            <a:ext cx="6549811" cy="2972778"/>
          </a:xfrm>
          <a:prstGeom prst="rect">
            <a:avLst/>
          </a:prstGeom>
          <a:ln>
            <a:solidFill>
              <a:schemeClr val="bg1">
                <a:lumMod val="65000"/>
              </a:schemeClr>
            </a:solidFill>
          </a:ln>
        </p:spPr>
      </p:pic>
      <p:sp>
        <p:nvSpPr>
          <p:cNvPr id="20" name="Rectangle 19">
            <a:extLst>
              <a:ext uri="{FF2B5EF4-FFF2-40B4-BE49-F238E27FC236}">
                <a16:creationId xmlns:a16="http://schemas.microsoft.com/office/drawing/2014/main" id="{B2955A2B-5C25-4A36-B2CE-116DDF15F88E}"/>
              </a:ext>
            </a:extLst>
          </p:cNvPr>
          <p:cNvSpPr/>
          <p:nvPr/>
        </p:nvSpPr>
        <p:spPr>
          <a:xfrm flipH="1">
            <a:off x="10446147" y="2532168"/>
            <a:ext cx="187986" cy="2045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urved Right Arrow 20"/>
          <p:cNvSpPr/>
          <p:nvPr/>
        </p:nvSpPr>
        <p:spPr>
          <a:xfrm rot="3855683">
            <a:off x="9252990" y="1705904"/>
            <a:ext cx="758778" cy="1649683"/>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p:cNvGrpSpPr/>
          <p:nvPr/>
        </p:nvGrpSpPr>
        <p:grpSpPr>
          <a:xfrm>
            <a:off x="7455951" y="3320979"/>
            <a:ext cx="2990196" cy="569728"/>
            <a:chOff x="7455951" y="3056571"/>
            <a:chExt cx="2990196" cy="569728"/>
          </a:xfrm>
        </p:grpSpPr>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83285" b="92983"/>
            <a:stretch/>
          </p:blipFill>
          <p:spPr>
            <a:xfrm>
              <a:off x="7455951" y="3056571"/>
              <a:ext cx="2990196" cy="569728"/>
            </a:xfrm>
            <a:prstGeom prst="rect">
              <a:avLst/>
            </a:prstGeom>
            <a:ln>
              <a:solidFill>
                <a:schemeClr val="bg1">
                  <a:lumMod val="65000"/>
                </a:schemeClr>
              </a:solidFill>
            </a:ln>
          </p:spPr>
        </p:pic>
        <p:sp>
          <p:nvSpPr>
            <p:cNvPr id="24" name="Rectangle 23">
              <a:extLst>
                <a:ext uri="{FF2B5EF4-FFF2-40B4-BE49-F238E27FC236}">
                  <a16:creationId xmlns:a16="http://schemas.microsoft.com/office/drawing/2014/main" id="{B2955A2B-5C25-4A36-B2CE-116DDF15F88E}"/>
                </a:ext>
              </a:extLst>
            </p:cNvPr>
            <p:cNvSpPr/>
            <p:nvPr/>
          </p:nvSpPr>
          <p:spPr>
            <a:xfrm flipH="1">
              <a:off x="7895770" y="3056571"/>
              <a:ext cx="624115" cy="5697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07B661F8-E745-4103-80DB-C491C8C556DF}"/>
              </a:ext>
            </a:extLst>
          </p:cNvPr>
          <p:cNvGrpSpPr/>
          <p:nvPr/>
        </p:nvGrpSpPr>
        <p:grpSpPr>
          <a:xfrm>
            <a:off x="9437069" y="475995"/>
            <a:ext cx="2547232" cy="346174"/>
            <a:chOff x="9437069" y="211587"/>
            <a:chExt cx="2547232" cy="346174"/>
          </a:xfrm>
        </p:grpSpPr>
        <p:grpSp>
          <p:nvGrpSpPr>
            <p:cNvPr id="25" name="Group 24">
              <a:extLst>
                <a:ext uri="{FF2B5EF4-FFF2-40B4-BE49-F238E27FC236}">
                  <a16:creationId xmlns:a16="http://schemas.microsoft.com/office/drawing/2014/main" id="{A2542818-1104-4EE0-B561-BFB9D22B392A}"/>
                </a:ext>
              </a:extLst>
            </p:cNvPr>
            <p:cNvGrpSpPr/>
            <p:nvPr/>
          </p:nvGrpSpPr>
          <p:grpSpPr>
            <a:xfrm>
              <a:off x="10280909" y="211587"/>
              <a:ext cx="867655" cy="334915"/>
              <a:chOff x="4736024" y="2450238"/>
              <a:chExt cx="2719953" cy="1049902"/>
            </a:xfrm>
          </p:grpSpPr>
          <p:sp>
            <p:nvSpPr>
              <p:cNvPr id="26" name="Arrow: Chevron 10">
                <a:extLst>
                  <a:ext uri="{FF2B5EF4-FFF2-40B4-BE49-F238E27FC236}">
                    <a16:creationId xmlns:a16="http://schemas.microsoft.com/office/drawing/2014/main" id="{691A6A2D-A865-4FD3-BE32-25234F764D95}"/>
                  </a:ext>
                </a:extLst>
              </p:cNvPr>
              <p:cNvSpPr/>
              <p:nvPr/>
            </p:nvSpPr>
            <p:spPr>
              <a:xfrm>
                <a:off x="4736024"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27" name="Group 26">
                <a:extLst>
                  <a:ext uri="{FF2B5EF4-FFF2-40B4-BE49-F238E27FC236}">
                    <a16:creationId xmlns:a16="http://schemas.microsoft.com/office/drawing/2014/main" id="{AAF7C157-F968-4BE1-9451-76F16063D6E7}"/>
                  </a:ext>
                </a:extLst>
              </p:cNvPr>
              <p:cNvGrpSpPr/>
              <p:nvPr/>
            </p:nvGrpSpPr>
            <p:grpSpPr>
              <a:xfrm>
                <a:off x="5585416" y="2573928"/>
                <a:ext cx="1021166" cy="744428"/>
                <a:chOff x="412750" y="728663"/>
                <a:chExt cx="1171575" cy="854076"/>
              </a:xfrm>
              <a:solidFill>
                <a:schemeClr val="bg1"/>
              </a:solidFill>
            </p:grpSpPr>
            <p:sp>
              <p:nvSpPr>
                <p:cNvPr id="28" name="Freeform 6">
                  <a:extLst>
                    <a:ext uri="{FF2B5EF4-FFF2-40B4-BE49-F238E27FC236}">
                      <a16:creationId xmlns:a16="http://schemas.microsoft.com/office/drawing/2014/main" id="{757B0AD5-BC7D-4E61-A80F-D93DC0631CCD}"/>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
                  <a:extLst>
                    <a:ext uri="{FF2B5EF4-FFF2-40B4-BE49-F238E27FC236}">
                      <a16:creationId xmlns:a16="http://schemas.microsoft.com/office/drawing/2014/main" id="{8B883B5C-66FB-4DB8-8ECE-FD82AB7FD294}"/>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 name="Group 29">
              <a:extLst>
                <a:ext uri="{FF2B5EF4-FFF2-40B4-BE49-F238E27FC236}">
                  <a16:creationId xmlns:a16="http://schemas.microsoft.com/office/drawing/2014/main" id="{5A552C72-30EF-4C26-A717-3F2D5EF50E6E}"/>
                </a:ext>
              </a:extLst>
            </p:cNvPr>
            <p:cNvGrpSpPr/>
            <p:nvPr/>
          </p:nvGrpSpPr>
          <p:grpSpPr>
            <a:xfrm>
              <a:off x="11116646" y="211587"/>
              <a:ext cx="867655" cy="334915"/>
              <a:chOff x="7623632" y="2450238"/>
              <a:chExt cx="2719953" cy="1049902"/>
            </a:xfrm>
          </p:grpSpPr>
          <p:sp>
            <p:nvSpPr>
              <p:cNvPr id="31" name="Arrow: Chevron 12">
                <a:extLst>
                  <a:ext uri="{FF2B5EF4-FFF2-40B4-BE49-F238E27FC236}">
                    <a16:creationId xmlns:a16="http://schemas.microsoft.com/office/drawing/2014/main" id="{AC65E3BD-88E2-40CC-9BF8-CA19004B6896}"/>
                  </a:ext>
                </a:extLst>
              </p:cNvPr>
              <p:cNvSpPr/>
              <p:nvPr/>
            </p:nvSpPr>
            <p:spPr>
              <a:xfrm>
                <a:off x="7623632"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2" name="Group 31">
                <a:extLst>
                  <a:ext uri="{FF2B5EF4-FFF2-40B4-BE49-F238E27FC236}">
                    <a16:creationId xmlns:a16="http://schemas.microsoft.com/office/drawing/2014/main" id="{CB4831F1-5AD5-4CD7-89B1-1D2780B2698B}"/>
                  </a:ext>
                </a:extLst>
              </p:cNvPr>
              <p:cNvGrpSpPr/>
              <p:nvPr/>
            </p:nvGrpSpPr>
            <p:grpSpPr>
              <a:xfrm>
                <a:off x="8728490" y="2573928"/>
                <a:ext cx="542863" cy="888449"/>
                <a:chOff x="617538" y="3619500"/>
                <a:chExt cx="615950" cy="1008063"/>
              </a:xfrm>
              <a:solidFill>
                <a:schemeClr val="bg1"/>
              </a:solidFill>
            </p:grpSpPr>
            <p:sp>
              <p:nvSpPr>
                <p:cNvPr id="33" name="Freeform 83">
                  <a:extLst>
                    <a:ext uri="{FF2B5EF4-FFF2-40B4-BE49-F238E27FC236}">
                      <a16:creationId xmlns:a16="http://schemas.microsoft.com/office/drawing/2014/main" id="{79702664-0DF0-46A6-A5B2-E436AFBEA168}"/>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4">
                  <a:extLst>
                    <a:ext uri="{FF2B5EF4-FFF2-40B4-BE49-F238E27FC236}">
                      <a16:creationId xmlns:a16="http://schemas.microsoft.com/office/drawing/2014/main" id="{5DE1F219-7228-430A-9C32-426CC1520B2A}"/>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5" name="Group 34">
              <a:extLst>
                <a:ext uri="{FF2B5EF4-FFF2-40B4-BE49-F238E27FC236}">
                  <a16:creationId xmlns:a16="http://schemas.microsoft.com/office/drawing/2014/main" id="{4140FBDF-48E7-4185-8532-A83173516960}"/>
                </a:ext>
              </a:extLst>
            </p:cNvPr>
            <p:cNvGrpSpPr/>
            <p:nvPr/>
          </p:nvGrpSpPr>
          <p:grpSpPr>
            <a:xfrm>
              <a:off x="9437069" y="222846"/>
              <a:ext cx="867655" cy="334915"/>
              <a:chOff x="1848415" y="2450236"/>
              <a:chExt cx="2719953" cy="1049902"/>
            </a:xfrm>
          </p:grpSpPr>
          <p:sp>
            <p:nvSpPr>
              <p:cNvPr id="36" name="Arrow: Chevron 8">
                <a:extLst>
                  <a:ext uri="{FF2B5EF4-FFF2-40B4-BE49-F238E27FC236}">
                    <a16:creationId xmlns:a16="http://schemas.microsoft.com/office/drawing/2014/main" id="{AEBFFE75-5957-41DB-88DF-76BF396E05AA}"/>
                  </a:ext>
                </a:extLst>
              </p:cNvPr>
              <p:cNvSpPr/>
              <p:nvPr/>
            </p:nvSpPr>
            <p:spPr>
              <a:xfrm>
                <a:off x="1848415" y="2450236"/>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7" name="Freeform 67">
                <a:extLst>
                  <a:ext uri="{FF2B5EF4-FFF2-40B4-BE49-F238E27FC236}">
                    <a16:creationId xmlns:a16="http://schemas.microsoft.com/office/drawing/2014/main" id="{63A3FB07-7D28-4806-916A-312A627255B8}"/>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Tree>
    <p:extLst>
      <p:ext uri="{BB962C8B-B14F-4D97-AF65-F5344CB8AC3E}">
        <p14:creationId xmlns:p14="http://schemas.microsoft.com/office/powerpoint/2010/main" val="4025858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Effect transition="in" filter="fade">
                                      <p:cBhvr>
                                        <p:cTn id="13" dur="1000"/>
                                        <p:tgtEl>
                                          <p:spTgt spid="21"/>
                                        </p:tgtEl>
                                      </p:cBhvr>
                                    </p:animEffect>
                                  </p:childTnLst>
                                </p:cTn>
                              </p:par>
                            </p:childTnLst>
                          </p:cTn>
                        </p:par>
                        <p:par>
                          <p:cTn id="14" fill="hold">
                            <p:stCondLst>
                              <p:cond delay="2500"/>
                            </p:stCondLst>
                            <p:childTnLst>
                              <p:par>
                                <p:cTn id="15" presetID="53" presetClass="entr" presetSubtype="16"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52202"/>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175442"/>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access the Supplier Portal.</a:t>
            </a:r>
            <a:endParaRPr lang="en-US" i="1" dirty="0">
              <a:solidFill>
                <a:schemeClr val="accent1"/>
              </a:solidFill>
            </a:endParaRPr>
          </a:p>
        </p:txBody>
      </p:sp>
      <p:sp>
        <p:nvSpPr>
          <p:cNvPr id="13" name="TextBox 12"/>
          <p:cNvSpPr txBox="1"/>
          <p:nvPr>
            <p:custDataLst>
              <p:tags r:id="rId1"/>
            </p:custDataLst>
          </p:nvPr>
        </p:nvSpPr>
        <p:spPr>
          <a:xfrm>
            <a:off x="810210" y="2199742"/>
            <a:ext cx="1924240" cy="269304"/>
          </a:xfrm>
          <a:prstGeom prst="rect">
            <a:avLst/>
          </a:prstGeom>
          <a:noFill/>
        </p:spPr>
        <p:txBody>
          <a:bodyPr wrap="square" rtlCol="0" anchor="ctr">
            <a:spAutoFit/>
          </a:bodyPr>
          <a:lstStyle/>
          <a:p>
            <a:r>
              <a:rPr lang="en-US" sz="1150" dirty="0"/>
              <a:t>1. Access Home</a:t>
            </a:r>
          </a:p>
        </p:txBody>
      </p:sp>
      <p:sp>
        <p:nvSpPr>
          <p:cNvPr id="21" name="TextBox 20"/>
          <p:cNvSpPr txBox="1"/>
          <p:nvPr>
            <p:custDataLst>
              <p:tags r:id="rId2"/>
            </p:custDataLst>
          </p:nvPr>
        </p:nvSpPr>
        <p:spPr>
          <a:xfrm>
            <a:off x="810210" y="3029591"/>
            <a:ext cx="1813407" cy="446276"/>
          </a:xfrm>
          <a:prstGeom prst="rect">
            <a:avLst/>
          </a:prstGeom>
          <a:noFill/>
        </p:spPr>
        <p:txBody>
          <a:bodyPr wrap="square" rtlCol="0" anchor="ctr">
            <a:spAutoFit/>
          </a:bodyPr>
          <a:lstStyle/>
          <a:p>
            <a:pPr marL="234950" indent="-234950"/>
            <a:r>
              <a:rPr lang="en-US" sz="1150" b="1" dirty="0"/>
              <a:t>2. Go to Supplier Portal</a:t>
            </a:r>
          </a:p>
        </p:txBody>
      </p:sp>
      <p:sp>
        <p:nvSpPr>
          <p:cNvPr id="24" name="TextBox 23"/>
          <p:cNvSpPr txBox="1"/>
          <p:nvPr>
            <p:custDataLst>
              <p:tags r:id="rId3"/>
            </p:custDataLst>
          </p:nvPr>
        </p:nvSpPr>
        <p:spPr>
          <a:xfrm>
            <a:off x="810210" y="4045338"/>
            <a:ext cx="1924240" cy="269304"/>
          </a:xfrm>
          <a:prstGeom prst="rect">
            <a:avLst/>
          </a:prstGeom>
          <a:noFill/>
        </p:spPr>
        <p:txBody>
          <a:bodyPr wrap="square" rtlCol="0" anchor="ctr">
            <a:spAutoFit/>
          </a:bodyPr>
          <a:lstStyle/>
          <a:p>
            <a:r>
              <a:rPr lang="en-US" sz="1150" dirty="0"/>
              <a:t>3. Manage Profile</a:t>
            </a:r>
          </a:p>
        </p:txBody>
      </p:sp>
      <p:sp>
        <p:nvSpPr>
          <p:cNvPr id="25" name="TextBox 24"/>
          <p:cNvSpPr txBox="1"/>
          <p:nvPr>
            <p:custDataLst>
              <p:tags r:id="rId4"/>
            </p:custDataLst>
          </p:nvPr>
        </p:nvSpPr>
        <p:spPr>
          <a:xfrm>
            <a:off x="810210" y="4944929"/>
            <a:ext cx="1924240" cy="269304"/>
          </a:xfrm>
          <a:prstGeom prst="rect">
            <a:avLst/>
          </a:prstGeom>
          <a:noFill/>
        </p:spPr>
        <p:txBody>
          <a:bodyPr wrap="square" rtlCol="0" anchor="ctr">
            <a:spAutoFit/>
          </a:bodyPr>
          <a:lstStyle/>
          <a:p>
            <a:r>
              <a:rPr lang="en-US" sz="1150" dirty="0"/>
              <a:t>4. Edit Profile</a:t>
            </a:r>
          </a:p>
        </p:txBody>
      </p:sp>
      <p:sp>
        <p:nvSpPr>
          <p:cNvPr id="27" name="TextBox 26"/>
          <p:cNvSpPr txBox="1"/>
          <p:nvPr>
            <p:custDataLst>
              <p:tags r:id="rId5"/>
            </p:custDataLst>
          </p:nvPr>
        </p:nvSpPr>
        <p:spPr>
          <a:xfrm>
            <a:off x="782994" y="5891401"/>
            <a:ext cx="1924240" cy="269304"/>
          </a:xfrm>
          <a:prstGeom prst="rect">
            <a:avLst/>
          </a:prstGeom>
          <a:noFill/>
        </p:spPr>
        <p:txBody>
          <a:bodyPr wrap="square" rtlCol="0" anchor="ctr">
            <a:spAutoFit/>
          </a:bodyPr>
          <a:lstStyle/>
          <a:p>
            <a:r>
              <a:rPr lang="en-US" sz="1150" dirty="0"/>
              <a:t>5. Confirm Edit</a:t>
            </a:r>
          </a:p>
        </p:txBody>
      </p:sp>
      <p:sp>
        <p:nvSpPr>
          <p:cNvPr id="28" name="TextBox 27"/>
          <p:cNvSpPr txBox="1"/>
          <p:nvPr>
            <p:custDataLst>
              <p:tags r:id="rId6"/>
            </p:custDataLst>
          </p:nvPr>
        </p:nvSpPr>
        <p:spPr>
          <a:xfrm>
            <a:off x="3032678" y="2554500"/>
            <a:ext cx="1882574" cy="738664"/>
          </a:xfrm>
          <a:prstGeom prst="rect">
            <a:avLst/>
          </a:prstGeom>
          <a:noFill/>
        </p:spPr>
        <p:txBody>
          <a:bodyPr wrap="square" rtlCol="0">
            <a:spAutoFit/>
          </a:bodyPr>
          <a:lstStyle/>
          <a:p>
            <a:pPr lvl="0"/>
            <a:r>
              <a:rPr lang="en-US" sz="1400" dirty="0"/>
              <a:t>Click on the </a:t>
            </a:r>
            <a:r>
              <a:rPr lang="en-US" sz="1400" b="1" dirty="0"/>
              <a:t>Supplier Portal </a:t>
            </a:r>
            <a:r>
              <a:rPr lang="en-US" sz="1400" dirty="0"/>
              <a:t>icon.</a:t>
            </a: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3804" r="8160" b="33006"/>
          <a:stretch/>
        </p:blipFill>
        <p:spPr>
          <a:xfrm>
            <a:off x="4804953" y="2554500"/>
            <a:ext cx="6619287" cy="2863555"/>
          </a:xfrm>
          <a:prstGeom prst="rect">
            <a:avLst/>
          </a:prstGeom>
          <a:ln>
            <a:solidFill>
              <a:schemeClr val="bg1">
                <a:lumMod val="65000"/>
              </a:schemeClr>
            </a:solidFill>
          </a:ln>
        </p:spPr>
      </p:pic>
      <p:sp>
        <p:nvSpPr>
          <p:cNvPr id="17" name="Rectangle 16">
            <a:extLst>
              <a:ext uri="{FF2B5EF4-FFF2-40B4-BE49-F238E27FC236}">
                <a16:creationId xmlns:a16="http://schemas.microsoft.com/office/drawing/2014/main" id="{B2955A2B-5C25-4A36-B2CE-116DDF15F88E}"/>
              </a:ext>
            </a:extLst>
          </p:cNvPr>
          <p:cNvSpPr/>
          <p:nvPr/>
        </p:nvSpPr>
        <p:spPr>
          <a:xfrm flipH="1">
            <a:off x="7437262" y="3196159"/>
            <a:ext cx="792337" cy="9678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7617599" y="4359926"/>
            <a:ext cx="3388468" cy="1685176"/>
            <a:chOff x="7617599" y="4073484"/>
            <a:chExt cx="3388468" cy="1685176"/>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50129" t="14567" r="27624" b="60249"/>
            <a:stretch/>
          </p:blipFill>
          <p:spPr>
            <a:xfrm>
              <a:off x="7617599" y="4073484"/>
              <a:ext cx="3388468" cy="1685176"/>
            </a:xfrm>
            <a:prstGeom prst="rect">
              <a:avLst/>
            </a:prstGeom>
            <a:ln>
              <a:solidFill>
                <a:schemeClr val="bg1">
                  <a:lumMod val="65000"/>
                </a:schemeClr>
              </a:solidFill>
            </a:ln>
          </p:spPr>
        </p:pic>
        <p:sp>
          <p:nvSpPr>
            <p:cNvPr id="20" name="Rectangle 19">
              <a:extLst>
                <a:ext uri="{FF2B5EF4-FFF2-40B4-BE49-F238E27FC236}">
                  <a16:creationId xmlns:a16="http://schemas.microsoft.com/office/drawing/2014/main" id="{B2955A2B-5C25-4A36-B2CE-116DDF15F88E}"/>
                </a:ext>
              </a:extLst>
            </p:cNvPr>
            <p:cNvSpPr/>
            <p:nvPr/>
          </p:nvSpPr>
          <p:spPr>
            <a:xfrm flipH="1">
              <a:off x="7644815" y="4118873"/>
              <a:ext cx="1360288" cy="148608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Curved Right Arrow 21"/>
          <p:cNvSpPr/>
          <p:nvPr/>
        </p:nvSpPr>
        <p:spPr>
          <a:xfrm rot="19802361" flipH="1">
            <a:off x="8435850" y="3350909"/>
            <a:ext cx="874182" cy="950907"/>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 name="Group 22">
            <a:extLst>
              <a:ext uri="{FF2B5EF4-FFF2-40B4-BE49-F238E27FC236}">
                <a16:creationId xmlns:a16="http://schemas.microsoft.com/office/drawing/2014/main" id="{3066BC34-9537-413F-A99E-CBA6A3ECB1A5}"/>
              </a:ext>
            </a:extLst>
          </p:cNvPr>
          <p:cNvGrpSpPr/>
          <p:nvPr/>
        </p:nvGrpSpPr>
        <p:grpSpPr>
          <a:xfrm>
            <a:off x="9437069" y="498029"/>
            <a:ext cx="2547232" cy="346174"/>
            <a:chOff x="9437069" y="211587"/>
            <a:chExt cx="2547232" cy="346174"/>
          </a:xfrm>
        </p:grpSpPr>
        <p:grpSp>
          <p:nvGrpSpPr>
            <p:cNvPr id="26" name="Group 25">
              <a:extLst>
                <a:ext uri="{FF2B5EF4-FFF2-40B4-BE49-F238E27FC236}">
                  <a16:creationId xmlns:a16="http://schemas.microsoft.com/office/drawing/2014/main" id="{752B29DD-F304-4823-B2A2-D2780B0043ED}"/>
                </a:ext>
              </a:extLst>
            </p:cNvPr>
            <p:cNvGrpSpPr/>
            <p:nvPr/>
          </p:nvGrpSpPr>
          <p:grpSpPr>
            <a:xfrm>
              <a:off x="10280909" y="211587"/>
              <a:ext cx="867655" cy="334915"/>
              <a:chOff x="4736024" y="2450238"/>
              <a:chExt cx="2719953" cy="1049902"/>
            </a:xfrm>
          </p:grpSpPr>
          <p:sp>
            <p:nvSpPr>
              <p:cNvPr id="37" name="Arrow: Chevron 10">
                <a:extLst>
                  <a:ext uri="{FF2B5EF4-FFF2-40B4-BE49-F238E27FC236}">
                    <a16:creationId xmlns:a16="http://schemas.microsoft.com/office/drawing/2014/main" id="{EF2652BD-03B9-4535-9851-8EABBC2BD0A4}"/>
                  </a:ext>
                </a:extLst>
              </p:cNvPr>
              <p:cNvSpPr/>
              <p:nvPr/>
            </p:nvSpPr>
            <p:spPr>
              <a:xfrm>
                <a:off x="4736024"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8" name="Group 37">
                <a:extLst>
                  <a:ext uri="{FF2B5EF4-FFF2-40B4-BE49-F238E27FC236}">
                    <a16:creationId xmlns:a16="http://schemas.microsoft.com/office/drawing/2014/main" id="{697FC2D4-E669-4128-9234-8CCD17DB9D28}"/>
                  </a:ext>
                </a:extLst>
              </p:cNvPr>
              <p:cNvGrpSpPr/>
              <p:nvPr/>
            </p:nvGrpSpPr>
            <p:grpSpPr>
              <a:xfrm>
                <a:off x="5585416" y="2573928"/>
                <a:ext cx="1021166" cy="744428"/>
                <a:chOff x="412750" y="728663"/>
                <a:chExt cx="1171575" cy="854076"/>
              </a:xfrm>
              <a:solidFill>
                <a:schemeClr val="bg1"/>
              </a:solidFill>
            </p:grpSpPr>
            <p:sp>
              <p:nvSpPr>
                <p:cNvPr id="39" name="Freeform 6">
                  <a:extLst>
                    <a:ext uri="{FF2B5EF4-FFF2-40B4-BE49-F238E27FC236}">
                      <a16:creationId xmlns:a16="http://schemas.microsoft.com/office/drawing/2014/main" id="{0CF6686B-6596-4D1B-813F-9F2D003BD9D5}"/>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a:extLst>
                    <a:ext uri="{FF2B5EF4-FFF2-40B4-BE49-F238E27FC236}">
                      <a16:creationId xmlns:a16="http://schemas.microsoft.com/office/drawing/2014/main" id="{C199DDF3-70E1-4649-84E7-F6486F5B896E}"/>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9" name="Group 28">
              <a:extLst>
                <a:ext uri="{FF2B5EF4-FFF2-40B4-BE49-F238E27FC236}">
                  <a16:creationId xmlns:a16="http://schemas.microsoft.com/office/drawing/2014/main" id="{22AF7762-8E86-4E4E-AA6F-3E31EB9DA847}"/>
                </a:ext>
              </a:extLst>
            </p:cNvPr>
            <p:cNvGrpSpPr/>
            <p:nvPr/>
          </p:nvGrpSpPr>
          <p:grpSpPr>
            <a:xfrm>
              <a:off x="11116646" y="211587"/>
              <a:ext cx="867655" cy="334915"/>
              <a:chOff x="7623632" y="2450238"/>
              <a:chExt cx="2719953" cy="1049902"/>
            </a:xfrm>
          </p:grpSpPr>
          <p:sp>
            <p:nvSpPr>
              <p:cNvPr id="33" name="Arrow: Chevron 12">
                <a:extLst>
                  <a:ext uri="{FF2B5EF4-FFF2-40B4-BE49-F238E27FC236}">
                    <a16:creationId xmlns:a16="http://schemas.microsoft.com/office/drawing/2014/main" id="{05148074-814D-4D63-811F-AAFB997AC4B7}"/>
                  </a:ext>
                </a:extLst>
              </p:cNvPr>
              <p:cNvSpPr/>
              <p:nvPr/>
            </p:nvSpPr>
            <p:spPr>
              <a:xfrm>
                <a:off x="7623632"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4" name="Group 33">
                <a:extLst>
                  <a:ext uri="{FF2B5EF4-FFF2-40B4-BE49-F238E27FC236}">
                    <a16:creationId xmlns:a16="http://schemas.microsoft.com/office/drawing/2014/main" id="{CD912622-E637-4577-A038-295834242874}"/>
                  </a:ext>
                </a:extLst>
              </p:cNvPr>
              <p:cNvGrpSpPr/>
              <p:nvPr/>
            </p:nvGrpSpPr>
            <p:grpSpPr>
              <a:xfrm>
                <a:off x="8728490" y="2573928"/>
                <a:ext cx="542863" cy="888449"/>
                <a:chOff x="617538" y="3619500"/>
                <a:chExt cx="615950" cy="1008063"/>
              </a:xfrm>
              <a:solidFill>
                <a:schemeClr val="bg1"/>
              </a:solidFill>
            </p:grpSpPr>
            <p:sp>
              <p:nvSpPr>
                <p:cNvPr id="35" name="Freeform 83">
                  <a:extLst>
                    <a:ext uri="{FF2B5EF4-FFF2-40B4-BE49-F238E27FC236}">
                      <a16:creationId xmlns:a16="http://schemas.microsoft.com/office/drawing/2014/main" id="{CACD4A1B-67F8-4EFB-8712-95628F82F513}"/>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4">
                  <a:extLst>
                    <a:ext uri="{FF2B5EF4-FFF2-40B4-BE49-F238E27FC236}">
                      <a16:creationId xmlns:a16="http://schemas.microsoft.com/office/drawing/2014/main" id="{97F23ACA-4EC1-4C94-877F-AB6F78017D6C}"/>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 name="Group 29">
              <a:extLst>
                <a:ext uri="{FF2B5EF4-FFF2-40B4-BE49-F238E27FC236}">
                  <a16:creationId xmlns:a16="http://schemas.microsoft.com/office/drawing/2014/main" id="{54F538EC-5BE1-41A9-A8C7-0C77CD4A8FCC}"/>
                </a:ext>
              </a:extLst>
            </p:cNvPr>
            <p:cNvGrpSpPr/>
            <p:nvPr/>
          </p:nvGrpSpPr>
          <p:grpSpPr>
            <a:xfrm>
              <a:off x="9437069" y="222846"/>
              <a:ext cx="867655" cy="334915"/>
              <a:chOff x="1848415" y="2450236"/>
              <a:chExt cx="2719953" cy="1049902"/>
            </a:xfrm>
          </p:grpSpPr>
          <p:sp>
            <p:nvSpPr>
              <p:cNvPr id="31" name="Arrow: Chevron 8">
                <a:extLst>
                  <a:ext uri="{FF2B5EF4-FFF2-40B4-BE49-F238E27FC236}">
                    <a16:creationId xmlns:a16="http://schemas.microsoft.com/office/drawing/2014/main" id="{5EEA02C2-D80C-48B2-B751-322453B3AD9F}"/>
                  </a:ext>
                </a:extLst>
              </p:cNvPr>
              <p:cNvSpPr/>
              <p:nvPr/>
            </p:nvSpPr>
            <p:spPr>
              <a:xfrm>
                <a:off x="1848415" y="2450236"/>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2" name="Freeform 67">
                <a:extLst>
                  <a:ext uri="{FF2B5EF4-FFF2-40B4-BE49-F238E27FC236}">
                    <a16:creationId xmlns:a16="http://schemas.microsoft.com/office/drawing/2014/main" id="{0E10490E-BDA3-42E4-B37A-BEBA6E2CF1B4}"/>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Tree>
    <p:extLst>
      <p:ext uri="{BB962C8B-B14F-4D97-AF65-F5344CB8AC3E}">
        <p14:creationId xmlns:p14="http://schemas.microsoft.com/office/powerpoint/2010/main" val="1577794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1000" fill="hold"/>
                                        <p:tgtEl>
                                          <p:spTgt spid="22"/>
                                        </p:tgtEl>
                                        <p:attrNameLst>
                                          <p:attrName>ppt_w</p:attrName>
                                        </p:attrNameLst>
                                      </p:cBhvr>
                                      <p:tavLst>
                                        <p:tav tm="0">
                                          <p:val>
                                            <p:fltVal val="0"/>
                                          </p:val>
                                        </p:tav>
                                        <p:tav tm="100000">
                                          <p:val>
                                            <p:strVal val="#ppt_w"/>
                                          </p:val>
                                        </p:tav>
                                      </p:tavLst>
                                    </p:anim>
                                    <p:anim calcmode="lin" valueType="num">
                                      <p:cBhvr>
                                        <p:cTn id="12" dur="1000" fill="hold"/>
                                        <p:tgtEl>
                                          <p:spTgt spid="22"/>
                                        </p:tgtEl>
                                        <p:attrNameLst>
                                          <p:attrName>ppt_h</p:attrName>
                                        </p:attrNameLst>
                                      </p:cBhvr>
                                      <p:tavLst>
                                        <p:tav tm="0">
                                          <p:val>
                                            <p:fltVal val="0"/>
                                          </p:val>
                                        </p:tav>
                                        <p:tav tm="100000">
                                          <p:val>
                                            <p:strVal val="#ppt_h"/>
                                          </p:val>
                                        </p:tav>
                                      </p:tavLst>
                                    </p:anim>
                                    <p:animEffect transition="in" filter="fade">
                                      <p:cBhvr>
                                        <p:cTn id="13" dur="1000"/>
                                        <p:tgtEl>
                                          <p:spTgt spid="22"/>
                                        </p:tgtEl>
                                      </p:cBhvr>
                                    </p:animEffect>
                                  </p:childTnLst>
                                </p:cTn>
                              </p:par>
                            </p:childTnLst>
                          </p:cTn>
                        </p:par>
                        <p:par>
                          <p:cTn id="14" fill="hold">
                            <p:stCondLst>
                              <p:cond delay="2500"/>
                            </p:stCondLst>
                            <p:childTnLst>
                              <p:par>
                                <p:cTn id="15" presetID="53" presetClass="entr" presetSubtype="16" fill="hold" nodeType="afterEffect">
                                  <p:stCondLst>
                                    <p:cond delay="5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52201"/>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175441"/>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navigate to the Manage Profile page.</a:t>
            </a:r>
            <a:endParaRPr lang="en-US" i="1" dirty="0">
              <a:solidFill>
                <a:schemeClr val="accent1"/>
              </a:solidFill>
            </a:endParaRPr>
          </a:p>
        </p:txBody>
      </p:sp>
      <p:sp>
        <p:nvSpPr>
          <p:cNvPr id="13" name="TextBox 12"/>
          <p:cNvSpPr txBox="1"/>
          <p:nvPr>
            <p:custDataLst>
              <p:tags r:id="rId1"/>
            </p:custDataLst>
          </p:nvPr>
        </p:nvSpPr>
        <p:spPr>
          <a:xfrm>
            <a:off x="3032678" y="2554499"/>
            <a:ext cx="1772276" cy="1384995"/>
          </a:xfrm>
          <a:prstGeom prst="rect">
            <a:avLst/>
          </a:prstGeom>
          <a:noFill/>
        </p:spPr>
        <p:txBody>
          <a:bodyPr wrap="square" rtlCol="0">
            <a:spAutoFit/>
          </a:bodyPr>
          <a:lstStyle/>
          <a:p>
            <a:pPr lvl="0"/>
            <a:r>
              <a:rPr lang="en-US" sz="1400" dirty="0"/>
              <a:t>Click the </a:t>
            </a:r>
            <a:r>
              <a:rPr lang="en-US" sz="1400" b="1" dirty="0"/>
              <a:t>Manage Profile </a:t>
            </a:r>
            <a:r>
              <a:rPr lang="en-US" sz="1400" dirty="0"/>
              <a:t>link in order to navigate to the supplier profile page.</a:t>
            </a:r>
          </a:p>
        </p:txBody>
      </p:sp>
      <p:sp>
        <p:nvSpPr>
          <p:cNvPr id="25" name="TextBox 24"/>
          <p:cNvSpPr txBox="1"/>
          <p:nvPr>
            <p:custDataLst>
              <p:tags r:id="rId2"/>
            </p:custDataLst>
          </p:nvPr>
        </p:nvSpPr>
        <p:spPr>
          <a:xfrm>
            <a:off x="810210" y="2199741"/>
            <a:ext cx="1924240" cy="269304"/>
          </a:xfrm>
          <a:prstGeom prst="rect">
            <a:avLst/>
          </a:prstGeom>
          <a:noFill/>
        </p:spPr>
        <p:txBody>
          <a:bodyPr wrap="square" rtlCol="0" anchor="ctr">
            <a:spAutoFit/>
          </a:bodyPr>
          <a:lstStyle/>
          <a:p>
            <a:r>
              <a:rPr lang="en-US" sz="1150" dirty="0"/>
              <a:t>1. Access Home</a:t>
            </a:r>
          </a:p>
        </p:txBody>
      </p:sp>
      <p:sp>
        <p:nvSpPr>
          <p:cNvPr id="27" name="TextBox 26"/>
          <p:cNvSpPr txBox="1"/>
          <p:nvPr>
            <p:custDataLst>
              <p:tags r:id="rId3"/>
            </p:custDataLst>
          </p:nvPr>
        </p:nvSpPr>
        <p:spPr>
          <a:xfrm>
            <a:off x="810210" y="3029590"/>
            <a:ext cx="1813407" cy="446276"/>
          </a:xfrm>
          <a:prstGeom prst="rect">
            <a:avLst/>
          </a:prstGeom>
          <a:noFill/>
        </p:spPr>
        <p:txBody>
          <a:bodyPr wrap="square" rtlCol="0" anchor="ctr">
            <a:spAutoFit/>
          </a:bodyPr>
          <a:lstStyle/>
          <a:p>
            <a:pPr marL="234950" indent="-234950"/>
            <a:r>
              <a:rPr lang="en-US" sz="1150" dirty="0"/>
              <a:t>2. Go to Supplier Portal</a:t>
            </a:r>
          </a:p>
        </p:txBody>
      </p:sp>
      <p:sp>
        <p:nvSpPr>
          <p:cNvPr id="28" name="TextBox 27"/>
          <p:cNvSpPr txBox="1"/>
          <p:nvPr>
            <p:custDataLst>
              <p:tags r:id="rId4"/>
            </p:custDataLst>
          </p:nvPr>
        </p:nvSpPr>
        <p:spPr>
          <a:xfrm>
            <a:off x="810210" y="4045337"/>
            <a:ext cx="1924240" cy="269304"/>
          </a:xfrm>
          <a:prstGeom prst="rect">
            <a:avLst/>
          </a:prstGeom>
          <a:noFill/>
        </p:spPr>
        <p:txBody>
          <a:bodyPr wrap="square" rtlCol="0" anchor="ctr">
            <a:spAutoFit/>
          </a:bodyPr>
          <a:lstStyle/>
          <a:p>
            <a:r>
              <a:rPr lang="en-US" sz="1150" b="1" dirty="0"/>
              <a:t>3. Manage Profile</a:t>
            </a:r>
          </a:p>
        </p:txBody>
      </p:sp>
      <p:sp>
        <p:nvSpPr>
          <p:cNvPr id="29" name="TextBox 28"/>
          <p:cNvSpPr txBox="1"/>
          <p:nvPr>
            <p:custDataLst>
              <p:tags r:id="rId5"/>
            </p:custDataLst>
          </p:nvPr>
        </p:nvSpPr>
        <p:spPr>
          <a:xfrm>
            <a:off x="810210" y="4944928"/>
            <a:ext cx="1924240" cy="269304"/>
          </a:xfrm>
          <a:prstGeom prst="rect">
            <a:avLst/>
          </a:prstGeom>
          <a:noFill/>
        </p:spPr>
        <p:txBody>
          <a:bodyPr wrap="square" rtlCol="0" anchor="ctr">
            <a:spAutoFit/>
          </a:bodyPr>
          <a:lstStyle/>
          <a:p>
            <a:r>
              <a:rPr lang="en-US" sz="1150" dirty="0"/>
              <a:t>4. Edit Profile</a:t>
            </a:r>
          </a:p>
        </p:txBody>
      </p:sp>
      <p:sp>
        <p:nvSpPr>
          <p:cNvPr id="30" name="TextBox 29"/>
          <p:cNvSpPr txBox="1"/>
          <p:nvPr>
            <p:custDataLst>
              <p:tags r:id="rId6"/>
            </p:custDataLst>
          </p:nvPr>
        </p:nvSpPr>
        <p:spPr>
          <a:xfrm>
            <a:off x="782994" y="5891400"/>
            <a:ext cx="1924240" cy="269304"/>
          </a:xfrm>
          <a:prstGeom prst="rect">
            <a:avLst/>
          </a:prstGeom>
          <a:noFill/>
        </p:spPr>
        <p:txBody>
          <a:bodyPr wrap="square" rtlCol="0" anchor="ctr">
            <a:spAutoFit/>
          </a:bodyPr>
          <a:lstStyle/>
          <a:p>
            <a:r>
              <a:rPr lang="en-US" sz="1150" dirty="0"/>
              <a:t>5. Confirm Edit</a:t>
            </a: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46399" r="45973"/>
          <a:stretch/>
        </p:blipFill>
        <p:spPr>
          <a:xfrm>
            <a:off x="4804953" y="2554499"/>
            <a:ext cx="6048288" cy="2968025"/>
          </a:xfrm>
          <a:prstGeom prst="rect">
            <a:avLst/>
          </a:prstGeom>
          <a:ln>
            <a:solidFill>
              <a:schemeClr val="bg1">
                <a:lumMod val="65000"/>
              </a:schemeClr>
            </a:solidFill>
          </a:ln>
        </p:spPr>
      </p:pic>
      <p:sp>
        <p:nvSpPr>
          <p:cNvPr id="19" name="Curved Right Arrow 18"/>
          <p:cNvSpPr/>
          <p:nvPr/>
        </p:nvSpPr>
        <p:spPr>
          <a:xfrm rot="14337441">
            <a:off x="5823438" y="4669530"/>
            <a:ext cx="758778" cy="1649683"/>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5636449" y="2534096"/>
            <a:ext cx="2478014" cy="2051652"/>
            <a:chOff x="5636449" y="2247655"/>
            <a:chExt cx="2478014" cy="2051652"/>
          </a:xfrm>
        </p:grpSpPr>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t="78980" r="87316"/>
            <a:stretch/>
          </p:blipFill>
          <p:spPr>
            <a:xfrm>
              <a:off x="5636450" y="2247655"/>
              <a:ext cx="2478013" cy="2031250"/>
            </a:xfrm>
            <a:prstGeom prst="rect">
              <a:avLst/>
            </a:prstGeom>
            <a:ln>
              <a:solidFill>
                <a:schemeClr val="tx2"/>
              </a:solidFill>
            </a:ln>
          </p:spPr>
        </p:pic>
        <p:sp>
          <p:nvSpPr>
            <p:cNvPr id="22" name="Rectangle 21">
              <a:extLst>
                <a:ext uri="{FF2B5EF4-FFF2-40B4-BE49-F238E27FC236}">
                  <a16:creationId xmlns:a16="http://schemas.microsoft.com/office/drawing/2014/main" id="{B2955A2B-5C25-4A36-B2CE-116DDF15F88E}"/>
                </a:ext>
              </a:extLst>
            </p:cNvPr>
            <p:cNvSpPr/>
            <p:nvPr/>
          </p:nvSpPr>
          <p:spPr>
            <a:xfrm flipH="1">
              <a:off x="5636449" y="3909340"/>
              <a:ext cx="2478014" cy="38996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B2955A2B-5C25-4A36-B2CE-116DDF15F88E}"/>
              </a:ext>
            </a:extLst>
          </p:cNvPr>
          <p:cNvSpPr/>
          <p:nvPr/>
        </p:nvSpPr>
        <p:spPr>
          <a:xfrm flipH="1">
            <a:off x="4820444" y="5311178"/>
            <a:ext cx="1214596" cy="2069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02905182-E153-4CE6-808D-B5D46FEBA6BE}"/>
              </a:ext>
            </a:extLst>
          </p:cNvPr>
          <p:cNvGrpSpPr/>
          <p:nvPr/>
        </p:nvGrpSpPr>
        <p:grpSpPr>
          <a:xfrm>
            <a:off x="9437069" y="498028"/>
            <a:ext cx="2547232" cy="346174"/>
            <a:chOff x="9437069" y="211587"/>
            <a:chExt cx="2547232" cy="346174"/>
          </a:xfrm>
        </p:grpSpPr>
        <p:grpSp>
          <p:nvGrpSpPr>
            <p:cNvPr id="18" name="Group 17">
              <a:extLst>
                <a:ext uri="{FF2B5EF4-FFF2-40B4-BE49-F238E27FC236}">
                  <a16:creationId xmlns:a16="http://schemas.microsoft.com/office/drawing/2014/main" id="{D40D83E2-782F-48E9-8C86-D9E4B938A1ED}"/>
                </a:ext>
              </a:extLst>
            </p:cNvPr>
            <p:cNvGrpSpPr/>
            <p:nvPr/>
          </p:nvGrpSpPr>
          <p:grpSpPr>
            <a:xfrm>
              <a:off x="10280909" y="211587"/>
              <a:ext cx="867655" cy="334915"/>
              <a:chOff x="4736024" y="2450238"/>
              <a:chExt cx="2719953" cy="1049902"/>
            </a:xfrm>
          </p:grpSpPr>
          <p:sp>
            <p:nvSpPr>
              <p:cNvPr id="36" name="Arrow: Chevron 10">
                <a:extLst>
                  <a:ext uri="{FF2B5EF4-FFF2-40B4-BE49-F238E27FC236}">
                    <a16:creationId xmlns:a16="http://schemas.microsoft.com/office/drawing/2014/main" id="{B51F8A7C-D827-4EA9-B1FC-8759A6993137}"/>
                  </a:ext>
                </a:extLst>
              </p:cNvPr>
              <p:cNvSpPr/>
              <p:nvPr/>
            </p:nvSpPr>
            <p:spPr>
              <a:xfrm>
                <a:off x="4736024"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7" name="Group 36">
                <a:extLst>
                  <a:ext uri="{FF2B5EF4-FFF2-40B4-BE49-F238E27FC236}">
                    <a16:creationId xmlns:a16="http://schemas.microsoft.com/office/drawing/2014/main" id="{DAFC5A2A-592C-4CC5-A3A1-416F3551DE30}"/>
                  </a:ext>
                </a:extLst>
              </p:cNvPr>
              <p:cNvGrpSpPr/>
              <p:nvPr/>
            </p:nvGrpSpPr>
            <p:grpSpPr>
              <a:xfrm>
                <a:off x="5585416" y="2573928"/>
                <a:ext cx="1021166" cy="744428"/>
                <a:chOff x="412750" y="728663"/>
                <a:chExt cx="1171575" cy="854076"/>
              </a:xfrm>
              <a:solidFill>
                <a:schemeClr val="bg1"/>
              </a:solidFill>
            </p:grpSpPr>
            <p:sp>
              <p:nvSpPr>
                <p:cNvPr id="38" name="Freeform 6">
                  <a:extLst>
                    <a:ext uri="{FF2B5EF4-FFF2-40B4-BE49-F238E27FC236}">
                      <a16:creationId xmlns:a16="http://schemas.microsoft.com/office/drawing/2014/main" id="{3A90C8E3-78B1-4637-A9FC-36F0C34AE55C}"/>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7">
                  <a:extLst>
                    <a:ext uri="{FF2B5EF4-FFF2-40B4-BE49-F238E27FC236}">
                      <a16:creationId xmlns:a16="http://schemas.microsoft.com/office/drawing/2014/main" id="{022528A3-71FA-4A5C-B6EA-E9A3E1C9BB72}"/>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1" name="Group 20">
              <a:extLst>
                <a:ext uri="{FF2B5EF4-FFF2-40B4-BE49-F238E27FC236}">
                  <a16:creationId xmlns:a16="http://schemas.microsoft.com/office/drawing/2014/main" id="{AC3C30F8-48B6-4B0C-AF5B-AB3AB33CABA2}"/>
                </a:ext>
              </a:extLst>
            </p:cNvPr>
            <p:cNvGrpSpPr/>
            <p:nvPr/>
          </p:nvGrpSpPr>
          <p:grpSpPr>
            <a:xfrm>
              <a:off x="11116646" y="211587"/>
              <a:ext cx="867655" cy="334915"/>
              <a:chOff x="7623632" y="2450238"/>
              <a:chExt cx="2719953" cy="1049902"/>
            </a:xfrm>
          </p:grpSpPr>
          <p:sp>
            <p:nvSpPr>
              <p:cNvPr id="32" name="Arrow: Chevron 12">
                <a:extLst>
                  <a:ext uri="{FF2B5EF4-FFF2-40B4-BE49-F238E27FC236}">
                    <a16:creationId xmlns:a16="http://schemas.microsoft.com/office/drawing/2014/main" id="{EB0B4780-109F-465E-AACC-EA6ECAAE66AD}"/>
                  </a:ext>
                </a:extLst>
              </p:cNvPr>
              <p:cNvSpPr/>
              <p:nvPr/>
            </p:nvSpPr>
            <p:spPr>
              <a:xfrm>
                <a:off x="7623632"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3" name="Group 32">
                <a:extLst>
                  <a:ext uri="{FF2B5EF4-FFF2-40B4-BE49-F238E27FC236}">
                    <a16:creationId xmlns:a16="http://schemas.microsoft.com/office/drawing/2014/main" id="{F028A151-1DD4-4EB0-A90C-BFBCB56C73B7}"/>
                  </a:ext>
                </a:extLst>
              </p:cNvPr>
              <p:cNvGrpSpPr/>
              <p:nvPr/>
            </p:nvGrpSpPr>
            <p:grpSpPr>
              <a:xfrm>
                <a:off x="8728490" y="2573928"/>
                <a:ext cx="542863" cy="888449"/>
                <a:chOff x="617538" y="3619500"/>
                <a:chExt cx="615950" cy="1008063"/>
              </a:xfrm>
              <a:solidFill>
                <a:schemeClr val="bg1"/>
              </a:solidFill>
            </p:grpSpPr>
            <p:sp>
              <p:nvSpPr>
                <p:cNvPr id="34" name="Freeform 83">
                  <a:extLst>
                    <a:ext uri="{FF2B5EF4-FFF2-40B4-BE49-F238E27FC236}">
                      <a16:creationId xmlns:a16="http://schemas.microsoft.com/office/drawing/2014/main" id="{2B881795-59F9-4078-B5B7-1B33CF72A091}"/>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4">
                  <a:extLst>
                    <a:ext uri="{FF2B5EF4-FFF2-40B4-BE49-F238E27FC236}">
                      <a16:creationId xmlns:a16="http://schemas.microsoft.com/office/drawing/2014/main" id="{4F6F9D07-C17F-4767-A5FE-E8FF20214D84}"/>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4" name="Group 23">
              <a:extLst>
                <a:ext uri="{FF2B5EF4-FFF2-40B4-BE49-F238E27FC236}">
                  <a16:creationId xmlns:a16="http://schemas.microsoft.com/office/drawing/2014/main" id="{02BF7C45-141F-497F-B735-09F867800565}"/>
                </a:ext>
              </a:extLst>
            </p:cNvPr>
            <p:cNvGrpSpPr/>
            <p:nvPr/>
          </p:nvGrpSpPr>
          <p:grpSpPr>
            <a:xfrm>
              <a:off x="9437069" y="222846"/>
              <a:ext cx="867655" cy="334915"/>
              <a:chOff x="1848415" y="2450236"/>
              <a:chExt cx="2719953" cy="1049902"/>
            </a:xfrm>
          </p:grpSpPr>
          <p:sp>
            <p:nvSpPr>
              <p:cNvPr id="26" name="Arrow: Chevron 8">
                <a:extLst>
                  <a:ext uri="{FF2B5EF4-FFF2-40B4-BE49-F238E27FC236}">
                    <a16:creationId xmlns:a16="http://schemas.microsoft.com/office/drawing/2014/main" id="{75CFA2EA-49B9-48AD-AE2A-BA7D0003D525}"/>
                  </a:ext>
                </a:extLst>
              </p:cNvPr>
              <p:cNvSpPr/>
              <p:nvPr/>
            </p:nvSpPr>
            <p:spPr>
              <a:xfrm>
                <a:off x="1848415" y="2450236"/>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1" name="Freeform 67">
                <a:extLst>
                  <a:ext uri="{FF2B5EF4-FFF2-40B4-BE49-F238E27FC236}">
                    <a16:creationId xmlns:a16="http://schemas.microsoft.com/office/drawing/2014/main" id="{FF33B396-E975-4B06-B3AD-2E27CF714F01}"/>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Tree>
    <p:extLst>
      <p:ext uri="{BB962C8B-B14F-4D97-AF65-F5344CB8AC3E}">
        <p14:creationId xmlns:p14="http://schemas.microsoft.com/office/powerpoint/2010/main" val="361228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childTnLst>
                          </p:cTn>
                        </p:par>
                        <p:par>
                          <p:cTn id="14" fill="hold">
                            <p:stCondLst>
                              <p:cond delay="2000"/>
                            </p:stCondLst>
                            <p:childTnLst>
                              <p:par>
                                <p:cTn id="15" presetID="53" presetClass="entr" presetSubtype="16"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52202"/>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175442"/>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edit profile information.</a:t>
            </a:r>
            <a:endParaRPr lang="en-US" i="1" dirty="0">
              <a:solidFill>
                <a:schemeClr val="accent1"/>
              </a:solidFill>
            </a:endParaRPr>
          </a:p>
        </p:txBody>
      </p:sp>
      <p:sp>
        <p:nvSpPr>
          <p:cNvPr id="13" name="TextBox 12"/>
          <p:cNvSpPr txBox="1"/>
          <p:nvPr>
            <p:custDataLst>
              <p:tags r:id="rId1"/>
            </p:custDataLst>
          </p:nvPr>
        </p:nvSpPr>
        <p:spPr>
          <a:xfrm>
            <a:off x="810210" y="2199742"/>
            <a:ext cx="1924240" cy="269304"/>
          </a:xfrm>
          <a:prstGeom prst="rect">
            <a:avLst/>
          </a:prstGeom>
          <a:noFill/>
        </p:spPr>
        <p:txBody>
          <a:bodyPr wrap="square" rtlCol="0" anchor="ctr">
            <a:spAutoFit/>
          </a:bodyPr>
          <a:lstStyle/>
          <a:p>
            <a:r>
              <a:rPr lang="en-US" sz="1150" dirty="0"/>
              <a:t>1. Access Home</a:t>
            </a:r>
          </a:p>
        </p:txBody>
      </p:sp>
      <p:sp>
        <p:nvSpPr>
          <p:cNvPr id="15" name="TextBox 14"/>
          <p:cNvSpPr txBox="1"/>
          <p:nvPr>
            <p:custDataLst>
              <p:tags r:id="rId2"/>
            </p:custDataLst>
          </p:nvPr>
        </p:nvSpPr>
        <p:spPr>
          <a:xfrm>
            <a:off x="810210" y="3029591"/>
            <a:ext cx="1813407" cy="446276"/>
          </a:xfrm>
          <a:prstGeom prst="rect">
            <a:avLst/>
          </a:prstGeom>
          <a:noFill/>
        </p:spPr>
        <p:txBody>
          <a:bodyPr wrap="square" rtlCol="0" anchor="ctr">
            <a:spAutoFit/>
          </a:bodyPr>
          <a:lstStyle/>
          <a:p>
            <a:pPr marL="234950" indent="-234950"/>
            <a:r>
              <a:rPr lang="en-US" sz="1150" dirty="0"/>
              <a:t>2. Go to Supplier Portal</a:t>
            </a:r>
          </a:p>
        </p:txBody>
      </p:sp>
      <p:sp>
        <p:nvSpPr>
          <p:cNvPr id="21" name="TextBox 20"/>
          <p:cNvSpPr txBox="1"/>
          <p:nvPr>
            <p:custDataLst>
              <p:tags r:id="rId3"/>
            </p:custDataLst>
          </p:nvPr>
        </p:nvSpPr>
        <p:spPr>
          <a:xfrm>
            <a:off x="810210" y="4045338"/>
            <a:ext cx="1924240" cy="269304"/>
          </a:xfrm>
          <a:prstGeom prst="rect">
            <a:avLst/>
          </a:prstGeom>
          <a:noFill/>
        </p:spPr>
        <p:txBody>
          <a:bodyPr wrap="square" rtlCol="0" anchor="ctr">
            <a:spAutoFit/>
          </a:bodyPr>
          <a:lstStyle/>
          <a:p>
            <a:r>
              <a:rPr lang="en-US" sz="1150" dirty="0"/>
              <a:t>3. Manage Profile</a:t>
            </a:r>
          </a:p>
        </p:txBody>
      </p:sp>
      <p:sp>
        <p:nvSpPr>
          <p:cNvPr id="22" name="TextBox 21"/>
          <p:cNvSpPr txBox="1"/>
          <p:nvPr>
            <p:custDataLst>
              <p:tags r:id="rId4"/>
            </p:custDataLst>
          </p:nvPr>
        </p:nvSpPr>
        <p:spPr>
          <a:xfrm>
            <a:off x="810210" y="4944929"/>
            <a:ext cx="1924240" cy="269304"/>
          </a:xfrm>
          <a:prstGeom prst="rect">
            <a:avLst/>
          </a:prstGeom>
          <a:noFill/>
        </p:spPr>
        <p:txBody>
          <a:bodyPr wrap="square" rtlCol="0" anchor="ctr">
            <a:spAutoFit/>
          </a:bodyPr>
          <a:lstStyle/>
          <a:p>
            <a:r>
              <a:rPr lang="en-US" sz="1150" b="1" dirty="0"/>
              <a:t>4. Edit Profile</a:t>
            </a:r>
          </a:p>
        </p:txBody>
      </p:sp>
      <p:sp>
        <p:nvSpPr>
          <p:cNvPr id="24" name="TextBox 23"/>
          <p:cNvSpPr txBox="1"/>
          <p:nvPr>
            <p:custDataLst>
              <p:tags r:id="rId5"/>
            </p:custDataLst>
          </p:nvPr>
        </p:nvSpPr>
        <p:spPr>
          <a:xfrm>
            <a:off x="782994" y="5891401"/>
            <a:ext cx="1924240" cy="269304"/>
          </a:xfrm>
          <a:prstGeom prst="rect">
            <a:avLst/>
          </a:prstGeom>
          <a:noFill/>
        </p:spPr>
        <p:txBody>
          <a:bodyPr wrap="square" rtlCol="0" anchor="ctr">
            <a:spAutoFit/>
          </a:bodyPr>
          <a:lstStyle/>
          <a:p>
            <a:r>
              <a:rPr lang="en-US" sz="1150" dirty="0"/>
              <a:t>5. Confirm Edit</a:t>
            </a:r>
          </a:p>
        </p:txBody>
      </p:sp>
      <p:sp>
        <p:nvSpPr>
          <p:cNvPr id="25" name="TextBox 24"/>
          <p:cNvSpPr txBox="1"/>
          <p:nvPr>
            <p:custDataLst>
              <p:tags r:id="rId6"/>
            </p:custDataLst>
          </p:nvPr>
        </p:nvSpPr>
        <p:spPr>
          <a:xfrm>
            <a:off x="3032678" y="2554499"/>
            <a:ext cx="1772275" cy="1169551"/>
          </a:xfrm>
          <a:prstGeom prst="rect">
            <a:avLst/>
          </a:prstGeom>
          <a:noFill/>
        </p:spPr>
        <p:txBody>
          <a:bodyPr wrap="square" rtlCol="0">
            <a:spAutoFit/>
          </a:bodyPr>
          <a:lstStyle/>
          <a:p>
            <a:pPr lvl="0"/>
            <a:r>
              <a:rPr lang="en-US" sz="1400" dirty="0"/>
              <a:t>From the </a:t>
            </a:r>
            <a:r>
              <a:rPr lang="en-US" sz="1400" b="1" dirty="0"/>
              <a:t>Company Profile </a:t>
            </a:r>
            <a:r>
              <a:rPr lang="en-US" sz="1400" dirty="0"/>
              <a:t>page, click the </a:t>
            </a:r>
            <a:r>
              <a:rPr lang="en-US" sz="1400" b="1" dirty="0"/>
              <a:t>Edit </a:t>
            </a:r>
            <a:r>
              <a:rPr lang="en-US" sz="1400" dirty="0"/>
              <a:t>button.</a:t>
            </a: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4953" y="2554500"/>
            <a:ext cx="6549811" cy="2478401"/>
          </a:xfrm>
          <a:prstGeom prst="rect">
            <a:avLst/>
          </a:prstGeom>
          <a:ln>
            <a:solidFill>
              <a:schemeClr val="bg1">
                <a:lumMod val="65000"/>
              </a:schemeClr>
            </a:solidFill>
          </a:ln>
        </p:spPr>
      </p:pic>
      <p:sp>
        <p:nvSpPr>
          <p:cNvPr id="27" name="Rectangle 26">
            <a:extLst>
              <a:ext uri="{FF2B5EF4-FFF2-40B4-BE49-F238E27FC236}">
                <a16:creationId xmlns:a16="http://schemas.microsoft.com/office/drawing/2014/main" id="{B2955A2B-5C25-4A36-B2CE-116DDF15F88E}"/>
              </a:ext>
            </a:extLst>
          </p:cNvPr>
          <p:cNvSpPr/>
          <p:nvPr/>
        </p:nvSpPr>
        <p:spPr>
          <a:xfrm flipH="1">
            <a:off x="10876394" y="2774604"/>
            <a:ext cx="205508" cy="1331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8213129" y="3113412"/>
            <a:ext cx="3371361" cy="1153385"/>
            <a:chOff x="9192844" y="2911049"/>
            <a:chExt cx="2161920" cy="739620"/>
          </a:xfrm>
        </p:grpSpPr>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80953" b="82779"/>
            <a:stretch/>
          </p:blipFill>
          <p:spPr>
            <a:xfrm>
              <a:off x="9192844" y="2911049"/>
              <a:ext cx="2161920" cy="739620"/>
            </a:xfrm>
            <a:prstGeom prst="rect">
              <a:avLst/>
            </a:prstGeom>
            <a:ln>
              <a:solidFill>
                <a:schemeClr val="bg1">
                  <a:lumMod val="65000"/>
                </a:schemeClr>
              </a:solidFill>
            </a:ln>
          </p:spPr>
        </p:pic>
        <p:sp>
          <p:nvSpPr>
            <p:cNvPr id="33" name="Rectangle 32">
              <a:extLst>
                <a:ext uri="{FF2B5EF4-FFF2-40B4-BE49-F238E27FC236}">
                  <a16:creationId xmlns:a16="http://schemas.microsoft.com/office/drawing/2014/main" id="{B2955A2B-5C25-4A36-B2CE-116DDF15F88E}"/>
                </a:ext>
              </a:extLst>
            </p:cNvPr>
            <p:cNvSpPr/>
            <p:nvPr/>
          </p:nvSpPr>
          <p:spPr>
            <a:xfrm flipV="1">
              <a:off x="10556682" y="3310391"/>
              <a:ext cx="299499" cy="20226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B348C3F-30E8-4135-8B43-12D55A59CC49}"/>
              </a:ext>
            </a:extLst>
          </p:cNvPr>
          <p:cNvGrpSpPr/>
          <p:nvPr/>
        </p:nvGrpSpPr>
        <p:grpSpPr>
          <a:xfrm>
            <a:off x="9437069" y="498029"/>
            <a:ext cx="2547232" cy="346174"/>
            <a:chOff x="9437069" y="211587"/>
            <a:chExt cx="2547232" cy="346174"/>
          </a:xfrm>
        </p:grpSpPr>
        <p:grpSp>
          <p:nvGrpSpPr>
            <p:cNvPr id="18" name="Group 17">
              <a:extLst>
                <a:ext uri="{FF2B5EF4-FFF2-40B4-BE49-F238E27FC236}">
                  <a16:creationId xmlns:a16="http://schemas.microsoft.com/office/drawing/2014/main" id="{591D0DDC-9AF4-45A6-BB8D-B0D2F00E25EA}"/>
                </a:ext>
              </a:extLst>
            </p:cNvPr>
            <p:cNvGrpSpPr/>
            <p:nvPr/>
          </p:nvGrpSpPr>
          <p:grpSpPr>
            <a:xfrm>
              <a:off x="10280909" y="211587"/>
              <a:ext cx="867655" cy="334915"/>
              <a:chOff x="4736024" y="2450238"/>
              <a:chExt cx="2719953" cy="1049902"/>
            </a:xfrm>
          </p:grpSpPr>
          <p:sp>
            <p:nvSpPr>
              <p:cNvPr id="37" name="Arrow: Chevron 10">
                <a:extLst>
                  <a:ext uri="{FF2B5EF4-FFF2-40B4-BE49-F238E27FC236}">
                    <a16:creationId xmlns:a16="http://schemas.microsoft.com/office/drawing/2014/main" id="{61F57F70-37B4-4912-879F-856192AF0390}"/>
                  </a:ext>
                </a:extLst>
              </p:cNvPr>
              <p:cNvSpPr/>
              <p:nvPr/>
            </p:nvSpPr>
            <p:spPr>
              <a:xfrm>
                <a:off x="4736024"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8" name="Group 37">
                <a:extLst>
                  <a:ext uri="{FF2B5EF4-FFF2-40B4-BE49-F238E27FC236}">
                    <a16:creationId xmlns:a16="http://schemas.microsoft.com/office/drawing/2014/main" id="{CAAC60E7-63F8-4065-975B-92EB069FC52A}"/>
                  </a:ext>
                </a:extLst>
              </p:cNvPr>
              <p:cNvGrpSpPr/>
              <p:nvPr/>
            </p:nvGrpSpPr>
            <p:grpSpPr>
              <a:xfrm>
                <a:off x="5585416" y="2573928"/>
                <a:ext cx="1021166" cy="744428"/>
                <a:chOff x="412750" y="728663"/>
                <a:chExt cx="1171575" cy="854076"/>
              </a:xfrm>
              <a:solidFill>
                <a:schemeClr val="bg1"/>
              </a:solidFill>
            </p:grpSpPr>
            <p:sp>
              <p:nvSpPr>
                <p:cNvPr id="39" name="Freeform 6">
                  <a:extLst>
                    <a:ext uri="{FF2B5EF4-FFF2-40B4-BE49-F238E27FC236}">
                      <a16:creationId xmlns:a16="http://schemas.microsoft.com/office/drawing/2014/main" id="{93A6C751-A1EF-46A5-BAB6-0C352CB96F0C}"/>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a:extLst>
                    <a:ext uri="{FF2B5EF4-FFF2-40B4-BE49-F238E27FC236}">
                      <a16:creationId xmlns:a16="http://schemas.microsoft.com/office/drawing/2014/main" id="{A870E6F8-FAC4-4466-B1BF-78A5ABE8E75E}"/>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a:extLst>
                <a:ext uri="{FF2B5EF4-FFF2-40B4-BE49-F238E27FC236}">
                  <a16:creationId xmlns:a16="http://schemas.microsoft.com/office/drawing/2014/main" id="{2E2B6EC7-95FC-4F36-924D-BF1F8B183FF3}"/>
                </a:ext>
              </a:extLst>
            </p:cNvPr>
            <p:cNvGrpSpPr/>
            <p:nvPr/>
          </p:nvGrpSpPr>
          <p:grpSpPr>
            <a:xfrm>
              <a:off x="11116646" y="211587"/>
              <a:ext cx="867655" cy="334915"/>
              <a:chOff x="7623632" y="2450238"/>
              <a:chExt cx="2719953" cy="1049902"/>
            </a:xfrm>
          </p:grpSpPr>
          <p:sp>
            <p:nvSpPr>
              <p:cNvPr id="32" name="Arrow: Chevron 12">
                <a:extLst>
                  <a:ext uri="{FF2B5EF4-FFF2-40B4-BE49-F238E27FC236}">
                    <a16:creationId xmlns:a16="http://schemas.microsoft.com/office/drawing/2014/main" id="{42BA7A6E-1141-4CF5-8EFA-5A3EC1387AB8}"/>
                  </a:ext>
                </a:extLst>
              </p:cNvPr>
              <p:cNvSpPr/>
              <p:nvPr/>
            </p:nvSpPr>
            <p:spPr>
              <a:xfrm>
                <a:off x="7623632"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4" name="Group 33">
                <a:extLst>
                  <a:ext uri="{FF2B5EF4-FFF2-40B4-BE49-F238E27FC236}">
                    <a16:creationId xmlns:a16="http://schemas.microsoft.com/office/drawing/2014/main" id="{E33A6017-FD0F-41B2-86B9-61D19B57876B}"/>
                  </a:ext>
                </a:extLst>
              </p:cNvPr>
              <p:cNvGrpSpPr/>
              <p:nvPr/>
            </p:nvGrpSpPr>
            <p:grpSpPr>
              <a:xfrm>
                <a:off x="8728490" y="2573928"/>
                <a:ext cx="542863" cy="888449"/>
                <a:chOff x="617538" y="3619500"/>
                <a:chExt cx="615950" cy="1008063"/>
              </a:xfrm>
              <a:solidFill>
                <a:schemeClr val="bg1"/>
              </a:solidFill>
            </p:grpSpPr>
            <p:sp>
              <p:nvSpPr>
                <p:cNvPr id="35" name="Freeform 83">
                  <a:extLst>
                    <a:ext uri="{FF2B5EF4-FFF2-40B4-BE49-F238E27FC236}">
                      <a16:creationId xmlns:a16="http://schemas.microsoft.com/office/drawing/2014/main" id="{A395E8A0-29B4-4BFC-9094-7C06111EC7FA}"/>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4">
                  <a:extLst>
                    <a:ext uri="{FF2B5EF4-FFF2-40B4-BE49-F238E27FC236}">
                      <a16:creationId xmlns:a16="http://schemas.microsoft.com/office/drawing/2014/main" id="{A62FF4AF-0CF6-40E2-AC12-F0C2889763F3}"/>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a:extLst>
                <a:ext uri="{FF2B5EF4-FFF2-40B4-BE49-F238E27FC236}">
                  <a16:creationId xmlns:a16="http://schemas.microsoft.com/office/drawing/2014/main" id="{19B55E5E-4237-4113-A1C6-3EE2D9840E89}"/>
                </a:ext>
              </a:extLst>
            </p:cNvPr>
            <p:cNvGrpSpPr/>
            <p:nvPr/>
          </p:nvGrpSpPr>
          <p:grpSpPr>
            <a:xfrm>
              <a:off x="9437069" y="222846"/>
              <a:ext cx="867655" cy="334915"/>
              <a:chOff x="1848415" y="2450236"/>
              <a:chExt cx="2719953" cy="1049902"/>
            </a:xfrm>
          </p:grpSpPr>
          <p:sp>
            <p:nvSpPr>
              <p:cNvPr id="23" name="Arrow: Chevron 8">
                <a:extLst>
                  <a:ext uri="{FF2B5EF4-FFF2-40B4-BE49-F238E27FC236}">
                    <a16:creationId xmlns:a16="http://schemas.microsoft.com/office/drawing/2014/main" id="{1C26FD3F-F084-4402-AA31-1EE267D0797F}"/>
                  </a:ext>
                </a:extLst>
              </p:cNvPr>
              <p:cNvSpPr/>
              <p:nvPr/>
            </p:nvSpPr>
            <p:spPr>
              <a:xfrm>
                <a:off x="1848415" y="2450236"/>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1" name="Freeform 67">
                <a:extLst>
                  <a:ext uri="{FF2B5EF4-FFF2-40B4-BE49-F238E27FC236}">
                    <a16:creationId xmlns:a16="http://schemas.microsoft.com/office/drawing/2014/main" id="{3D468D08-0B59-4A6D-8E2D-C5B7B876CB91}"/>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
        <p:nvSpPr>
          <p:cNvPr id="28" name="Curved Right Arrow 27"/>
          <p:cNvSpPr/>
          <p:nvPr/>
        </p:nvSpPr>
        <p:spPr>
          <a:xfrm rot="12972852" flipH="1" flipV="1">
            <a:off x="10006759" y="2730887"/>
            <a:ext cx="620424" cy="825978"/>
          </a:xfrm>
          <a:prstGeom prst="curvedRightArrow">
            <a:avLst>
              <a:gd name="adj1" fmla="val 25000"/>
              <a:gd name="adj2" fmla="val 50000"/>
              <a:gd name="adj3" fmla="val 338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25613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Effect transition="in" filter="fade">
                                      <p:cBhvr>
                                        <p:cTn id="13" dur="1000"/>
                                        <p:tgtEl>
                                          <p:spTgt spid="28"/>
                                        </p:tgtEl>
                                      </p:cBhvr>
                                    </p:animEffect>
                                  </p:childTnLst>
                                </p:cTn>
                              </p:par>
                            </p:childTnLst>
                          </p:cTn>
                        </p:par>
                        <p:par>
                          <p:cTn id="14" fill="hold">
                            <p:stCondLst>
                              <p:cond delay="2500"/>
                            </p:stCondLst>
                            <p:childTnLst>
                              <p:par>
                                <p:cTn id="15" presetID="53" presetClass="entr" presetSubtype="16"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707283"/>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230523"/>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confirm the edit details.</a:t>
            </a:r>
            <a:endParaRPr lang="en-US" i="1" dirty="0">
              <a:solidFill>
                <a:schemeClr val="accent1"/>
              </a:solidFill>
            </a:endParaRPr>
          </a:p>
        </p:txBody>
      </p:sp>
      <p:sp>
        <p:nvSpPr>
          <p:cNvPr id="21" name="TextBox 20"/>
          <p:cNvSpPr txBox="1"/>
          <p:nvPr>
            <p:custDataLst>
              <p:tags r:id="rId1"/>
            </p:custDataLst>
          </p:nvPr>
        </p:nvSpPr>
        <p:spPr>
          <a:xfrm>
            <a:off x="3032678" y="2609581"/>
            <a:ext cx="1870966" cy="1384995"/>
          </a:xfrm>
          <a:prstGeom prst="rect">
            <a:avLst/>
          </a:prstGeom>
          <a:noFill/>
        </p:spPr>
        <p:txBody>
          <a:bodyPr wrap="square" rtlCol="0">
            <a:spAutoFit/>
          </a:bodyPr>
          <a:lstStyle/>
          <a:p>
            <a:pPr lvl="0"/>
            <a:r>
              <a:rPr lang="en-US" sz="1400" dirty="0"/>
              <a:t>From the </a:t>
            </a:r>
            <a:r>
              <a:rPr lang="en-US" sz="1400" b="1" dirty="0"/>
              <a:t>Warning </a:t>
            </a:r>
            <a:r>
              <a:rPr lang="en-US" sz="1400" dirty="0"/>
              <a:t>pop-up window that appears to confirm the edit, click the </a:t>
            </a:r>
            <a:r>
              <a:rPr lang="en-US" sz="1400" b="1" dirty="0"/>
              <a:t>Yes </a:t>
            </a:r>
            <a:r>
              <a:rPr lang="en-US" sz="1400" dirty="0"/>
              <a:t>button.</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3644" y="2609581"/>
            <a:ext cx="6352428" cy="2877596"/>
          </a:xfrm>
          <a:prstGeom prst="rect">
            <a:avLst/>
          </a:prstGeom>
          <a:ln>
            <a:solidFill>
              <a:schemeClr val="bg1">
                <a:lumMod val="85000"/>
              </a:schemeClr>
            </a:solidFill>
          </a:ln>
        </p:spPr>
      </p:pic>
      <p:sp>
        <p:nvSpPr>
          <p:cNvPr id="25" name="Rectangle 24">
            <a:extLst>
              <a:ext uri="{FF2B5EF4-FFF2-40B4-BE49-F238E27FC236}">
                <a16:creationId xmlns:a16="http://schemas.microsoft.com/office/drawing/2014/main" id="{B2955A2B-5C25-4A36-B2CE-116DDF15F88E}"/>
              </a:ext>
            </a:extLst>
          </p:cNvPr>
          <p:cNvSpPr/>
          <p:nvPr/>
        </p:nvSpPr>
        <p:spPr>
          <a:xfrm flipH="1">
            <a:off x="9784079" y="4494777"/>
            <a:ext cx="195579" cy="1215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605416" y="5000010"/>
            <a:ext cx="4073666" cy="887154"/>
            <a:chOff x="4605416" y="4658487"/>
            <a:chExt cx="4073666" cy="887154"/>
          </a:xfrm>
        </p:grpSpPr>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39649" t="51545" r="15368" b="26830"/>
            <a:stretch/>
          </p:blipFill>
          <p:spPr>
            <a:xfrm>
              <a:off x="4605416" y="4658487"/>
              <a:ext cx="4073666" cy="887154"/>
            </a:xfrm>
            <a:prstGeom prst="rect">
              <a:avLst/>
            </a:prstGeom>
            <a:ln>
              <a:solidFill>
                <a:schemeClr val="bg1">
                  <a:lumMod val="85000"/>
                </a:schemeClr>
              </a:solidFill>
            </a:ln>
          </p:spPr>
        </p:pic>
        <p:sp>
          <p:nvSpPr>
            <p:cNvPr id="27" name="Rectangle 26">
              <a:extLst>
                <a:ext uri="{FF2B5EF4-FFF2-40B4-BE49-F238E27FC236}">
                  <a16:creationId xmlns:a16="http://schemas.microsoft.com/office/drawing/2014/main" id="{B2955A2B-5C25-4A36-B2CE-116DDF15F88E}"/>
                </a:ext>
              </a:extLst>
            </p:cNvPr>
            <p:cNvSpPr/>
            <p:nvPr/>
          </p:nvSpPr>
          <p:spPr>
            <a:xfrm flipH="1">
              <a:off x="7978985" y="5218853"/>
              <a:ext cx="276013" cy="2040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custDataLst>
              <p:tags r:id="rId2"/>
            </p:custDataLst>
          </p:nvPr>
        </p:nvSpPr>
        <p:spPr>
          <a:xfrm>
            <a:off x="810210" y="2254823"/>
            <a:ext cx="1924240" cy="269304"/>
          </a:xfrm>
          <a:prstGeom prst="rect">
            <a:avLst/>
          </a:prstGeom>
          <a:noFill/>
        </p:spPr>
        <p:txBody>
          <a:bodyPr wrap="square" rtlCol="0" anchor="ctr">
            <a:spAutoFit/>
          </a:bodyPr>
          <a:lstStyle/>
          <a:p>
            <a:r>
              <a:rPr lang="en-US" sz="1150" dirty="0"/>
              <a:t>1. Access Home</a:t>
            </a:r>
          </a:p>
        </p:txBody>
      </p:sp>
      <p:sp>
        <p:nvSpPr>
          <p:cNvPr id="30" name="TextBox 29"/>
          <p:cNvSpPr txBox="1"/>
          <p:nvPr>
            <p:custDataLst>
              <p:tags r:id="rId3"/>
            </p:custDataLst>
          </p:nvPr>
        </p:nvSpPr>
        <p:spPr>
          <a:xfrm>
            <a:off x="810210" y="3084672"/>
            <a:ext cx="1813407" cy="446276"/>
          </a:xfrm>
          <a:prstGeom prst="rect">
            <a:avLst/>
          </a:prstGeom>
          <a:noFill/>
        </p:spPr>
        <p:txBody>
          <a:bodyPr wrap="square" rtlCol="0" anchor="ctr">
            <a:spAutoFit/>
          </a:bodyPr>
          <a:lstStyle/>
          <a:p>
            <a:pPr marL="234950" indent="-234950"/>
            <a:r>
              <a:rPr lang="en-US" sz="1150" dirty="0"/>
              <a:t>2. Go to Supplier Portal</a:t>
            </a:r>
          </a:p>
        </p:txBody>
      </p:sp>
      <p:sp>
        <p:nvSpPr>
          <p:cNvPr id="31" name="TextBox 30"/>
          <p:cNvSpPr txBox="1"/>
          <p:nvPr>
            <p:custDataLst>
              <p:tags r:id="rId4"/>
            </p:custDataLst>
          </p:nvPr>
        </p:nvSpPr>
        <p:spPr>
          <a:xfrm>
            <a:off x="810210" y="4100419"/>
            <a:ext cx="1924240" cy="269304"/>
          </a:xfrm>
          <a:prstGeom prst="rect">
            <a:avLst/>
          </a:prstGeom>
          <a:noFill/>
        </p:spPr>
        <p:txBody>
          <a:bodyPr wrap="square" rtlCol="0" anchor="ctr">
            <a:spAutoFit/>
          </a:bodyPr>
          <a:lstStyle/>
          <a:p>
            <a:r>
              <a:rPr lang="en-US" sz="1150" dirty="0"/>
              <a:t>3. Manage Profile</a:t>
            </a:r>
          </a:p>
        </p:txBody>
      </p:sp>
      <p:sp>
        <p:nvSpPr>
          <p:cNvPr id="32" name="TextBox 31"/>
          <p:cNvSpPr txBox="1"/>
          <p:nvPr>
            <p:custDataLst>
              <p:tags r:id="rId5"/>
            </p:custDataLst>
          </p:nvPr>
        </p:nvSpPr>
        <p:spPr>
          <a:xfrm>
            <a:off x="810210" y="5000010"/>
            <a:ext cx="1924240" cy="269304"/>
          </a:xfrm>
          <a:prstGeom prst="rect">
            <a:avLst/>
          </a:prstGeom>
          <a:noFill/>
        </p:spPr>
        <p:txBody>
          <a:bodyPr wrap="square" rtlCol="0" anchor="ctr">
            <a:spAutoFit/>
          </a:bodyPr>
          <a:lstStyle/>
          <a:p>
            <a:r>
              <a:rPr lang="en-US" sz="1150" dirty="0"/>
              <a:t>4. Edit Profile</a:t>
            </a:r>
          </a:p>
        </p:txBody>
      </p:sp>
      <p:sp>
        <p:nvSpPr>
          <p:cNvPr id="33" name="TextBox 32"/>
          <p:cNvSpPr txBox="1"/>
          <p:nvPr>
            <p:custDataLst>
              <p:tags r:id="rId6"/>
            </p:custDataLst>
          </p:nvPr>
        </p:nvSpPr>
        <p:spPr>
          <a:xfrm>
            <a:off x="782994" y="5946482"/>
            <a:ext cx="1924240" cy="269304"/>
          </a:xfrm>
          <a:prstGeom prst="rect">
            <a:avLst/>
          </a:prstGeom>
          <a:noFill/>
        </p:spPr>
        <p:txBody>
          <a:bodyPr wrap="square" rtlCol="0" anchor="ctr">
            <a:spAutoFit/>
          </a:bodyPr>
          <a:lstStyle/>
          <a:p>
            <a:r>
              <a:rPr lang="en-US" sz="1150" b="1" dirty="0"/>
              <a:t>5. Confirm Edit</a:t>
            </a:r>
          </a:p>
        </p:txBody>
      </p:sp>
      <p:sp>
        <p:nvSpPr>
          <p:cNvPr id="17" name="Curved Right Arrow 16"/>
          <p:cNvSpPr/>
          <p:nvPr/>
        </p:nvSpPr>
        <p:spPr>
          <a:xfrm rot="3855683">
            <a:off x="6056712" y="3532108"/>
            <a:ext cx="758778" cy="1649683"/>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 name="Group 17">
            <a:extLst>
              <a:ext uri="{FF2B5EF4-FFF2-40B4-BE49-F238E27FC236}">
                <a16:creationId xmlns:a16="http://schemas.microsoft.com/office/drawing/2014/main" id="{F5354CF0-D9C7-441B-9A16-35D75E1A7CCF}"/>
              </a:ext>
            </a:extLst>
          </p:cNvPr>
          <p:cNvGrpSpPr/>
          <p:nvPr/>
        </p:nvGrpSpPr>
        <p:grpSpPr>
          <a:xfrm>
            <a:off x="9437069" y="553110"/>
            <a:ext cx="2547232" cy="346174"/>
            <a:chOff x="9437069" y="211587"/>
            <a:chExt cx="2547232" cy="346174"/>
          </a:xfrm>
        </p:grpSpPr>
        <p:grpSp>
          <p:nvGrpSpPr>
            <p:cNvPr id="19" name="Group 18">
              <a:extLst>
                <a:ext uri="{FF2B5EF4-FFF2-40B4-BE49-F238E27FC236}">
                  <a16:creationId xmlns:a16="http://schemas.microsoft.com/office/drawing/2014/main" id="{BD49BD76-34C7-4E3A-B1E3-BB0E2FAF5AAB}"/>
                </a:ext>
              </a:extLst>
            </p:cNvPr>
            <p:cNvGrpSpPr/>
            <p:nvPr/>
          </p:nvGrpSpPr>
          <p:grpSpPr>
            <a:xfrm>
              <a:off x="10280909" y="211587"/>
              <a:ext cx="867655" cy="334915"/>
              <a:chOff x="4736024" y="2450238"/>
              <a:chExt cx="2719953" cy="1049902"/>
            </a:xfrm>
          </p:grpSpPr>
          <p:sp>
            <p:nvSpPr>
              <p:cNvPr id="38" name="Arrow: Chevron 10">
                <a:extLst>
                  <a:ext uri="{FF2B5EF4-FFF2-40B4-BE49-F238E27FC236}">
                    <a16:creationId xmlns:a16="http://schemas.microsoft.com/office/drawing/2014/main" id="{AE1710F2-13A3-44BF-BF32-288D787F3C50}"/>
                  </a:ext>
                </a:extLst>
              </p:cNvPr>
              <p:cNvSpPr/>
              <p:nvPr/>
            </p:nvSpPr>
            <p:spPr>
              <a:xfrm>
                <a:off x="4736024"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9" name="Group 38">
                <a:extLst>
                  <a:ext uri="{FF2B5EF4-FFF2-40B4-BE49-F238E27FC236}">
                    <a16:creationId xmlns:a16="http://schemas.microsoft.com/office/drawing/2014/main" id="{CCB0A8FB-A21E-482A-ACBD-5A0E9AF4B90B}"/>
                  </a:ext>
                </a:extLst>
              </p:cNvPr>
              <p:cNvGrpSpPr/>
              <p:nvPr/>
            </p:nvGrpSpPr>
            <p:grpSpPr>
              <a:xfrm>
                <a:off x="5585416" y="2573928"/>
                <a:ext cx="1021166" cy="744428"/>
                <a:chOff x="412750" y="728663"/>
                <a:chExt cx="1171575" cy="854076"/>
              </a:xfrm>
              <a:solidFill>
                <a:schemeClr val="bg1"/>
              </a:solidFill>
            </p:grpSpPr>
            <p:sp>
              <p:nvSpPr>
                <p:cNvPr id="40" name="Freeform 6">
                  <a:extLst>
                    <a:ext uri="{FF2B5EF4-FFF2-40B4-BE49-F238E27FC236}">
                      <a16:creationId xmlns:a16="http://schemas.microsoft.com/office/drawing/2014/main" id="{B52E8C9F-923C-4AA2-B159-123804D06595}"/>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627DC2AE-5E11-4CE1-882A-CF83EF91DE44}"/>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a:extLst>
                <a:ext uri="{FF2B5EF4-FFF2-40B4-BE49-F238E27FC236}">
                  <a16:creationId xmlns:a16="http://schemas.microsoft.com/office/drawing/2014/main" id="{B02C096E-EDEE-456C-8CB7-D080D512A4FE}"/>
                </a:ext>
              </a:extLst>
            </p:cNvPr>
            <p:cNvGrpSpPr/>
            <p:nvPr/>
          </p:nvGrpSpPr>
          <p:grpSpPr>
            <a:xfrm>
              <a:off x="11116646" y="211587"/>
              <a:ext cx="867655" cy="334915"/>
              <a:chOff x="7623632" y="2450238"/>
              <a:chExt cx="2719953" cy="1049902"/>
            </a:xfrm>
          </p:grpSpPr>
          <p:sp>
            <p:nvSpPr>
              <p:cNvPr id="34" name="Arrow: Chevron 12">
                <a:extLst>
                  <a:ext uri="{FF2B5EF4-FFF2-40B4-BE49-F238E27FC236}">
                    <a16:creationId xmlns:a16="http://schemas.microsoft.com/office/drawing/2014/main" id="{32B39DD4-B84F-4E5B-9222-644B983A2A53}"/>
                  </a:ext>
                </a:extLst>
              </p:cNvPr>
              <p:cNvSpPr/>
              <p:nvPr/>
            </p:nvSpPr>
            <p:spPr>
              <a:xfrm>
                <a:off x="7623632"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5" name="Group 34">
                <a:extLst>
                  <a:ext uri="{FF2B5EF4-FFF2-40B4-BE49-F238E27FC236}">
                    <a16:creationId xmlns:a16="http://schemas.microsoft.com/office/drawing/2014/main" id="{0212760E-BB01-43D7-BCD2-8CC0DB82B0BD}"/>
                  </a:ext>
                </a:extLst>
              </p:cNvPr>
              <p:cNvGrpSpPr/>
              <p:nvPr/>
            </p:nvGrpSpPr>
            <p:grpSpPr>
              <a:xfrm>
                <a:off x="8728490" y="2573928"/>
                <a:ext cx="542863" cy="888449"/>
                <a:chOff x="617538" y="3619500"/>
                <a:chExt cx="615950" cy="1008063"/>
              </a:xfrm>
              <a:solidFill>
                <a:schemeClr val="bg1"/>
              </a:solidFill>
            </p:grpSpPr>
            <p:sp>
              <p:nvSpPr>
                <p:cNvPr id="36" name="Freeform 83">
                  <a:extLst>
                    <a:ext uri="{FF2B5EF4-FFF2-40B4-BE49-F238E27FC236}">
                      <a16:creationId xmlns:a16="http://schemas.microsoft.com/office/drawing/2014/main" id="{32104374-D27A-4123-A6BA-6008F4390AA1}"/>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89819858-481E-43F1-AB5D-79031BF545E4}"/>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2" name="Group 21">
              <a:extLst>
                <a:ext uri="{FF2B5EF4-FFF2-40B4-BE49-F238E27FC236}">
                  <a16:creationId xmlns:a16="http://schemas.microsoft.com/office/drawing/2014/main" id="{FBB4A04E-E7F8-4B1E-97ED-21D2776B03C1}"/>
                </a:ext>
              </a:extLst>
            </p:cNvPr>
            <p:cNvGrpSpPr/>
            <p:nvPr/>
          </p:nvGrpSpPr>
          <p:grpSpPr>
            <a:xfrm>
              <a:off x="9437069" y="222846"/>
              <a:ext cx="867655" cy="334915"/>
              <a:chOff x="1848415" y="2450236"/>
              <a:chExt cx="2719953" cy="1049902"/>
            </a:xfrm>
          </p:grpSpPr>
          <p:sp>
            <p:nvSpPr>
              <p:cNvPr id="23" name="Arrow: Chevron 8">
                <a:extLst>
                  <a:ext uri="{FF2B5EF4-FFF2-40B4-BE49-F238E27FC236}">
                    <a16:creationId xmlns:a16="http://schemas.microsoft.com/office/drawing/2014/main" id="{94E04117-353C-4034-A58C-11C278F51C9D}"/>
                  </a:ext>
                </a:extLst>
              </p:cNvPr>
              <p:cNvSpPr/>
              <p:nvPr/>
            </p:nvSpPr>
            <p:spPr>
              <a:xfrm>
                <a:off x="1848415" y="2450236"/>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28" name="Freeform 67">
                <a:extLst>
                  <a:ext uri="{FF2B5EF4-FFF2-40B4-BE49-F238E27FC236}">
                    <a16:creationId xmlns:a16="http://schemas.microsoft.com/office/drawing/2014/main" id="{2B49BB97-A6A1-422F-8AB2-C05F03B7BD76}"/>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Tree>
    <p:extLst>
      <p:ext uri="{BB962C8B-B14F-4D97-AF65-F5344CB8AC3E}">
        <p14:creationId xmlns:p14="http://schemas.microsoft.com/office/powerpoint/2010/main" val="402910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2000"/>
                            </p:stCondLst>
                            <p:childTnLst>
                              <p:par>
                                <p:cTn id="15" presetID="53" presetClass="entr" presetSubtype="16"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08134"/>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131374"/>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enter the specific edits.</a:t>
            </a:r>
            <a:endParaRPr lang="en-US" i="1" dirty="0">
              <a:solidFill>
                <a:schemeClr val="accent1"/>
              </a:solidFill>
            </a:endParaRPr>
          </a:p>
        </p:txBody>
      </p:sp>
      <p:grpSp>
        <p:nvGrpSpPr>
          <p:cNvPr id="3" name="Group 2"/>
          <p:cNvGrpSpPr/>
          <p:nvPr/>
        </p:nvGrpSpPr>
        <p:grpSpPr>
          <a:xfrm>
            <a:off x="782994" y="2155674"/>
            <a:ext cx="1951456" cy="3960963"/>
            <a:chOff x="782994" y="2199625"/>
            <a:chExt cx="1951456" cy="3960963"/>
          </a:xfrm>
        </p:grpSpPr>
        <p:sp>
          <p:nvSpPr>
            <p:cNvPr id="11" name="TextBox 10"/>
            <p:cNvSpPr txBox="1"/>
            <p:nvPr>
              <p:custDataLst>
                <p:tags r:id="rId2"/>
              </p:custDataLst>
            </p:nvPr>
          </p:nvSpPr>
          <p:spPr>
            <a:xfrm>
              <a:off x="810210" y="2199625"/>
              <a:ext cx="1924240" cy="269304"/>
            </a:xfrm>
            <a:prstGeom prst="rect">
              <a:avLst/>
            </a:prstGeom>
            <a:noFill/>
          </p:spPr>
          <p:txBody>
            <a:bodyPr wrap="square" rtlCol="0" anchor="ctr">
              <a:spAutoFit/>
            </a:bodyPr>
            <a:lstStyle/>
            <a:p>
              <a:r>
                <a:rPr lang="en-US" sz="1150" b="1" dirty="0"/>
                <a:t>6. Enter Changes</a:t>
              </a:r>
            </a:p>
          </p:txBody>
        </p:sp>
        <p:sp>
          <p:nvSpPr>
            <p:cNvPr id="13" name="TextBox 12"/>
            <p:cNvSpPr txBox="1"/>
            <p:nvPr>
              <p:custDataLst>
                <p:tags r:id="rId3"/>
              </p:custDataLst>
            </p:nvPr>
          </p:nvSpPr>
          <p:spPr>
            <a:xfrm>
              <a:off x="810210" y="3117960"/>
              <a:ext cx="1813407" cy="269304"/>
            </a:xfrm>
            <a:prstGeom prst="rect">
              <a:avLst/>
            </a:prstGeom>
            <a:noFill/>
          </p:spPr>
          <p:txBody>
            <a:bodyPr wrap="square" rtlCol="0" anchor="ctr">
              <a:spAutoFit/>
            </a:bodyPr>
            <a:lstStyle/>
            <a:p>
              <a:r>
                <a:rPr lang="en-US" sz="1150" dirty="0"/>
                <a:t>7. Submit Changes</a:t>
              </a:r>
            </a:p>
          </p:txBody>
        </p:sp>
        <p:sp>
          <p:nvSpPr>
            <p:cNvPr id="15" name="TextBox 14"/>
            <p:cNvSpPr txBox="1"/>
            <p:nvPr>
              <p:custDataLst>
                <p:tags r:id="rId4"/>
              </p:custDataLst>
            </p:nvPr>
          </p:nvSpPr>
          <p:spPr>
            <a:xfrm>
              <a:off x="810210" y="4045221"/>
              <a:ext cx="1924240" cy="269304"/>
            </a:xfrm>
            <a:prstGeom prst="rect">
              <a:avLst/>
            </a:prstGeom>
            <a:noFill/>
          </p:spPr>
          <p:txBody>
            <a:bodyPr wrap="square" rtlCol="0" anchor="ctr">
              <a:spAutoFit/>
            </a:bodyPr>
            <a:lstStyle/>
            <a:p>
              <a:r>
                <a:rPr lang="en-US" sz="1150" dirty="0"/>
                <a:t>8. View Confirmation</a:t>
              </a:r>
            </a:p>
          </p:txBody>
        </p:sp>
        <p:sp>
          <p:nvSpPr>
            <p:cNvPr id="12" name="TextBox 11"/>
            <p:cNvSpPr txBox="1"/>
            <p:nvPr>
              <p:custDataLst>
                <p:tags r:id="rId5"/>
              </p:custDataLst>
            </p:nvPr>
          </p:nvSpPr>
          <p:spPr>
            <a:xfrm>
              <a:off x="810210" y="4944812"/>
              <a:ext cx="1924240" cy="269304"/>
            </a:xfrm>
            <a:prstGeom prst="rect">
              <a:avLst/>
            </a:prstGeom>
            <a:noFill/>
          </p:spPr>
          <p:txBody>
            <a:bodyPr wrap="square" rtlCol="0" anchor="ctr">
              <a:spAutoFit/>
            </a:bodyPr>
            <a:lstStyle/>
            <a:p>
              <a:r>
                <a:rPr lang="en-US" sz="1150" dirty="0"/>
                <a:t>9. View Confirmation</a:t>
              </a:r>
            </a:p>
          </p:txBody>
        </p:sp>
        <p:sp>
          <p:nvSpPr>
            <p:cNvPr id="22" name="TextBox 21"/>
            <p:cNvSpPr txBox="1"/>
            <p:nvPr>
              <p:custDataLst>
                <p:tags r:id="rId6"/>
              </p:custDataLst>
            </p:nvPr>
          </p:nvSpPr>
          <p:spPr>
            <a:xfrm>
              <a:off x="782994" y="5891284"/>
              <a:ext cx="1924240" cy="269304"/>
            </a:xfrm>
            <a:prstGeom prst="rect">
              <a:avLst/>
            </a:prstGeom>
            <a:noFill/>
          </p:spPr>
          <p:txBody>
            <a:bodyPr wrap="square" rtlCol="0" anchor="ctr">
              <a:spAutoFit/>
            </a:bodyPr>
            <a:lstStyle/>
            <a:p>
              <a:r>
                <a:rPr lang="en-US" sz="1150" dirty="0"/>
                <a:t>10. View Rejected PO</a:t>
              </a:r>
            </a:p>
          </p:txBody>
        </p:sp>
      </p:grpSp>
      <p:sp>
        <p:nvSpPr>
          <p:cNvPr id="21" name="Rectangle 20"/>
          <p:cNvSpPr/>
          <p:nvPr/>
        </p:nvSpPr>
        <p:spPr>
          <a:xfrm>
            <a:off x="188685" y="4517194"/>
            <a:ext cx="2560279" cy="189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custDataLst>
              <p:tags r:id="rId1"/>
            </p:custDataLst>
          </p:nvPr>
        </p:nvSpPr>
        <p:spPr>
          <a:xfrm>
            <a:off x="3110168" y="2340058"/>
            <a:ext cx="2376331" cy="3754874"/>
          </a:xfrm>
          <a:prstGeom prst="rect">
            <a:avLst/>
          </a:prstGeom>
          <a:noFill/>
        </p:spPr>
        <p:txBody>
          <a:bodyPr wrap="square" rtlCol="0">
            <a:spAutoFit/>
          </a:bodyPr>
          <a:lstStyle/>
          <a:p>
            <a:pPr lvl="0"/>
            <a:r>
              <a:rPr lang="en-US" sz="1400" dirty="0"/>
              <a:t>Navigate to the specific tab. In this example, navigate to the </a:t>
            </a:r>
            <a:r>
              <a:rPr lang="en-US" sz="1400" b="1" dirty="0"/>
              <a:t>Tax Identifiers </a:t>
            </a:r>
            <a:r>
              <a:rPr lang="en-US" sz="1400" dirty="0"/>
              <a:t>tab. </a:t>
            </a:r>
          </a:p>
          <a:p>
            <a:pPr lvl="0"/>
            <a:endParaRPr lang="en-US" sz="1400" dirty="0"/>
          </a:p>
          <a:p>
            <a:pPr lvl="0"/>
            <a:endParaRPr lang="en-US" sz="1400" dirty="0"/>
          </a:p>
          <a:p>
            <a:pPr lvl="0"/>
            <a:endParaRPr lang="en-US" sz="1400" dirty="0"/>
          </a:p>
          <a:p>
            <a:pPr lvl="0"/>
            <a:endParaRPr lang="en-US" sz="1400" dirty="0"/>
          </a:p>
          <a:p>
            <a:pPr lvl="0"/>
            <a:endParaRPr lang="en-US" sz="1400" dirty="0"/>
          </a:p>
          <a:p>
            <a:pPr lvl="0"/>
            <a:r>
              <a:rPr lang="en-US" sz="1400" dirty="0"/>
              <a:t>From the </a:t>
            </a:r>
            <a:r>
              <a:rPr lang="en-US" sz="1400" b="1" dirty="0"/>
              <a:t>Taxpayer Country </a:t>
            </a:r>
            <a:r>
              <a:rPr lang="en-US" sz="1400" dirty="0"/>
              <a:t>drop-down menu, select a new country. Enter description in this </a:t>
            </a:r>
            <a:r>
              <a:rPr lang="en-US" sz="1400" b="1" dirty="0"/>
              <a:t>Change Description </a:t>
            </a:r>
            <a:r>
              <a:rPr lang="en-US" sz="1400" dirty="0"/>
              <a:t>field. Click the </a:t>
            </a:r>
            <a:r>
              <a:rPr lang="en-US" sz="1400" b="1" dirty="0"/>
              <a:t>Review Changes </a:t>
            </a:r>
            <a:r>
              <a:rPr lang="en-US" sz="1400" dirty="0"/>
              <a:t>button.</a:t>
            </a: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r="11462"/>
          <a:stretch/>
        </p:blipFill>
        <p:spPr>
          <a:xfrm>
            <a:off x="5374205" y="2617798"/>
            <a:ext cx="5799057" cy="2690845"/>
          </a:xfrm>
          <a:prstGeom prst="rect">
            <a:avLst/>
          </a:prstGeom>
          <a:ln>
            <a:solidFill>
              <a:schemeClr val="bg1">
                <a:lumMod val="65000"/>
              </a:schemeClr>
            </a:solidFill>
          </a:ln>
        </p:spPr>
      </p:pic>
      <p:sp>
        <p:nvSpPr>
          <p:cNvPr id="23" name="Rectangle 22">
            <a:extLst>
              <a:ext uri="{FF2B5EF4-FFF2-40B4-BE49-F238E27FC236}">
                <a16:creationId xmlns:a16="http://schemas.microsoft.com/office/drawing/2014/main" id="{B2955A2B-5C25-4A36-B2CE-116DDF15F88E}"/>
              </a:ext>
            </a:extLst>
          </p:cNvPr>
          <p:cNvSpPr/>
          <p:nvPr/>
        </p:nvSpPr>
        <p:spPr>
          <a:xfrm flipH="1">
            <a:off x="7368463" y="3155369"/>
            <a:ext cx="1091956" cy="28968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2955A2B-5C25-4A36-B2CE-116DDF15F88E}"/>
              </a:ext>
            </a:extLst>
          </p:cNvPr>
          <p:cNvSpPr/>
          <p:nvPr/>
        </p:nvSpPr>
        <p:spPr>
          <a:xfrm flipH="1">
            <a:off x="6445255" y="3883906"/>
            <a:ext cx="996625" cy="12426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2955A2B-5C25-4A36-B2CE-116DDF15F88E}"/>
              </a:ext>
            </a:extLst>
          </p:cNvPr>
          <p:cNvSpPr/>
          <p:nvPr/>
        </p:nvSpPr>
        <p:spPr>
          <a:xfrm flipH="1">
            <a:off x="10398401" y="2866724"/>
            <a:ext cx="503984" cy="111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630846" y="3941659"/>
            <a:ext cx="3552652" cy="2002101"/>
            <a:chOff x="7630846" y="3699285"/>
            <a:chExt cx="3552652" cy="2002101"/>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671" t="14672" r="51585" b="41637"/>
            <a:stretch/>
          </p:blipFill>
          <p:spPr>
            <a:xfrm>
              <a:off x="7642748" y="3699285"/>
              <a:ext cx="3540750" cy="2002101"/>
            </a:xfrm>
            <a:prstGeom prst="rect">
              <a:avLst/>
            </a:prstGeom>
            <a:ln>
              <a:solidFill>
                <a:schemeClr val="bg1">
                  <a:lumMod val="65000"/>
                </a:schemeClr>
              </a:solidFill>
            </a:ln>
          </p:spPr>
        </p:pic>
        <p:sp>
          <p:nvSpPr>
            <p:cNvPr id="27" name="Rectangle 26">
              <a:extLst>
                <a:ext uri="{FF2B5EF4-FFF2-40B4-BE49-F238E27FC236}">
                  <a16:creationId xmlns:a16="http://schemas.microsoft.com/office/drawing/2014/main" id="{B2955A2B-5C25-4A36-B2CE-116DDF15F88E}"/>
                </a:ext>
              </a:extLst>
            </p:cNvPr>
            <p:cNvSpPr/>
            <p:nvPr/>
          </p:nvSpPr>
          <p:spPr>
            <a:xfrm flipH="1">
              <a:off x="9216787" y="3879669"/>
              <a:ext cx="1771277" cy="58769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2955A2B-5C25-4A36-B2CE-116DDF15F88E}"/>
                </a:ext>
              </a:extLst>
            </p:cNvPr>
            <p:cNvSpPr/>
            <p:nvPr/>
          </p:nvSpPr>
          <p:spPr>
            <a:xfrm flipH="1">
              <a:off x="7630846" y="5155807"/>
              <a:ext cx="1630720" cy="22111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Curved Right Arrow 25"/>
          <p:cNvSpPr/>
          <p:nvPr/>
        </p:nvSpPr>
        <p:spPr>
          <a:xfrm rot="18777872" flipH="1">
            <a:off x="9051357" y="2727959"/>
            <a:ext cx="877163" cy="1649683"/>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B2955A2B-5C25-4A36-B2CE-116DDF15F88E}"/>
              </a:ext>
            </a:extLst>
          </p:cNvPr>
          <p:cNvSpPr/>
          <p:nvPr/>
        </p:nvSpPr>
        <p:spPr>
          <a:xfrm flipH="1">
            <a:off x="5961878" y="3513762"/>
            <a:ext cx="430455" cy="11527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BD65FF26-F122-499B-8793-0300A39994A4}"/>
              </a:ext>
            </a:extLst>
          </p:cNvPr>
          <p:cNvGrpSpPr/>
          <p:nvPr/>
        </p:nvGrpSpPr>
        <p:grpSpPr>
          <a:xfrm>
            <a:off x="9437069" y="453961"/>
            <a:ext cx="2547232" cy="346174"/>
            <a:chOff x="9437069" y="211587"/>
            <a:chExt cx="2547232" cy="346174"/>
          </a:xfrm>
        </p:grpSpPr>
        <p:grpSp>
          <p:nvGrpSpPr>
            <p:cNvPr id="31" name="Group 30">
              <a:extLst>
                <a:ext uri="{FF2B5EF4-FFF2-40B4-BE49-F238E27FC236}">
                  <a16:creationId xmlns:a16="http://schemas.microsoft.com/office/drawing/2014/main" id="{0C6EEA9F-E89D-49E7-A0DB-4581775D3268}"/>
                </a:ext>
              </a:extLst>
            </p:cNvPr>
            <p:cNvGrpSpPr/>
            <p:nvPr/>
          </p:nvGrpSpPr>
          <p:grpSpPr>
            <a:xfrm>
              <a:off x="10280909" y="211587"/>
              <a:ext cx="867655" cy="334915"/>
              <a:chOff x="4736024" y="2450238"/>
              <a:chExt cx="2719953" cy="1049902"/>
            </a:xfrm>
          </p:grpSpPr>
          <p:sp>
            <p:nvSpPr>
              <p:cNvPr id="40" name="Arrow: Chevron 10">
                <a:extLst>
                  <a:ext uri="{FF2B5EF4-FFF2-40B4-BE49-F238E27FC236}">
                    <a16:creationId xmlns:a16="http://schemas.microsoft.com/office/drawing/2014/main" id="{8BC41920-640D-4669-9F02-57D14E5CB7B6}"/>
                  </a:ext>
                </a:extLst>
              </p:cNvPr>
              <p:cNvSpPr/>
              <p:nvPr/>
            </p:nvSpPr>
            <p:spPr>
              <a:xfrm>
                <a:off x="4736024"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41" name="Group 40">
                <a:extLst>
                  <a:ext uri="{FF2B5EF4-FFF2-40B4-BE49-F238E27FC236}">
                    <a16:creationId xmlns:a16="http://schemas.microsoft.com/office/drawing/2014/main" id="{82005AB7-D15B-4506-B88D-57E26BB1C3FD}"/>
                  </a:ext>
                </a:extLst>
              </p:cNvPr>
              <p:cNvGrpSpPr/>
              <p:nvPr/>
            </p:nvGrpSpPr>
            <p:grpSpPr>
              <a:xfrm>
                <a:off x="5585416" y="2573928"/>
                <a:ext cx="1021166" cy="744428"/>
                <a:chOff x="412750" y="728663"/>
                <a:chExt cx="1171575" cy="854076"/>
              </a:xfrm>
              <a:solidFill>
                <a:schemeClr val="bg1"/>
              </a:solidFill>
            </p:grpSpPr>
            <p:sp>
              <p:nvSpPr>
                <p:cNvPr id="42" name="Freeform 6">
                  <a:extLst>
                    <a:ext uri="{FF2B5EF4-FFF2-40B4-BE49-F238E27FC236}">
                      <a16:creationId xmlns:a16="http://schemas.microsoft.com/office/drawing/2014/main" id="{09408AFE-4010-416F-BE78-1330BA7BDE11}"/>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a:extLst>
                    <a:ext uri="{FF2B5EF4-FFF2-40B4-BE49-F238E27FC236}">
                      <a16:creationId xmlns:a16="http://schemas.microsoft.com/office/drawing/2014/main" id="{38DE882D-0FEC-4526-B4CD-ADF6A5A506E9}"/>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2" name="Group 31">
              <a:extLst>
                <a:ext uri="{FF2B5EF4-FFF2-40B4-BE49-F238E27FC236}">
                  <a16:creationId xmlns:a16="http://schemas.microsoft.com/office/drawing/2014/main" id="{80F5BDB8-5DE1-4F3B-9505-65558FF66710}"/>
                </a:ext>
              </a:extLst>
            </p:cNvPr>
            <p:cNvGrpSpPr/>
            <p:nvPr/>
          </p:nvGrpSpPr>
          <p:grpSpPr>
            <a:xfrm>
              <a:off x="11116646" y="211587"/>
              <a:ext cx="867655" cy="334915"/>
              <a:chOff x="7623632" y="2450238"/>
              <a:chExt cx="2719953" cy="1049902"/>
            </a:xfrm>
          </p:grpSpPr>
          <p:sp>
            <p:nvSpPr>
              <p:cNvPr id="36" name="Arrow: Chevron 12">
                <a:extLst>
                  <a:ext uri="{FF2B5EF4-FFF2-40B4-BE49-F238E27FC236}">
                    <a16:creationId xmlns:a16="http://schemas.microsoft.com/office/drawing/2014/main" id="{C3766ADD-64B4-4533-9C3C-9A6A218A280B}"/>
                  </a:ext>
                </a:extLst>
              </p:cNvPr>
              <p:cNvSpPr/>
              <p:nvPr/>
            </p:nvSpPr>
            <p:spPr>
              <a:xfrm>
                <a:off x="7623632"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7" name="Group 36">
                <a:extLst>
                  <a:ext uri="{FF2B5EF4-FFF2-40B4-BE49-F238E27FC236}">
                    <a16:creationId xmlns:a16="http://schemas.microsoft.com/office/drawing/2014/main" id="{65534779-9748-45BA-B525-3CD6759A2A06}"/>
                  </a:ext>
                </a:extLst>
              </p:cNvPr>
              <p:cNvGrpSpPr/>
              <p:nvPr/>
            </p:nvGrpSpPr>
            <p:grpSpPr>
              <a:xfrm>
                <a:off x="8728490" y="2573928"/>
                <a:ext cx="542863" cy="888449"/>
                <a:chOff x="617538" y="3619500"/>
                <a:chExt cx="615950" cy="1008063"/>
              </a:xfrm>
              <a:solidFill>
                <a:schemeClr val="bg1"/>
              </a:solidFill>
            </p:grpSpPr>
            <p:sp>
              <p:nvSpPr>
                <p:cNvPr id="38" name="Freeform 83">
                  <a:extLst>
                    <a:ext uri="{FF2B5EF4-FFF2-40B4-BE49-F238E27FC236}">
                      <a16:creationId xmlns:a16="http://schemas.microsoft.com/office/drawing/2014/main" id="{776AD894-A54A-4069-8C26-7129F2212D1A}"/>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4">
                  <a:extLst>
                    <a:ext uri="{FF2B5EF4-FFF2-40B4-BE49-F238E27FC236}">
                      <a16:creationId xmlns:a16="http://schemas.microsoft.com/office/drawing/2014/main" id="{96728507-27B2-4B05-B236-E5CA6430147C}"/>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3" name="Group 32">
              <a:extLst>
                <a:ext uri="{FF2B5EF4-FFF2-40B4-BE49-F238E27FC236}">
                  <a16:creationId xmlns:a16="http://schemas.microsoft.com/office/drawing/2014/main" id="{B42E4338-B0B7-4C21-AC7B-74703F793D7B}"/>
                </a:ext>
              </a:extLst>
            </p:cNvPr>
            <p:cNvGrpSpPr/>
            <p:nvPr/>
          </p:nvGrpSpPr>
          <p:grpSpPr>
            <a:xfrm>
              <a:off x="9437069" y="222846"/>
              <a:ext cx="867655" cy="334915"/>
              <a:chOff x="1848415" y="2450236"/>
              <a:chExt cx="2719953" cy="1049902"/>
            </a:xfrm>
          </p:grpSpPr>
          <p:sp>
            <p:nvSpPr>
              <p:cNvPr id="34" name="Arrow: Chevron 8">
                <a:extLst>
                  <a:ext uri="{FF2B5EF4-FFF2-40B4-BE49-F238E27FC236}">
                    <a16:creationId xmlns:a16="http://schemas.microsoft.com/office/drawing/2014/main" id="{A15E88C2-8659-4E67-A3A1-8A23AFBB2B8D}"/>
                  </a:ext>
                </a:extLst>
              </p:cNvPr>
              <p:cNvSpPr/>
              <p:nvPr/>
            </p:nvSpPr>
            <p:spPr>
              <a:xfrm>
                <a:off x="1848415" y="2450236"/>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5" name="Freeform 67">
                <a:extLst>
                  <a:ext uri="{FF2B5EF4-FFF2-40B4-BE49-F238E27FC236}">
                    <a16:creationId xmlns:a16="http://schemas.microsoft.com/office/drawing/2014/main" id="{84AAA651-F322-4AE9-98ED-3B7CA05EF635}"/>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Tree>
    <p:extLst>
      <p:ext uri="{BB962C8B-B14F-4D97-AF65-F5344CB8AC3E}">
        <p14:creationId xmlns:p14="http://schemas.microsoft.com/office/powerpoint/2010/main" val="620618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Effect transition="in" filter="fade">
                                      <p:cBhvr>
                                        <p:cTn id="21" dur="1000"/>
                                        <p:tgtEl>
                                          <p:spTgt spid="26"/>
                                        </p:tgtEl>
                                      </p:cBhvr>
                                    </p:animEffect>
                                  </p:childTnLst>
                                </p:cTn>
                              </p:par>
                            </p:childTnLst>
                          </p:cTn>
                        </p:par>
                        <p:par>
                          <p:cTn id="22" fill="hold">
                            <p:stCondLst>
                              <p:cond delay="4500"/>
                            </p:stCondLst>
                            <p:childTnLst>
                              <p:par>
                                <p:cTn id="23" presetID="53" presetClass="entr" presetSubtype="16" fill="hold" nodeType="after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472440" y="619148"/>
            <a:ext cx="11247120" cy="487680"/>
          </a:xfrm>
          <a:prstGeom prst="rect">
            <a:avLst/>
          </a:prstGeom>
        </p:spPr>
        <p:txBody>
          <a:bodyPr>
            <a:normAutofit fontScale="92500" lnSpcReduction="10000"/>
          </a:bodyPr>
          <a:lst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a:lstStyle>
          <a:p>
            <a:r>
              <a:rPr lang="en-US"/>
              <a:t>Maintaining Supplier Profile Information (Cont’d)</a:t>
            </a:r>
            <a:endParaRPr lang="en-US" dirty="0"/>
          </a:p>
        </p:txBody>
      </p:sp>
      <p:sp>
        <p:nvSpPr>
          <p:cNvPr id="4" name="Subtitle 3"/>
          <p:cNvSpPr txBox="1">
            <a:spLocks/>
          </p:cNvSpPr>
          <p:nvPr/>
        </p:nvSpPr>
        <p:spPr>
          <a:xfrm>
            <a:off x="472440" y="1142388"/>
            <a:ext cx="11247120" cy="487680"/>
          </a:xfrm>
          <a:prstGeom prst="rect">
            <a:avLst/>
          </a:prstGeom>
        </p:spPr>
        <p:txBody>
          <a:bodyPr/>
          <a:lst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a:lstStyle>
          <a:p>
            <a:pPr>
              <a:defRPr/>
            </a:pPr>
            <a:r>
              <a:rPr lang="en-US" i="1">
                <a:solidFill>
                  <a:schemeClr val="accent1"/>
                </a:solidFill>
              </a:rPr>
              <a:t>Let’s view the steps to review and then submit the changes for approval.</a:t>
            </a:r>
            <a:endParaRPr lang="en-US" i="1" dirty="0">
              <a:solidFill>
                <a:schemeClr val="accent1"/>
              </a:solidFill>
            </a:endParaRPr>
          </a:p>
        </p:txBody>
      </p:sp>
      <p:grpSp>
        <p:nvGrpSpPr>
          <p:cNvPr id="3" name="Group 2"/>
          <p:cNvGrpSpPr/>
          <p:nvPr/>
        </p:nvGrpSpPr>
        <p:grpSpPr>
          <a:xfrm>
            <a:off x="782994" y="4911875"/>
            <a:ext cx="1951456" cy="1215776"/>
            <a:chOff x="782994" y="4944812"/>
            <a:chExt cx="1951456" cy="1215776"/>
          </a:xfrm>
        </p:grpSpPr>
        <p:sp>
          <p:nvSpPr>
            <p:cNvPr id="12" name="TextBox 11"/>
            <p:cNvSpPr txBox="1"/>
            <p:nvPr>
              <p:custDataLst>
                <p:tags r:id="rId5"/>
              </p:custDataLst>
            </p:nvPr>
          </p:nvSpPr>
          <p:spPr>
            <a:xfrm>
              <a:off x="810210" y="4944812"/>
              <a:ext cx="1924240" cy="269304"/>
            </a:xfrm>
            <a:prstGeom prst="rect">
              <a:avLst/>
            </a:prstGeom>
            <a:noFill/>
          </p:spPr>
          <p:txBody>
            <a:bodyPr wrap="square" rtlCol="0" anchor="ctr">
              <a:spAutoFit/>
            </a:bodyPr>
            <a:lstStyle/>
            <a:p>
              <a:r>
                <a:rPr lang="en-US" sz="1150" dirty="0"/>
                <a:t>9. View Confirmation</a:t>
              </a:r>
            </a:p>
          </p:txBody>
        </p:sp>
        <p:sp>
          <p:nvSpPr>
            <p:cNvPr id="22" name="TextBox 21"/>
            <p:cNvSpPr txBox="1"/>
            <p:nvPr>
              <p:custDataLst>
                <p:tags r:id="rId6"/>
              </p:custDataLst>
            </p:nvPr>
          </p:nvSpPr>
          <p:spPr>
            <a:xfrm>
              <a:off x="782994" y="5891284"/>
              <a:ext cx="1924240" cy="269304"/>
            </a:xfrm>
            <a:prstGeom prst="rect">
              <a:avLst/>
            </a:prstGeom>
            <a:noFill/>
          </p:spPr>
          <p:txBody>
            <a:bodyPr wrap="square" rtlCol="0" anchor="ctr">
              <a:spAutoFit/>
            </a:bodyPr>
            <a:lstStyle/>
            <a:p>
              <a:r>
                <a:rPr lang="en-US" sz="1150" dirty="0"/>
                <a:t>10. View Rejected PO</a:t>
              </a:r>
            </a:p>
          </p:txBody>
        </p:sp>
      </p:grpSp>
      <p:sp>
        <p:nvSpPr>
          <p:cNvPr id="25" name="Rectangle 24"/>
          <p:cNvSpPr/>
          <p:nvPr/>
        </p:nvSpPr>
        <p:spPr>
          <a:xfrm>
            <a:off x="191070" y="5485084"/>
            <a:ext cx="2432548" cy="937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88685" y="4528208"/>
            <a:ext cx="2560279" cy="189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custDataLst>
              <p:tags r:id="rId1"/>
            </p:custDataLst>
          </p:nvPr>
        </p:nvSpPr>
        <p:spPr>
          <a:xfrm>
            <a:off x="810210" y="2166688"/>
            <a:ext cx="1924240" cy="269304"/>
          </a:xfrm>
          <a:prstGeom prst="rect">
            <a:avLst/>
          </a:prstGeom>
          <a:noFill/>
        </p:spPr>
        <p:txBody>
          <a:bodyPr wrap="square" rtlCol="0" anchor="ctr">
            <a:spAutoFit/>
          </a:bodyPr>
          <a:lstStyle/>
          <a:p>
            <a:r>
              <a:rPr lang="en-US" sz="1150" dirty="0"/>
              <a:t>6. Enter Changes</a:t>
            </a:r>
          </a:p>
        </p:txBody>
      </p:sp>
      <p:sp>
        <p:nvSpPr>
          <p:cNvPr id="26" name="TextBox 25"/>
          <p:cNvSpPr txBox="1"/>
          <p:nvPr>
            <p:custDataLst>
              <p:tags r:id="rId2"/>
            </p:custDataLst>
          </p:nvPr>
        </p:nvSpPr>
        <p:spPr>
          <a:xfrm>
            <a:off x="810210" y="3085023"/>
            <a:ext cx="1813407" cy="269304"/>
          </a:xfrm>
          <a:prstGeom prst="rect">
            <a:avLst/>
          </a:prstGeom>
          <a:noFill/>
        </p:spPr>
        <p:txBody>
          <a:bodyPr wrap="square" rtlCol="0" anchor="ctr">
            <a:spAutoFit/>
          </a:bodyPr>
          <a:lstStyle/>
          <a:p>
            <a:r>
              <a:rPr lang="en-US" sz="1150" b="1" dirty="0"/>
              <a:t>7. Submit Changes</a:t>
            </a:r>
          </a:p>
        </p:txBody>
      </p:sp>
      <p:sp>
        <p:nvSpPr>
          <p:cNvPr id="27" name="TextBox 26"/>
          <p:cNvSpPr txBox="1"/>
          <p:nvPr>
            <p:custDataLst>
              <p:tags r:id="rId3"/>
            </p:custDataLst>
          </p:nvPr>
        </p:nvSpPr>
        <p:spPr>
          <a:xfrm>
            <a:off x="810210" y="4012284"/>
            <a:ext cx="1924240" cy="269304"/>
          </a:xfrm>
          <a:prstGeom prst="rect">
            <a:avLst/>
          </a:prstGeom>
          <a:noFill/>
        </p:spPr>
        <p:txBody>
          <a:bodyPr wrap="square" rtlCol="0" anchor="ctr">
            <a:spAutoFit/>
          </a:bodyPr>
          <a:lstStyle/>
          <a:p>
            <a:r>
              <a:rPr lang="en-US" sz="1150" dirty="0"/>
              <a:t>8. View Confirmation</a:t>
            </a:r>
          </a:p>
        </p:txBody>
      </p:sp>
      <p:sp>
        <p:nvSpPr>
          <p:cNvPr id="28" name="TextBox 27"/>
          <p:cNvSpPr txBox="1"/>
          <p:nvPr>
            <p:custDataLst>
              <p:tags r:id="rId4"/>
            </p:custDataLst>
          </p:nvPr>
        </p:nvSpPr>
        <p:spPr>
          <a:xfrm>
            <a:off x="3032678" y="2521446"/>
            <a:ext cx="1772276" cy="955202"/>
          </a:xfrm>
          <a:prstGeom prst="rect">
            <a:avLst/>
          </a:prstGeom>
          <a:noFill/>
        </p:spPr>
        <p:txBody>
          <a:bodyPr wrap="square" rtlCol="0">
            <a:spAutoFit/>
          </a:bodyPr>
          <a:lstStyle/>
          <a:p>
            <a:pPr lvl="0"/>
            <a:r>
              <a:rPr lang="en-US" sz="1400" dirty="0"/>
              <a:t>Review the specific changes and click the </a:t>
            </a:r>
            <a:r>
              <a:rPr lang="en-US" sz="1400" b="1" dirty="0"/>
              <a:t>Submit </a:t>
            </a:r>
            <a:r>
              <a:rPr lang="en-US" sz="1400" dirty="0"/>
              <a:t>button.</a:t>
            </a: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4953" y="2521446"/>
            <a:ext cx="6549811" cy="2642845"/>
          </a:xfrm>
          <a:prstGeom prst="rect">
            <a:avLst/>
          </a:prstGeom>
          <a:ln>
            <a:solidFill>
              <a:schemeClr val="bg1">
                <a:lumMod val="65000"/>
              </a:schemeClr>
            </a:solidFill>
          </a:ln>
        </p:spPr>
      </p:pic>
      <p:sp>
        <p:nvSpPr>
          <p:cNvPr id="30" name="Rectangle 29">
            <a:extLst>
              <a:ext uri="{FF2B5EF4-FFF2-40B4-BE49-F238E27FC236}">
                <a16:creationId xmlns:a16="http://schemas.microsoft.com/office/drawing/2014/main" id="{B2955A2B-5C25-4A36-B2CE-116DDF15F88E}"/>
              </a:ext>
            </a:extLst>
          </p:cNvPr>
          <p:cNvSpPr/>
          <p:nvPr/>
        </p:nvSpPr>
        <p:spPr>
          <a:xfrm flipH="1">
            <a:off x="10780608" y="2799077"/>
            <a:ext cx="252708" cy="1097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9013371" y="3194550"/>
            <a:ext cx="2517706" cy="817733"/>
            <a:chOff x="9013371" y="2941162"/>
            <a:chExt cx="2517706" cy="817733"/>
          </a:xfrm>
        </p:grpSpPr>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80618" t="1308" b="83091"/>
            <a:stretch/>
          </p:blipFill>
          <p:spPr>
            <a:xfrm>
              <a:off x="9013371" y="2941162"/>
              <a:ext cx="2517706" cy="817733"/>
            </a:xfrm>
            <a:prstGeom prst="rect">
              <a:avLst/>
            </a:prstGeom>
            <a:ln>
              <a:solidFill>
                <a:schemeClr val="bg1">
                  <a:lumMod val="65000"/>
                </a:schemeClr>
              </a:solidFill>
            </a:ln>
          </p:spPr>
        </p:pic>
        <p:sp>
          <p:nvSpPr>
            <p:cNvPr id="33" name="Rectangle 32">
              <a:extLst>
                <a:ext uri="{FF2B5EF4-FFF2-40B4-BE49-F238E27FC236}">
                  <a16:creationId xmlns:a16="http://schemas.microsoft.com/office/drawing/2014/main" id="{B2955A2B-5C25-4A36-B2CE-116DDF15F88E}"/>
                </a:ext>
              </a:extLst>
            </p:cNvPr>
            <p:cNvSpPr/>
            <p:nvPr/>
          </p:nvSpPr>
          <p:spPr>
            <a:xfrm flipH="1">
              <a:off x="10415052" y="3407183"/>
              <a:ext cx="485657" cy="2364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B2955A2B-5C25-4A36-B2CE-116DDF15F88E}"/>
              </a:ext>
            </a:extLst>
          </p:cNvPr>
          <p:cNvSpPr/>
          <p:nvPr/>
        </p:nvSpPr>
        <p:spPr>
          <a:xfrm flipH="1">
            <a:off x="4804950" y="3837599"/>
            <a:ext cx="4208419" cy="1525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0909EC46-420B-4966-82C1-40D246A1353F}"/>
              </a:ext>
            </a:extLst>
          </p:cNvPr>
          <p:cNvGrpSpPr/>
          <p:nvPr/>
        </p:nvGrpSpPr>
        <p:grpSpPr>
          <a:xfrm>
            <a:off x="9437069" y="464975"/>
            <a:ext cx="2547232" cy="346174"/>
            <a:chOff x="9437069" y="211587"/>
            <a:chExt cx="2547232" cy="346174"/>
          </a:xfrm>
        </p:grpSpPr>
        <p:grpSp>
          <p:nvGrpSpPr>
            <p:cNvPr id="24" name="Group 23">
              <a:extLst>
                <a:ext uri="{FF2B5EF4-FFF2-40B4-BE49-F238E27FC236}">
                  <a16:creationId xmlns:a16="http://schemas.microsoft.com/office/drawing/2014/main" id="{D6E5BCFD-A2F3-4B82-B7F2-995FE3EBA568}"/>
                </a:ext>
              </a:extLst>
            </p:cNvPr>
            <p:cNvGrpSpPr/>
            <p:nvPr/>
          </p:nvGrpSpPr>
          <p:grpSpPr>
            <a:xfrm>
              <a:off x="10280909" y="211587"/>
              <a:ext cx="867655" cy="334915"/>
              <a:chOff x="4736024" y="2450238"/>
              <a:chExt cx="2719953" cy="1049902"/>
            </a:xfrm>
          </p:grpSpPr>
          <p:sp>
            <p:nvSpPr>
              <p:cNvPr id="42" name="Arrow: Chevron 10">
                <a:extLst>
                  <a:ext uri="{FF2B5EF4-FFF2-40B4-BE49-F238E27FC236}">
                    <a16:creationId xmlns:a16="http://schemas.microsoft.com/office/drawing/2014/main" id="{EBE74F6A-345F-4C98-BDDE-806124E804E1}"/>
                  </a:ext>
                </a:extLst>
              </p:cNvPr>
              <p:cNvSpPr/>
              <p:nvPr/>
            </p:nvSpPr>
            <p:spPr>
              <a:xfrm>
                <a:off x="4736024" y="2450238"/>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43" name="Group 42">
                <a:extLst>
                  <a:ext uri="{FF2B5EF4-FFF2-40B4-BE49-F238E27FC236}">
                    <a16:creationId xmlns:a16="http://schemas.microsoft.com/office/drawing/2014/main" id="{966999C0-C633-418C-B42B-6313B2A4B891}"/>
                  </a:ext>
                </a:extLst>
              </p:cNvPr>
              <p:cNvGrpSpPr/>
              <p:nvPr/>
            </p:nvGrpSpPr>
            <p:grpSpPr>
              <a:xfrm>
                <a:off x="5585416" y="2573928"/>
                <a:ext cx="1021166" cy="744428"/>
                <a:chOff x="412750" y="728663"/>
                <a:chExt cx="1171575" cy="854076"/>
              </a:xfrm>
              <a:solidFill>
                <a:schemeClr val="bg1"/>
              </a:solidFill>
            </p:grpSpPr>
            <p:sp>
              <p:nvSpPr>
                <p:cNvPr id="44" name="Freeform 6">
                  <a:extLst>
                    <a:ext uri="{FF2B5EF4-FFF2-40B4-BE49-F238E27FC236}">
                      <a16:creationId xmlns:a16="http://schemas.microsoft.com/office/drawing/2014/main" id="{F10024E8-14A0-4B5C-80F2-E71C073C2D97}"/>
                    </a:ext>
                  </a:extLst>
                </p:cNvPr>
                <p:cNvSpPr>
                  <a:spLocks/>
                </p:cNvSpPr>
                <p:nvPr/>
              </p:nvSpPr>
              <p:spPr bwMode="auto">
                <a:xfrm>
                  <a:off x="577850" y="728663"/>
                  <a:ext cx="1006475" cy="706438"/>
                </a:xfrm>
                <a:custGeom>
                  <a:avLst/>
                  <a:gdLst>
                    <a:gd name="T0" fmla="*/ 375 w 375"/>
                    <a:gd name="T1" fmla="*/ 27 h 264"/>
                    <a:gd name="T2" fmla="*/ 346 w 375"/>
                    <a:gd name="T3" fmla="*/ 0 h 264"/>
                    <a:gd name="T4" fmla="*/ 29 w 375"/>
                    <a:gd name="T5" fmla="*/ 0 h 264"/>
                    <a:gd name="T6" fmla="*/ 0 w 375"/>
                    <a:gd name="T7" fmla="*/ 27 h 264"/>
                    <a:gd name="T8" fmla="*/ 0 w 375"/>
                    <a:gd name="T9" fmla="*/ 30 h 264"/>
                    <a:gd name="T10" fmla="*/ 19 w 375"/>
                    <a:gd name="T11" fmla="*/ 30 h 264"/>
                    <a:gd name="T12" fmla="*/ 35 w 375"/>
                    <a:gd name="T13" fmla="*/ 18 h 264"/>
                    <a:gd name="T14" fmla="*/ 284 w 375"/>
                    <a:gd name="T15" fmla="*/ 18 h 264"/>
                    <a:gd name="T16" fmla="*/ 321 w 375"/>
                    <a:gd name="T17" fmla="*/ 18 h 264"/>
                    <a:gd name="T18" fmla="*/ 338 w 375"/>
                    <a:gd name="T19" fmla="*/ 18 h 264"/>
                    <a:gd name="T20" fmla="*/ 355 w 375"/>
                    <a:gd name="T21" fmla="*/ 35 h 264"/>
                    <a:gd name="T22" fmla="*/ 355 w 375"/>
                    <a:gd name="T23" fmla="*/ 59 h 264"/>
                    <a:gd name="T24" fmla="*/ 355 w 375"/>
                    <a:gd name="T25" fmla="*/ 86 h 264"/>
                    <a:gd name="T26" fmla="*/ 355 w 375"/>
                    <a:gd name="T27" fmla="*/ 180 h 264"/>
                    <a:gd name="T28" fmla="*/ 355 w 375"/>
                    <a:gd name="T29" fmla="*/ 217 h 264"/>
                    <a:gd name="T30" fmla="*/ 355 w 375"/>
                    <a:gd name="T31" fmla="*/ 231 h 264"/>
                    <a:gd name="T32" fmla="*/ 342 w 375"/>
                    <a:gd name="T33" fmla="*/ 247 h 264"/>
                    <a:gd name="T34" fmla="*/ 342 w 375"/>
                    <a:gd name="T35" fmla="*/ 264 h 264"/>
                    <a:gd name="T36" fmla="*/ 346 w 375"/>
                    <a:gd name="T37" fmla="*/ 264 h 264"/>
                    <a:gd name="T38" fmla="*/ 375 w 375"/>
                    <a:gd name="T39" fmla="*/ 236 h 264"/>
                    <a:gd name="T40" fmla="*/ 375 w 375"/>
                    <a:gd name="T41"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64">
                      <a:moveTo>
                        <a:pt x="375" y="27"/>
                      </a:moveTo>
                      <a:cubicBezTo>
                        <a:pt x="375" y="12"/>
                        <a:pt x="362" y="0"/>
                        <a:pt x="346" y="0"/>
                      </a:cubicBezTo>
                      <a:cubicBezTo>
                        <a:pt x="29" y="0"/>
                        <a:pt x="29" y="0"/>
                        <a:pt x="29" y="0"/>
                      </a:cubicBezTo>
                      <a:cubicBezTo>
                        <a:pt x="13" y="0"/>
                        <a:pt x="0" y="12"/>
                        <a:pt x="0" y="27"/>
                      </a:cubicBezTo>
                      <a:cubicBezTo>
                        <a:pt x="0" y="30"/>
                        <a:pt x="0" y="30"/>
                        <a:pt x="0" y="30"/>
                      </a:cubicBezTo>
                      <a:cubicBezTo>
                        <a:pt x="19" y="30"/>
                        <a:pt x="19" y="30"/>
                        <a:pt x="19" y="30"/>
                      </a:cubicBezTo>
                      <a:cubicBezTo>
                        <a:pt x="21" y="23"/>
                        <a:pt x="27" y="18"/>
                        <a:pt x="35" y="18"/>
                      </a:cubicBezTo>
                      <a:cubicBezTo>
                        <a:pt x="284" y="18"/>
                        <a:pt x="284" y="18"/>
                        <a:pt x="284" y="18"/>
                      </a:cubicBezTo>
                      <a:cubicBezTo>
                        <a:pt x="321" y="18"/>
                        <a:pt x="321" y="18"/>
                        <a:pt x="321" y="18"/>
                      </a:cubicBezTo>
                      <a:cubicBezTo>
                        <a:pt x="338" y="18"/>
                        <a:pt x="338" y="18"/>
                        <a:pt x="338" y="18"/>
                      </a:cubicBezTo>
                      <a:cubicBezTo>
                        <a:pt x="347" y="18"/>
                        <a:pt x="355" y="25"/>
                        <a:pt x="355" y="35"/>
                      </a:cubicBezTo>
                      <a:cubicBezTo>
                        <a:pt x="355" y="59"/>
                        <a:pt x="355" y="59"/>
                        <a:pt x="355" y="59"/>
                      </a:cubicBezTo>
                      <a:cubicBezTo>
                        <a:pt x="355" y="86"/>
                        <a:pt x="355" y="86"/>
                        <a:pt x="355" y="86"/>
                      </a:cubicBezTo>
                      <a:cubicBezTo>
                        <a:pt x="355" y="180"/>
                        <a:pt x="355" y="180"/>
                        <a:pt x="355" y="180"/>
                      </a:cubicBezTo>
                      <a:cubicBezTo>
                        <a:pt x="355" y="217"/>
                        <a:pt x="355" y="217"/>
                        <a:pt x="355" y="217"/>
                      </a:cubicBezTo>
                      <a:cubicBezTo>
                        <a:pt x="355" y="231"/>
                        <a:pt x="355" y="231"/>
                        <a:pt x="355" y="231"/>
                      </a:cubicBezTo>
                      <a:cubicBezTo>
                        <a:pt x="355" y="238"/>
                        <a:pt x="350" y="245"/>
                        <a:pt x="342" y="247"/>
                      </a:cubicBezTo>
                      <a:cubicBezTo>
                        <a:pt x="342" y="264"/>
                        <a:pt x="342" y="264"/>
                        <a:pt x="342" y="264"/>
                      </a:cubicBezTo>
                      <a:cubicBezTo>
                        <a:pt x="346" y="264"/>
                        <a:pt x="346" y="264"/>
                        <a:pt x="346" y="264"/>
                      </a:cubicBezTo>
                      <a:cubicBezTo>
                        <a:pt x="362" y="264"/>
                        <a:pt x="375" y="251"/>
                        <a:pt x="375" y="236"/>
                      </a:cubicBezTo>
                      <a:lnTo>
                        <a:pt x="3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AF4DDF29-3BD7-44EB-BC7D-F26C2B013B4E}"/>
                    </a:ext>
                  </a:extLst>
                </p:cNvPr>
                <p:cNvSpPr>
                  <a:spLocks noEditPoints="1"/>
                </p:cNvSpPr>
                <p:nvPr/>
              </p:nvSpPr>
              <p:spPr bwMode="auto">
                <a:xfrm>
                  <a:off x="412750" y="876301"/>
                  <a:ext cx="1035050" cy="706438"/>
                </a:xfrm>
                <a:custGeom>
                  <a:avLst/>
                  <a:gdLst>
                    <a:gd name="T0" fmla="*/ 357 w 386"/>
                    <a:gd name="T1" fmla="*/ 0 h 264"/>
                    <a:gd name="T2" fmla="*/ 29 w 386"/>
                    <a:gd name="T3" fmla="*/ 0 h 264"/>
                    <a:gd name="T4" fmla="*/ 0 w 386"/>
                    <a:gd name="T5" fmla="*/ 28 h 264"/>
                    <a:gd name="T6" fmla="*/ 0 w 386"/>
                    <a:gd name="T7" fmla="*/ 236 h 264"/>
                    <a:gd name="T8" fmla="*/ 29 w 386"/>
                    <a:gd name="T9" fmla="*/ 264 h 264"/>
                    <a:gd name="T10" fmla="*/ 357 w 386"/>
                    <a:gd name="T11" fmla="*/ 264 h 264"/>
                    <a:gd name="T12" fmla="*/ 386 w 386"/>
                    <a:gd name="T13" fmla="*/ 236 h 264"/>
                    <a:gd name="T14" fmla="*/ 386 w 386"/>
                    <a:gd name="T15" fmla="*/ 28 h 264"/>
                    <a:gd name="T16" fmla="*/ 357 w 386"/>
                    <a:gd name="T17" fmla="*/ 0 h 264"/>
                    <a:gd name="T18" fmla="*/ 49 w 386"/>
                    <a:gd name="T19" fmla="*/ 228 h 264"/>
                    <a:gd name="T20" fmla="*/ 35 w 386"/>
                    <a:gd name="T21" fmla="*/ 228 h 264"/>
                    <a:gd name="T22" fmla="*/ 35 w 386"/>
                    <a:gd name="T23" fmla="*/ 197 h 264"/>
                    <a:gd name="T24" fmla="*/ 49 w 386"/>
                    <a:gd name="T25" fmla="*/ 176 h 264"/>
                    <a:gd name="T26" fmla="*/ 84 w 386"/>
                    <a:gd name="T27" fmla="*/ 170 h 264"/>
                    <a:gd name="T28" fmla="*/ 102 w 386"/>
                    <a:gd name="T29" fmla="*/ 228 h 264"/>
                    <a:gd name="T30" fmla="*/ 49 w 386"/>
                    <a:gd name="T31" fmla="*/ 228 h 264"/>
                    <a:gd name="T32" fmla="*/ 75 w 386"/>
                    <a:gd name="T33" fmla="*/ 126 h 264"/>
                    <a:gd name="T34" fmla="*/ 110 w 386"/>
                    <a:gd name="T35" fmla="*/ 93 h 264"/>
                    <a:gd name="T36" fmla="*/ 145 w 386"/>
                    <a:gd name="T37" fmla="*/ 126 h 264"/>
                    <a:gd name="T38" fmla="*/ 110 w 386"/>
                    <a:gd name="T39" fmla="*/ 159 h 264"/>
                    <a:gd name="T40" fmla="*/ 75 w 386"/>
                    <a:gd name="T41" fmla="*/ 126 h 264"/>
                    <a:gd name="T42" fmla="*/ 172 w 386"/>
                    <a:gd name="T43" fmla="*/ 228 h 264"/>
                    <a:gd name="T44" fmla="*/ 119 w 386"/>
                    <a:gd name="T45" fmla="*/ 228 h 264"/>
                    <a:gd name="T46" fmla="*/ 137 w 386"/>
                    <a:gd name="T47" fmla="*/ 170 h 264"/>
                    <a:gd name="T48" fmla="*/ 172 w 386"/>
                    <a:gd name="T49" fmla="*/ 176 h 264"/>
                    <a:gd name="T50" fmla="*/ 186 w 386"/>
                    <a:gd name="T51" fmla="*/ 197 h 264"/>
                    <a:gd name="T52" fmla="*/ 186 w 386"/>
                    <a:gd name="T53" fmla="*/ 228 h 264"/>
                    <a:gd name="T54" fmla="*/ 172 w 386"/>
                    <a:gd name="T55" fmla="*/ 228 h 264"/>
                    <a:gd name="T56" fmla="*/ 333 w 386"/>
                    <a:gd name="T57" fmla="*/ 167 h 264"/>
                    <a:gd name="T58" fmla="*/ 238 w 386"/>
                    <a:gd name="T59" fmla="*/ 167 h 264"/>
                    <a:gd name="T60" fmla="*/ 238 w 386"/>
                    <a:gd name="T61" fmla="*/ 154 h 264"/>
                    <a:gd name="T62" fmla="*/ 333 w 386"/>
                    <a:gd name="T63" fmla="*/ 154 h 264"/>
                    <a:gd name="T64" fmla="*/ 333 w 386"/>
                    <a:gd name="T65" fmla="*/ 167 h 264"/>
                    <a:gd name="T66" fmla="*/ 333 w 386"/>
                    <a:gd name="T67" fmla="*/ 115 h 264"/>
                    <a:gd name="T68" fmla="*/ 238 w 386"/>
                    <a:gd name="T69" fmla="*/ 115 h 264"/>
                    <a:gd name="T70" fmla="*/ 238 w 386"/>
                    <a:gd name="T71" fmla="*/ 102 h 264"/>
                    <a:gd name="T72" fmla="*/ 333 w 386"/>
                    <a:gd name="T73" fmla="*/ 102 h 264"/>
                    <a:gd name="T74" fmla="*/ 333 w 386"/>
                    <a:gd name="T75" fmla="*/ 115 h 264"/>
                    <a:gd name="T76" fmla="*/ 333 w 386"/>
                    <a:gd name="T77" fmla="*/ 64 h 264"/>
                    <a:gd name="T78" fmla="*/ 238 w 386"/>
                    <a:gd name="T79" fmla="*/ 64 h 264"/>
                    <a:gd name="T80" fmla="*/ 238 w 386"/>
                    <a:gd name="T81" fmla="*/ 50 h 264"/>
                    <a:gd name="T82" fmla="*/ 333 w 386"/>
                    <a:gd name="T83" fmla="*/ 50 h 264"/>
                    <a:gd name="T84" fmla="*/ 333 w 386"/>
                    <a:gd name="T85"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264">
                      <a:moveTo>
                        <a:pt x="357" y="0"/>
                      </a:moveTo>
                      <a:cubicBezTo>
                        <a:pt x="29" y="0"/>
                        <a:pt x="29" y="0"/>
                        <a:pt x="29" y="0"/>
                      </a:cubicBezTo>
                      <a:cubicBezTo>
                        <a:pt x="13" y="0"/>
                        <a:pt x="0" y="12"/>
                        <a:pt x="0" y="28"/>
                      </a:cubicBezTo>
                      <a:cubicBezTo>
                        <a:pt x="0" y="236"/>
                        <a:pt x="0" y="236"/>
                        <a:pt x="0" y="236"/>
                      </a:cubicBezTo>
                      <a:cubicBezTo>
                        <a:pt x="0" y="251"/>
                        <a:pt x="13" y="264"/>
                        <a:pt x="29" y="264"/>
                      </a:cubicBezTo>
                      <a:cubicBezTo>
                        <a:pt x="357" y="264"/>
                        <a:pt x="357" y="264"/>
                        <a:pt x="357" y="264"/>
                      </a:cubicBezTo>
                      <a:cubicBezTo>
                        <a:pt x="373" y="264"/>
                        <a:pt x="386" y="251"/>
                        <a:pt x="386" y="236"/>
                      </a:cubicBezTo>
                      <a:cubicBezTo>
                        <a:pt x="386" y="28"/>
                        <a:pt x="386" y="28"/>
                        <a:pt x="386" y="28"/>
                      </a:cubicBezTo>
                      <a:cubicBezTo>
                        <a:pt x="386" y="12"/>
                        <a:pt x="373" y="0"/>
                        <a:pt x="357" y="0"/>
                      </a:cubicBezTo>
                      <a:close/>
                      <a:moveTo>
                        <a:pt x="49" y="228"/>
                      </a:moveTo>
                      <a:cubicBezTo>
                        <a:pt x="35" y="228"/>
                        <a:pt x="35" y="228"/>
                        <a:pt x="35" y="228"/>
                      </a:cubicBezTo>
                      <a:cubicBezTo>
                        <a:pt x="35" y="228"/>
                        <a:pt x="35" y="198"/>
                        <a:pt x="35" y="197"/>
                      </a:cubicBezTo>
                      <a:cubicBezTo>
                        <a:pt x="35" y="186"/>
                        <a:pt x="39" y="179"/>
                        <a:pt x="49" y="176"/>
                      </a:cubicBezTo>
                      <a:cubicBezTo>
                        <a:pt x="65" y="171"/>
                        <a:pt x="84" y="170"/>
                        <a:pt x="84" y="170"/>
                      </a:cubicBezTo>
                      <a:cubicBezTo>
                        <a:pt x="102" y="228"/>
                        <a:pt x="102" y="228"/>
                        <a:pt x="102" y="228"/>
                      </a:cubicBezTo>
                      <a:lnTo>
                        <a:pt x="49" y="228"/>
                      </a:lnTo>
                      <a:close/>
                      <a:moveTo>
                        <a:pt x="75" y="126"/>
                      </a:moveTo>
                      <a:cubicBezTo>
                        <a:pt x="75" y="108"/>
                        <a:pt x="91" y="93"/>
                        <a:pt x="110" y="93"/>
                      </a:cubicBezTo>
                      <a:cubicBezTo>
                        <a:pt x="129" y="93"/>
                        <a:pt x="145" y="108"/>
                        <a:pt x="145" y="126"/>
                      </a:cubicBezTo>
                      <a:cubicBezTo>
                        <a:pt x="145" y="144"/>
                        <a:pt x="129" y="159"/>
                        <a:pt x="110" y="159"/>
                      </a:cubicBezTo>
                      <a:cubicBezTo>
                        <a:pt x="91" y="159"/>
                        <a:pt x="75" y="144"/>
                        <a:pt x="75" y="126"/>
                      </a:cubicBezTo>
                      <a:close/>
                      <a:moveTo>
                        <a:pt x="172" y="228"/>
                      </a:moveTo>
                      <a:cubicBezTo>
                        <a:pt x="119" y="228"/>
                        <a:pt x="119" y="228"/>
                        <a:pt x="119" y="228"/>
                      </a:cubicBezTo>
                      <a:cubicBezTo>
                        <a:pt x="137" y="170"/>
                        <a:pt x="137" y="170"/>
                        <a:pt x="137" y="170"/>
                      </a:cubicBezTo>
                      <a:cubicBezTo>
                        <a:pt x="137" y="170"/>
                        <a:pt x="156" y="171"/>
                        <a:pt x="172" y="176"/>
                      </a:cubicBezTo>
                      <a:cubicBezTo>
                        <a:pt x="182" y="179"/>
                        <a:pt x="186" y="187"/>
                        <a:pt x="186" y="197"/>
                      </a:cubicBezTo>
                      <a:cubicBezTo>
                        <a:pt x="186" y="198"/>
                        <a:pt x="186" y="228"/>
                        <a:pt x="186" y="228"/>
                      </a:cubicBezTo>
                      <a:lnTo>
                        <a:pt x="172" y="228"/>
                      </a:lnTo>
                      <a:close/>
                      <a:moveTo>
                        <a:pt x="333" y="167"/>
                      </a:moveTo>
                      <a:cubicBezTo>
                        <a:pt x="238" y="167"/>
                        <a:pt x="238" y="167"/>
                        <a:pt x="238" y="167"/>
                      </a:cubicBezTo>
                      <a:cubicBezTo>
                        <a:pt x="238" y="154"/>
                        <a:pt x="238" y="154"/>
                        <a:pt x="238" y="154"/>
                      </a:cubicBezTo>
                      <a:cubicBezTo>
                        <a:pt x="333" y="154"/>
                        <a:pt x="333" y="154"/>
                        <a:pt x="333" y="154"/>
                      </a:cubicBezTo>
                      <a:lnTo>
                        <a:pt x="333" y="167"/>
                      </a:lnTo>
                      <a:close/>
                      <a:moveTo>
                        <a:pt x="333" y="115"/>
                      </a:moveTo>
                      <a:cubicBezTo>
                        <a:pt x="238" y="115"/>
                        <a:pt x="238" y="115"/>
                        <a:pt x="238" y="115"/>
                      </a:cubicBezTo>
                      <a:cubicBezTo>
                        <a:pt x="238" y="102"/>
                        <a:pt x="238" y="102"/>
                        <a:pt x="238" y="102"/>
                      </a:cubicBezTo>
                      <a:cubicBezTo>
                        <a:pt x="333" y="102"/>
                        <a:pt x="333" y="102"/>
                        <a:pt x="333" y="102"/>
                      </a:cubicBezTo>
                      <a:lnTo>
                        <a:pt x="333" y="115"/>
                      </a:lnTo>
                      <a:close/>
                      <a:moveTo>
                        <a:pt x="333" y="64"/>
                      </a:moveTo>
                      <a:cubicBezTo>
                        <a:pt x="238" y="64"/>
                        <a:pt x="238" y="64"/>
                        <a:pt x="238" y="64"/>
                      </a:cubicBezTo>
                      <a:cubicBezTo>
                        <a:pt x="238" y="50"/>
                        <a:pt x="238" y="50"/>
                        <a:pt x="238" y="50"/>
                      </a:cubicBezTo>
                      <a:cubicBezTo>
                        <a:pt x="333" y="50"/>
                        <a:pt x="333" y="50"/>
                        <a:pt x="333" y="50"/>
                      </a:cubicBezTo>
                      <a:lnTo>
                        <a:pt x="3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4" name="Group 33">
              <a:extLst>
                <a:ext uri="{FF2B5EF4-FFF2-40B4-BE49-F238E27FC236}">
                  <a16:creationId xmlns:a16="http://schemas.microsoft.com/office/drawing/2014/main" id="{79FC1170-EC8E-4FA9-A569-BC9A3F9EF79D}"/>
                </a:ext>
              </a:extLst>
            </p:cNvPr>
            <p:cNvGrpSpPr/>
            <p:nvPr/>
          </p:nvGrpSpPr>
          <p:grpSpPr>
            <a:xfrm>
              <a:off x="11116646" y="211587"/>
              <a:ext cx="867655" cy="334915"/>
              <a:chOff x="7623632" y="2450238"/>
              <a:chExt cx="2719953" cy="1049902"/>
            </a:xfrm>
          </p:grpSpPr>
          <p:sp>
            <p:nvSpPr>
              <p:cNvPr id="38" name="Arrow: Chevron 12">
                <a:extLst>
                  <a:ext uri="{FF2B5EF4-FFF2-40B4-BE49-F238E27FC236}">
                    <a16:creationId xmlns:a16="http://schemas.microsoft.com/office/drawing/2014/main" id="{DCD91C6A-EEB2-4ED8-B325-49F25D0EF07F}"/>
                  </a:ext>
                </a:extLst>
              </p:cNvPr>
              <p:cNvSpPr/>
              <p:nvPr/>
            </p:nvSpPr>
            <p:spPr>
              <a:xfrm>
                <a:off x="7623632" y="2450238"/>
                <a:ext cx="2719953" cy="1049902"/>
              </a:xfrm>
              <a:prstGeom prst="chevron">
                <a:avLst>
                  <a:gd name="adj" fmla="val 4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grpSp>
            <p:nvGrpSpPr>
              <p:cNvPr id="39" name="Group 38">
                <a:extLst>
                  <a:ext uri="{FF2B5EF4-FFF2-40B4-BE49-F238E27FC236}">
                    <a16:creationId xmlns:a16="http://schemas.microsoft.com/office/drawing/2014/main" id="{E54E4DF8-BE02-4383-B23A-2F22EA254EFB}"/>
                  </a:ext>
                </a:extLst>
              </p:cNvPr>
              <p:cNvGrpSpPr/>
              <p:nvPr/>
            </p:nvGrpSpPr>
            <p:grpSpPr>
              <a:xfrm>
                <a:off x="8728490" y="2573928"/>
                <a:ext cx="542863" cy="888449"/>
                <a:chOff x="617538" y="3619500"/>
                <a:chExt cx="615950" cy="1008063"/>
              </a:xfrm>
              <a:solidFill>
                <a:schemeClr val="bg1"/>
              </a:solidFill>
            </p:grpSpPr>
            <p:sp>
              <p:nvSpPr>
                <p:cNvPr id="40" name="Freeform 83">
                  <a:extLst>
                    <a:ext uri="{FF2B5EF4-FFF2-40B4-BE49-F238E27FC236}">
                      <a16:creationId xmlns:a16="http://schemas.microsoft.com/office/drawing/2014/main" id="{9414004A-6424-4CC2-AE62-03CE897FA116}"/>
                    </a:ext>
                  </a:extLst>
                </p:cNvPr>
                <p:cNvSpPr>
                  <a:spLocks noEditPoints="1"/>
                </p:cNvSpPr>
                <p:nvPr/>
              </p:nvSpPr>
              <p:spPr bwMode="auto">
                <a:xfrm>
                  <a:off x="814388" y="3957638"/>
                  <a:ext cx="419100" cy="669925"/>
                </a:xfrm>
                <a:custGeom>
                  <a:avLst/>
                  <a:gdLst>
                    <a:gd name="T0" fmla="*/ 41 w 144"/>
                    <a:gd name="T1" fmla="*/ 180 h 230"/>
                    <a:gd name="T2" fmla="*/ 50 w 144"/>
                    <a:gd name="T3" fmla="*/ 195 h 230"/>
                    <a:gd name="T4" fmla="*/ 50 w 144"/>
                    <a:gd name="T5" fmla="*/ 227 h 230"/>
                    <a:gd name="T6" fmla="*/ 57 w 144"/>
                    <a:gd name="T7" fmla="*/ 230 h 230"/>
                    <a:gd name="T8" fmla="*/ 128 w 144"/>
                    <a:gd name="T9" fmla="*/ 227 h 230"/>
                    <a:gd name="T10" fmla="*/ 128 w 144"/>
                    <a:gd name="T11" fmla="*/ 194 h 230"/>
                    <a:gd name="T12" fmla="*/ 134 w 144"/>
                    <a:gd name="T13" fmla="*/ 180 h 230"/>
                    <a:gd name="T14" fmla="*/ 143 w 144"/>
                    <a:gd name="T15" fmla="*/ 134 h 230"/>
                    <a:gd name="T16" fmla="*/ 144 w 144"/>
                    <a:gd name="T17" fmla="*/ 99 h 230"/>
                    <a:gd name="T18" fmla="*/ 143 w 144"/>
                    <a:gd name="T19" fmla="*/ 83 h 230"/>
                    <a:gd name="T20" fmla="*/ 125 w 144"/>
                    <a:gd name="T21" fmla="*/ 65 h 230"/>
                    <a:gd name="T22" fmla="*/ 118 w 144"/>
                    <a:gd name="T23" fmla="*/ 65 h 230"/>
                    <a:gd name="T24" fmla="*/ 101 w 144"/>
                    <a:gd name="T25" fmla="*/ 55 h 230"/>
                    <a:gd name="T26" fmla="*/ 93 w 144"/>
                    <a:gd name="T27" fmla="*/ 55 h 230"/>
                    <a:gd name="T28" fmla="*/ 73 w 144"/>
                    <a:gd name="T29" fmla="*/ 47 h 230"/>
                    <a:gd name="T30" fmla="*/ 71 w 144"/>
                    <a:gd name="T31" fmla="*/ 10 h 230"/>
                    <a:gd name="T32" fmla="*/ 55 w 144"/>
                    <a:gd name="T33" fmla="*/ 0 h 230"/>
                    <a:gd name="T34" fmla="*/ 36 w 144"/>
                    <a:gd name="T35" fmla="*/ 6 h 230"/>
                    <a:gd name="T36" fmla="*/ 31 w 144"/>
                    <a:gd name="T37" fmla="*/ 81 h 230"/>
                    <a:gd name="T38" fmla="*/ 1 w 144"/>
                    <a:gd name="T39" fmla="*/ 109 h 230"/>
                    <a:gd name="T40" fmla="*/ 36 w 144"/>
                    <a:gd name="T41" fmla="*/ 161 h 230"/>
                    <a:gd name="T42" fmla="*/ 41 w 144"/>
                    <a:gd name="T43" fmla="*/ 19 h 230"/>
                    <a:gd name="T44" fmla="*/ 49 w 144"/>
                    <a:gd name="T45" fmla="*/ 10 h 230"/>
                    <a:gd name="T46" fmla="*/ 55 w 144"/>
                    <a:gd name="T47" fmla="*/ 10 h 230"/>
                    <a:gd name="T48" fmla="*/ 63 w 144"/>
                    <a:gd name="T49" fmla="*/ 19 h 230"/>
                    <a:gd name="T50" fmla="*/ 64 w 144"/>
                    <a:gd name="T51" fmla="*/ 92 h 230"/>
                    <a:gd name="T52" fmla="*/ 66 w 144"/>
                    <a:gd name="T53" fmla="*/ 60 h 230"/>
                    <a:gd name="T54" fmla="*/ 78 w 144"/>
                    <a:gd name="T55" fmla="*/ 57 h 230"/>
                    <a:gd name="T56" fmla="*/ 86 w 144"/>
                    <a:gd name="T57" fmla="*/ 62 h 230"/>
                    <a:gd name="T58" fmla="*/ 87 w 144"/>
                    <a:gd name="T59" fmla="*/ 92 h 230"/>
                    <a:gd name="T60" fmla="*/ 87 w 144"/>
                    <a:gd name="T61" fmla="*/ 92 h 230"/>
                    <a:gd name="T62" fmla="*/ 90 w 144"/>
                    <a:gd name="T63" fmla="*/ 67 h 230"/>
                    <a:gd name="T64" fmla="*/ 101 w 144"/>
                    <a:gd name="T65" fmla="*/ 64 h 230"/>
                    <a:gd name="T66" fmla="*/ 109 w 144"/>
                    <a:gd name="T67" fmla="*/ 69 h 230"/>
                    <a:gd name="T68" fmla="*/ 110 w 144"/>
                    <a:gd name="T69" fmla="*/ 92 h 230"/>
                    <a:gd name="T70" fmla="*/ 111 w 144"/>
                    <a:gd name="T71" fmla="*/ 84 h 230"/>
                    <a:gd name="T72" fmla="*/ 119 w 144"/>
                    <a:gd name="T73" fmla="*/ 75 h 230"/>
                    <a:gd name="T74" fmla="*/ 125 w 144"/>
                    <a:gd name="T75" fmla="*/ 75 h 230"/>
                    <a:gd name="T76" fmla="*/ 134 w 144"/>
                    <a:gd name="T77" fmla="*/ 83 h 230"/>
                    <a:gd name="T78" fmla="*/ 134 w 144"/>
                    <a:gd name="T79" fmla="*/ 101 h 230"/>
                    <a:gd name="T80" fmla="*/ 131 w 144"/>
                    <a:gd name="T81" fmla="*/ 151 h 230"/>
                    <a:gd name="T82" fmla="*/ 114 w 144"/>
                    <a:gd name="T83" fmla="*/ 185 h 230"/>
                    <a:gd name="T84" fmla="*/ 61 w 144"/>
                    <a:gd name="T85" fmla="*/ 186 h 230"/>
                    <a:gd name="T86" fmla="*/ 50 w 144"/>
                    <a:gd name="T87" fmla="*/ 177 h 230"/>
                    <a:gd name="T88" fmla="*/ 11 w 144"/>
                    <a:gd name="T89" fmla="*/ 112 h 230"/>
                    <a:gd name="T90" fmla="*/ 41 w 144"/>
                    <a:gd name="T91" fmla="*/ 100 h 230"/>
                    <a:gd name="T92" fmla="*/ 121 w 144"/>
                    <a:gd name="T93" fmla="*/ 220 h 230"/>
                    <a:gd name="T94" fmla="*/ 59 w 144"/>
                    <a:gd name="T95" fmla="*/ 195 h 230"/>
                    <a:gd name="T96" fmla="*/ 119 w 144"/>
                    <a:gd name="T97" fmla="*/ 195 h 230"/>
                    <a:gd name="T98" fmla="*/ 121 w 144"/>
                    <a:gd name="T99"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30">
                      <a:moveTo>
                        <a:pt x="36" y="161"/>
                      </a:moveTo>
                      <a:cubicBezTo>
                        <a:pt x="41" y="180"/>
                        <a:pt x="41" y="180"/>
                        <a:pt x="41" y="180"/>
                      </a:cubicBezTo>
                      <a:cubicBezTo>
                        <a:pt x="42" y="185"/>
                        <a:pt x="46" y="190"/>
                        <a:pt x="50" y="192"/>
                      </a:cubicBezTo>
                      <a:cubicBezTo>
                        <a:pt x="50" y="193"/>
                        <a:pt x="50" y="194"/>
                        <a:pt x="50" y="195"/>
                      </a:cubicBezTo>
                      <a:cubicBezTo>
                        <a:pt x="48" y="221"/>
                        <a:pt x="48" y="221"/>
                        <a:pt x="48" y="221"/>
                      </a:cubicBezTo>
                      <a:cubicBezTo>
                        <a:pt x="48" y="223"/>
                        <a:pt x="49" y="226"/>
                        <a:pt x="50" y="227"/>
                      </a:cubicBezTo>
                      <a:cubicBezTo>
                        <a:pt x="52" y="229"/>
                        <a:pt x="54" y="230"/>
                        <a:pt x="57" y="230"/>
                      </a:cubicBezTo>
                      <a:cubicBezTo>
                        <a:pt x="57" y="230"/>
                        <a:pt x="57" y="230"/>
                        <a:pt x="57" y="230"/>
                      </a:cubicBezTo>
                      <a:cubicBezTo>
                        <a:pt x="122" y="230"/>
                        <a:pt x="122" y="230"/>
                        <a:pt x="122" y="230"/>
                      </a:cubicBezTo>
                      <a:cubicBezTo>
                        <a:pt x="124" y="230"/>
                        <a:pt x="126" y="228"/>
                        <a:pt x="128" y="227"/>
                      </a:cubicBezTo>
                      <a:cubicBezTo>
                        <a:pt x="130" y="225"/>
                        <a:pt x="131" y="222"/>
                        <a:pt x="131" y="220"/>
                      </a:cubicBezTo>
                      <a:cubicBezTo>
                        <a:pt x="128" y="194"/>
                        <a:pt x="128" y="194"/>
                        <a:pt x="128" y="194"/>
                      </a:cubicBezTo>
                      <a:cubicBezTo>
                        <a:pt x="128" y="193"/>
                        <a:pt x="128" y="192"/>
                        <a:pt x="127" y="191"/>
                      </a:cubicBezTo>
                      <a:cubicBezTo>
                        <a:pt x="131" y="188"/>
                        <a:pt x="133" y="184"/>
                        <a:pt x="134" y="180"/>
                      </a:cubicBezTo>
                      <a:cubicBezTo>
                        <a:pt x="141" y="153"/>
                        <a:pt x="141" y="153"/>
                        <a:pt x="141" y="153"/>
                      </a:cubicBezTo>
                      <a:cubicBezTo>
                        <a:pt x="143" y="147"/>
                        <a:pt x="144" y="140"/>
                        <a:pt x="143" y="134"/>
                      </a:cubicBezTo>
                      <a:cubicBezTo>
                        <a:pt x="143" y="102"/>
                        <a:pt x="143" y="102"/>
                        <a:pt x="143" y="102"/>
                      </a:cubicBezTo>
                      <a:cubicBezTo>
                        <a:pt x="144" y="100"/>
                        <a:pt x="144" y="99"/>
                        <a:pt x="144" y="99"/>
                      </a:cubicBezTo>
                      <a:cubicBezTo>
                        <a:pt x="143" y="99"/>
                        <a:pt x="143" y="99"/>
                        <a:pt x="143" y="99"/>
                      </a:cubicBezTo>
                      <a:cubicBezTo>
                        <a:pt x="143" y="83"/>
                        <a:pt x="143" y="83"/>
                        <a:pt x="143" y="83"/>
                      </a:cubicBezTo>
                      <a:cubicBezTo>
                        <a:pt x="143" y="80"/>
                        <a:pt x="143" y="77"/>
                        <a:pt x="141" y="74"/>
                      </a:cubicBezTo>
                      <a:cubicBezTo>
                        <a:pt x="138" y="68"/>
                        <a:pt x="131" y="65"/>
                        <a:pt x="125" y="65"/>
                      </a:cubicBezTo>
                      <a:cubicBezTo>
                        <a:pt x="119" y="65"/>
                        <a:pt x="119" y="65"/>
                        <a:pt x="119" y="65"/>
                      </a:cubicBezTo>
                      <a:cubicBezTo>
                        <a:pt x="119" y="65"/>
                        <a:pt x="118" y="65"/>
                        <a:pt x="118" y="65"/>
                      </a:cubicBezTo>
                      <a:cubicBezTo>
                        <a:pt x="118" y="65"/>
                        <a:pt x="118" y="64"/>
                        <a:pt x="118" y="64"/>
                      </a:cubicBezTo>
                      <a:cubicBezTo>
                        <a:pt x="114" y="58"/>
                        <a:pt x="108" y="55"/>
                        <a:pt x="101" y="55"/>
                      </a:cubicBezTo>
                      <a:cubicBezTo>
                        <a:pt x="96" y="55"/>
                        <a:pt x="96" y="55"/>
                        <a:pt x="96" y="55"/>
                      </a:cubicBezTo>
                      <a:cubicBezTo>
                        <a:pt x="95" y="55"/>
                        <a:pt x="94" y="55"/>
                        <a:pt x="93" y="55"/>
                      </a:cubicBezTo>
                      <a:cubicBezTo>
                        <a:pt x="89" y="50"/>
                        <a:pt x="84" y="47"/>
                        <a:pt x="78" y="47"/>
                      </a:cubicBezTo>
                      <a:cubicBezTo>
                        <a:pt x="73" y="47"/>
                        <a:pt x="73" y="47"/>
                        <a:pt x="73" y="47"/>
                      </a:cubicBezTo>
                      <a:cubicBezTo>
                        <a:pt x="73" y="19"/>
                        <a:pt x="73" y="19"/>
                        <a:pt x="73" y="19"/>
                      </a:cubicBezTo>
                      <a:cubicBezTo>
                        <a:pt x="73" y="15"/>
                        <a:pt x="72" y="12"/>
                        <a:pt x="71" y="10"/>
                      </a:cubicBezTo>
                      <a:cubicBezTo>
                        <a:pt x="68" y="4"/>
                        <a:pt x="61" y="0"/>
                        <a:pt x="55" y="0"/>
                      </a:cubicBezTo>
                      <a:cubicBezTo>
                        <a:pt x="55" y="0"/>
                        <a:pt x="55" y="0"/>
                        <a:pt x="55" y="0"/>
                      </a:cubicBezTo>
                      <a:cubicBezTo>
                        <a:pt x="49" y="0"/>
                        <a:pt x="49" y="0"/>
                        <a:pt x="49" y="0"/>
                      </a:cubicBezTo>
                      <a:cubicBezTo>
                        <a:pt x="44" y="0"/>
                        <a:pt x="40" y="2"/>
                        <a:pt x="36" y="6"/>
                      </a:cubicBezTo>
                      <a:cubicBezTo>
                        <a:pt x="33" y="9"/>
                        <a:pt x="31" y="14"/>
                        <a:pt x="31" y="19"/>
                      </a:cubicBezTo>
                      <a:cubicBezTo>
                        <a:pt x="31" y="81"/>
                        <a:pt x="31" y="81"/>
                        <a:pt x="31" y="81"/>
                      </a:cubicBezTo>
                      <a:cubicBezTo>
                        <a:pt x="30" y="81"/>
                        <a:pt x="29" y="81"/>
                        <a:pt x="28" y="81"/>
                      </a:cubicBezTo>
                      <a:cubicBezTo>
                        <a:pt x="16" y="85"/>
                        <a:pt x="5" y="97"/>
                        <a:pt x="1" y="109"/>
                      </a:cubicBezTo>
                      <a:cubicBezTo>
                        <a:pt x="0" y="112"/>
                        <a:pt x="1" y="115"/>
                        <a:pt x="3" y="118"/>
                      </a:cubicBezTo>
                      <a:lnTo>
                        <a:pt x="36" y="161"/>
                      </a:lnTo>
                      <a:close/>
                      <a:moveTo>
                        <a:pt x="41" y="99"/>
                      </a:moveTo>
                      <a:cubicBezTo>
                        <a:pt x="41" y="19"/>
                        <a:pt x="41" y="19"/>
                        <a:pt x="41" y="19"/>
                      </a:cubicBezTo>
                      <a:cubicBezTo>
                        <a:pt x="41" y="17"/>
                        <a:pt x="42" y="14"/>
                        <a:pt x="43" y="13"/>
                      </a:cubicBezTo>
                      <a:cubicBezTo>
                        <a:pt x="45" y="11"/>
                        <a:pt x="47" y="10"/>
                        <a:pt x="49" y="10"/>
                      </a:cubicBezTo>
                      <a:cubicBezTo>
                        <a:pt x="55" y="10"/>
                        <a:pt x="55" y="10"/>
                        <a:pt x="55" y="10"/>
                      </a:cubicBezTo>
                      <a:cubicBezTo>
                        <a:pt x="55" y="10"/>
                        <a:pt x="55" y="10"/>
                        <a:pt x="55" y="10"/>
                      </a:cubicBezTo>
                      <a:cubicBezTo>
                        <a:pt x="58" y="10"/>
                        <a:pt x="61" y="12"/>
                        <a:pt x="62" y="14"/>
                      </a:cubicBezTo>
                      <a:cubicBezTo>
                        <a:pt x="63" y="16"/>
                        <a:pt x="63" y="17"/>
                        <a:pt x="63" y="19"/>
                      </a:cubicBezTo>
                      <a:cubicBezTo>
                        <a:pt x="63" y="92"/>
                        <a:pt x="63" y="92"/>
                        <a:pt x="63" y="92"/>
                      </a:cubicBezTo>
                      <a:cubicBezTo>
                        <a:pt x="64" y="92"/>
                        <a:pt x="64" y="92"/>
                        <a:pt x="64" y="92"/>
                      </a:cubicBezTo>
                      <a:cubicBezTo>
                        <a:pt x="64" y="66"/>
                        <a:pt x="64" y="66"/>
                        <a:pt x="64" y="66"/>
                      </a:cubicBezTo>
                      <a:cubicBezTo>
                        <a:pt x="64" y="64"/>
                        <a:pt x="65" y="62"/>
                        <a:pt x="66" y="60"/>
                      </a:cubicBezTo>
                      <a:cubicBezTo>
                        <a:pt x="68" y="58"/>
                        <a:pt x="70" y="57"/>
                        <a:pt x="73" y="57"/>
                      </a:cubicBezTo>
                      <a:cubicBezTo>
                        <a:pt x="78" y="57"/>
                        <a:pt x="78" y="57"/>
                        <a:pt x="78" y="57"/>
                      </a:cubicBezTo>
                      <a:cubicBezTo>
                        <a:pt x="78" y="57"/>
                        <a:pt x="78" y="57"/>
                        <a:pt x="78" y="57"/>
                      </a:cubicBezTo>
                      <a:cubicBezTo>
                        <a:pt x="81" y="57"/>
                        <a:pt x="84" y="59"/>
                        <a:pt x="86" y="62"/>
                      </a:cubicBezTo>
                      <a:cubicBezTo>
                        <a:pt x="86" y="63"/>
                        <a:pt x="87" y="65"/>
                        <a:pt x="87" y="66"/>
                      </a:cubicBezTo>
                      <a:cubicBezTo>
                        <a:pt x="87" y="92"/>
                        <a:pt x="87" y="92"/>
                        <a:pt x="87" y="92"/>
                      </a:cubicBezTo>
                      <a:cubicBezTo>
                        <a:pt x="87" y="92"/>
                        <a:pt x="87" y="92"/>
                        <a:pt x="87" y="92"/>
                      </a:cubicBezTo>
                      <a:cubicBezTo>
                        <a:pt x="87" y="92"/>
                        <a:pt x="87" y="92"/>
                        <a:pt x="87" y="92"/>
                      </a:cubicBezTo>
                      <a:cubicBezTo>
                        <a:pt x="87" y="73"/>
                        <a:pt x="87" y="73"/>
                        <a:pt x="87" y="73"/>
                      </a:cubicBezTo>
                      <a:cubicBezTo>
                        <a:pt x="87" y="71"/>
                        <a:pt x="88" y="69"/>
                        <a:pt x="90" y="67"/>
                      </a:cubicBezTo>
                      <a:cubicBezTo>
                        <a:pt x="91" y="65"/>
                        <a:pt x="94" y="65"/>
                        <a:pt x="96" y="65"/>
                      </a:cubicBezTo>
                      <a:cubicBezTo>
                        <a:pt x="101" y="64"/>
                        <a:pt x="101" y="64"/>
                        <a:pt x="101" y="64"/>
                      </a:cubicBezTo>
                      <a:cubicBezTo>
                        <a:pt x="101" y="64"/>
                        <a:pt x="101" y="64"/>
                        <a:pt x="101" y="64"/>
                      </a:cubicBezTo>
                      <a:cubicBezTo>
                        <a:pt x="104" y="64"/>
                        <a:pt x="107" y="66"/>
                        <a:pt x="109" y="69"/>
                      </a:cubicBezTo>
                      <a:cubicBezTo>
                        <a:pt x="110" y="70"/>
                        <a:pt x="110" y="72"/>
                        <a:pt x="110" y="73"/>
                      </a:cubicBezTo>
                      <a:cubicBezTo>
                        <a:pt x="110" y="92"/>
                        <a:pt x="110" y="92"/>
                        <a:pt x="110" y="92"/>
                      </a:cubicBezTo>
                      <a:cubicBezTo>
                        <a:pt x="111" y="92"/>
                        <a:pt x="111" y="92"/>
                        <a:pt x="111" y="92"/>
                      </a:cubicBezTo>
                      <a:cubicBezTo>
                        <a:pt x="111" y="84"/>
                        <a:pt x="111" y="84"/>
                        <a:pt x="111" y="84"/>
                      </a:cubicBezTo>
                      <a:cubicBezTo>
                        <a:pt x="111" y="81"/>
                        <a:pt x="112" y="79"/>
                        <a:pt x="113" y="77"/>
                      </a:cubicBezTo>
                      <a:cubicBezTo>
                        <a:pt x="115" y="76"/>
                        <a:pt x="117" y="75"/>
                        <a:pt x="119" y="75"/>
                      </a:cubicBezTo>
                      <a:cubicBezTo>
                        <a:pt x="125" y="75"/>
                        <a:pt x="125" y="75"/>
                        <a:pt x="125" y="75"/>
                      </a:cubicBezTo>
                      <a:cubicBezTo>
                        <a:pt x="125" y="75"/>
                        <a:pt x="125" y="75"/>
                        <a:pt x="125" y="75"/>
                      </a:cubicBezTo>
                      <a:cubicBezTo>
                        <a:pt x="128" y="75"/>
                        <a:pt x="131" y="76"/>
                        <a:pt x="132" y="79"/>
                      </a:cubicBezTo>
                      <a:cubicBezTo>
                        <a:pt x="133" y="80"/>
                        <a:pt x="134" y="82"/>
                        <a:pt x="134" y="83"/>
                      </a:cubicBezTo>
                      <a:cubicBezTo>
                        <a:pt x="134" y="99"/>
                        <a:pt x="134" y="99"/>
                        <a:pt x="134" y="99"/>
                      </a:cubicBezTo>
                      <a:cubicBezTo>
                        <a:pt x="134" y="100"/>
                        <a:pt x="134" y="100"/>
                        <a:pt x="134" y="101"/>
                      </a:cubicBezTo>
                      <a:cubicBezTo>
                        <a:pt x="134" y="134"/>
                        <a:pt x="134" y="134"/>
                        <a:pt x="134" y="134"/>
                      </a:cubicBezTo>
                      <a:cubicBezTo>
                        <a:pt x="134" y="140"/>
                        <a:pt x="133" y="145"/>
                        <a:pt x="131" y="151"/>
                      </a:cubicBezTo>
                      <a:cubicBezTo>
                        <a:pt x="125" y="177"/>
                        <a:pt x="125" y="177"/>
                        <a:pt x="125" y="177"/>
                      </a:cubicBezTo>
                      <a:cubicBezTo>
                        <a:pt x="124" y="182"/>
                        <a:pt x="119" y="185"/>
                        <a:pt x="114" y="185"/>
                      </a:cubicBezTo>
                      <a:cubicBezTo>
                        <a:pt x="88" y="186"/>
                        <a:pt x="88" y="186"/>
                        <a:pt x="88" y="186"/>
                      </a:cubicBezTo>
                      <a:cubicBezTo>
                        <a:pt x="61" y="186"/>
                        <a:pt x="61" y="186"/>
                        <a:pt x="61" y="186"/>
                      </a:cubicBezTo>
                      <a:cubicBezTo>
                        <a:pt x="61" y="186"/>
                        <a:pt x="61" y="186"/>
                        <a:pt x="61" y="186"/>
                      </a:cubicBezTo>
                      <a:cubicBezTo>
                        <a:pt x="56" y="186"/>
                        <a:pt x="52" y="182"/>
                        <a:pt x="50" y="177"/>
                      </a:cubicBezTo>
                      <a:cubicBezTo>
                        <a:pt x="45" y="156"/>
                        <a:pt x="45" y="156"/>
                        <a:pt x="45" y="156"/>
                      </a:cubicBezTo>
                      <a:cubicBezTo>
                        <a:pt x="11" y="112"/>
                        <a:pt x="11" y="112"/>
                        <a:pt x="11" y="112"/>
                      </a:cubicBezTo>
                      <a:cubicBezTo>
                        <a:pt x="14" y="103"/>
                        <a:pt x="23" y="94"/>
                        <a:pt x="31" y="91"/>
                      </a:cubicBezTo>
                      <a:cubicBezTo>
                        <a:pt x="41" y="100"/>
                        <a:pt x="41" y="100"/>
                        <a:pt x="41" y="100"/>
                      </a:cubicBezTo>
                      <a:cubicBezTo>
                        <a:pt x="41" y="100"/>
                        <a:pt x="41" y="99"/>
                        <a:pt x="41" y="99"/>
                      </a:cubicBezTo>
                      <a:close/>
                      <a:moveTo>
                        <a:pt x="121" y="220"/>
                      </a:moveTo>
                      <a:cubicBezTo>
                        <a:pt x="57" y="221"/>
                        <a:pt x="57" y="221"/>
                        <a:pt x="57" y="221"/>
                      </a:cubicBezTo>
                      <a:cubicBezTo>
                        <a:pt x="59" y="195"/>
                        <a:pt x="59" y="195"/>
                        <a:pt x="59" y="195"/>
                      </a:cubicBezTo>
                      <a:cubicBezTo>
                        <a:pt x="59" y="195"/>
                        <a:pt x="59" y="195"/>
                        <a:pt x="59" y="195"/>
                      </a:cubicBezTo>
                      <a:cubicBezTo>
                        <a:pt x="119" y="195"/>
                        <a:pt x="119" y="195"/>
                        <a:pt x="119" y="195"/>
                      </a:cubicBezTo>
                      <a:cubicBezTo>
                        <a:pt x="119" y="195"/>
                        <a:pt x="119" y="195"/>
                        <a:pt x="119" y="195"/>
                      </a:cubicBezTo>
                      <a:lnTo>
                        <a:pt x="12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4">
                  <a:extLst>
                    <a:ext uri="{FF2B5EF4-FFF2-40B4-BE49-F238E27FC236}">
                      <a16:creationId xmlns:a16="http://schemas.microsoft.com/office/drawing/2014/main" id="{BA1D1D04-E0D0-4404-8536-843B41BE3D5F}"/>
                    </a:ext>
                  </a:extLst>
                </p:cNvPr>
                <p:cNvSpPr>
                  <a:spLocks noEditPoints="1"/>
                </p:cNvSpPr>
                <p:nvPr/>
              </p:nvSpPr>
              <p:spPr bwMode="auto">
                <a:xfrm>
                  <a:off x="617538" y="3619500"/>
                  <a:ext cx="511175" cy="798513"/>
                </a:xfrm>
                <a:custGeom>
                  <a:avLst/>
                  <a:gdLst>
                    <a:gd name="T0" fmla="*/ 50 w 176"/>
                    <a:gd name="T1" fmla="*/ 223 h 274"/>
                    <a:gd name="T2" fmla="*/ 57 w 176"/>
                    <a:gd name="T3" fmla="*/ 208 h 274"/>
                    <a:gd name="T4" fmla="*/ 26 w 176"/>
                    <a:gd name="T5" fmla="*/ 208 h 274"/>
                    <a:gd name="T6" fmla="*/ 19 w 176"/>
                    <a:gd name="T7" fmla="*/ 200 h 274"/>
                    <a:gd name="T8" fmla="*/ 19 w 176"/>
                    <a:gd name="T9" fmla="*/ 29 h 274"/>
                    <a:gd name="T10" fmla="*/ 26 w 176"/>
                    <a:gd name="T11" fmla="*/ 21 h 274"/>
                    <a:gd name="T12" fmla="*/ 150 w 176"/>
                    <a:gd name="T13" fmla="*/ 21 h 274"/>
                    <a:gd name="T14" fmla="*/ 158 w 176"/>
                    <a:gd name="T15" fmla="*/ 29 h 274"/>
                    <a:gd name="T16" fmla="*/ 158 w 176"/>
                    <a:gd name="T17" fmla="*/ 147 h 274"/>
                    <a:gd name="T18" fmla="*/ 167 w 176"/>
                    <a:gd name="T19" fmla="*/ 154 h 274"/>
                    <a:gd name="T20" fmla="*/ 170 w 176"/>
                    <a:gd name="T21" fmla="*/ 154 h 274"/>
                    <a:gd name="T22" fmla="*/ 176 w 176"/>
                    <a:gd name="T23" fmla="*/ 154 h 274"/>
                    <a:gd name="T24" fmla="*/ 176 w 176"/>
                    <a:gd name="T25" fmla="*/ 26 h 274"/>
                    <a:gd name="T26" fmla="*/ 152 w 176"/>
                    <a:gd name="T27" fmla="*/ 0 h 274"/>
                    <a:gd name="T28" fmla="*/ 24 w 176"/>
                    <a:gd name="T29" fmla="*/ 0 h 274"/>
                    <a:gd name="T30" fmla="*/ 0 w 176"/>
                    <a:gd name="T31" fmla="*/ 26 h 274"/>
                    <a:gd name="T32" fmla="*/ 0 w 176"/>
                    <a:gd name="T33" fmla="*/ 247 h 274"/>
                    <a:gd name="T34" fmla="*/ 24 w 176"/>
                    <a:gd name="T35" fmla="*/ 274 h 274"/>
                    <a:gd name="T36" fmla="*/ 82 w 176"/>
                    <a:gd name="T37" fmla="*/ 274 h 274"/>
                    <a:gd name="T38" fmla="*/ 52 w 176"/>
                    <a:gd name="T39" fmla="*/ 234 h 274"/>
                    <a:gd name="T40" fmla="*/ 50 w 176"/>
                    <a:gd name="T41" fmla="*/ 223 h 274"/>
                    <a:gd name="T42" fmla="*/ 55 w 176"/>
                    <a:gd name="T43" fmla="*/ 242 h 274"/>
                    <a:gd name="T44" fmla="*/ 50 w 176"/>
                    <a:gd name="T45" fmla="*/ 247 h 274"/>
                    <a:gd name="T46" fmla="*/ 25 w 176"/>
                    <a:gd name="T47" fmla="*/ 247 h 274"/>
                    <a:gd name="T48" fmla="*/ 20 w 176"/>
                    <a:gd name="T49" fmla="*/ 242 h 274"/>
                    <a:gd name="T50" fmla="*/ 25 w 176"/>
                    <a:gd name="T51" fmla="*/ 236 h 274"/>
                    <a:gd name="T52" fmla="*/ 50 w 176"/>
                    <a:gd name="T53" fmla="*/ 236 h 274"/>
                    <a:gd name="T54" fmla="*/ 55 w 176"/>
                    <a:gd name="T55" fmla="*/ 2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74">
                      <a:moveTo>
                        <a:pt x="50" y="223"/>
                      </a:moveTo>
                      <a:cubicBezTo>
                        <a:pt x="51" y="218"/>
                        <a:pt x="54" y="213"/>
                        <a:pt x="57" y="208"/>
                      </a:cubicBezTo>
                      <a:cubicBezTo>
                        <a:pt x="26" y="208"/>
                        <a:pt x="26" y="208"/>
                        <a:pt x="26" y="208"/>
                      </a:cubicBezTo>
                      <a:cubicBezTo>
                        <a:pt x="22" y="208"/>
                        <a:pt x="19" y="205"/>
                        <a:pt x="19" y="200"/>
                      </a:cubicBezTo>
                      <a:cubicBezTo>
                        <a:pt x="19" y="29"/>
                        <a:pt x="19" y="29"/>
                        <a:pt x="19" y="29"/>
                      </a:cubicBezTo>
                      <a:cubicBezTo>
                        <a:pt x="19" y="24"/>
                        <a:pt x="22" y="21"/>
                        <a:pt x="26" y="21"/>
                      </a:cubicBezTo>
                      <a:cubicBezTo>
                        <a:pt x="150" y="21"/>
                        <a:pt x="150" y="21"/>
                        <a:pt x="150" y="21"/>
                      </a:cubicBezTo>
                      <a:cubicBezTo>
                        <a:pt x="154" y="21"/>
                        <a:pt x="158" y="24"/>
                        <a:pt x="158" y="29"/>
                      </a:cubicBezTo>
                      <a:cubicBezTo>
                        <a:pt x="158" y="147"/>
                        <a:pt x="158" y="147"/>
                        <a:pt x="158" y="147"/>
                      </a:cubicBezTo>
                      <a:cubicBezTo>
                        <a:pt x="161" y="148"/>
                        <a:pt x="164" y="151"/>
                        <a:pt x="167" y="154"/>
                      </a:cubicBezTo>
                      <a:cubicBezTo>
                        <a:pt x="168" y="154"/>
                        <a:pt x="169" y="154"/>
                        <a:pt x="170" y="154"/>
                      </a:cubicBezTo>
                      <a:cubicBezTo>
                        <a:pt x="176" y="154"/>
                        <a:pt x="176" y="154"/>
                        <a:pt x="176" y="154"/>
                      </a:cubicBezTo>
                      <a:cubicBezTo>
                        <a:pt x="176" y="26"/>
                        <a:pt x="176" y="26"/>
                        <a:pt x="176" y="26"/>
                      </a:cubicBezTo>
                      <a:cubicBezTo>
                        <a:pt x="176" y="12"/>
                        <a:pt x="165" y="0"/>
                        <a:pt x="152" y="0"/>
                      </a:cubicBezTo>
                      <a:cubicBezTo>
                        <a:pt x="24" y="0"/>
                        <a:pt x="24" y="0"/>
                        <a:pt x="24" y="0"/>
                      </a:cubicBezTo>
                      <a:cubicBezTo>
                        <a:pt x="11" y="0"/>
                        <a:pt x="0" y="12"/>
                        <a:pt x="0" y="26"/>
                      </a:cubicBezTo>
                      <a:cubicBezTo>
                        <a:pt x="0" y="247"/>
                        <a:pt x="0" y="247"/>
                        <a:pt x="0" y="247"/>
                      </a:cubicBezTo>
                      <a:cubicBezTo>
                        <a:pt x="0" y="262"/>
                        <a:pt x="11" y="274"/>
                        <a:pt x="24" y="274"/>
                      </a:cubicBezTo>
                      <a:cubicBezTo>
                        <a:pt x="82" y="274"/>
                        <a:pt x="82" y="274"/>
                        <a:pt x="82" y="274"/>
                      </a:cubicBezTo>
                      <a:cubicBezTo>
                        <a:pt x="52" y="234"/>
                        <a:pt x="52" y="234"/>
                        <a:pt x="52" y="234"/>
                      </a:cubicBezTo>
                      <a:cubicBezTo>
                        <a:pt x="49" y="231"/>
                        <a:pt x="48" y="227"/>
                        <a:pt x="50" y="223"/>
                      </a:cubicBezTo>
                      <a:close/>
                      <a:moveTo>
                        <a:pt x="55" y="242"/>
                      </a:moveTo>
                      <a:cubicBezTo>
                        <a:pt x="55" y="245"/>
                        <a:pt x="53" y="247"/>
                        <a:pt x="50" y="247"/>
                      </a:cubicBezTo>
                      <a:cubicBezTo>
                        <a:pt x="25" y="247"/>
                        <a:pt x="25" y="247"/>
                        <a:pt x="25" y="247"/>
                      </a:cubicBezTo>
                      <a:cubicBezTo>
                        <a:pt x="22" y="247"/>
                        <a:pt x="20" y="245"/>
                        <a:pt x="20" y="242"/>
                      </a:cubicBezTo>
                      <a:cubicBezTo>
                        <a:pt x="20" y="239"/>
                        <a:pt x="22" y="236"/>
                        <a:pt x="25" y="236"/>
                      </a:cubicBezTo>
                      <a:cubicBezTo>
                        <a:pt x="50" y="236"/>
                        <a:pt x="50" y="236"/>
                        <a:pt x="50" y="236"/>
                      </a:cubicBezTo>
                      <a:cubicBezTo>
                        <a:pt x="53" y="236"/>
                        <a:pt x="55" y="239"/>
                        <a:pt x="5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5" name="Group 34">
              <a:extLst>
                <a:ext uri="{FF2B5EF4-FFF2-40B4-BE49-F238E27FC236}">
                  <a16:creationId xmlns:a16="http://schemas.microsoft.com/office/drawing/2014/main" id="{C3416AC4-D4EC-44AE-B304-7483834B2052}"/>
                </a:ext>
              </a:extLst>
            </p:cNvPr>
            <p:cNvGrpSpPr/>
            <p:nvPr/>
          </p:nvGrpSpPr>
          <p:grpSpPr>
            <a:xfrm>
              <a:off x="9437069" y="222846"/>
              <a:ext cx="867655" cy="334915"/>
              <a:chOff x="1848415" y="2450236"/>
              <a:chExt cx="2719953" cy="1049902"/>
            </a:xfrm>
          </p:grpSpPr>
          <p:sp>
            <p:nvSpPr>
              <p:cNvPr id="36" name="Arrow: Chevron 8">
                <a:extLst>
                  <a:ext uri="{FF2B5EF4-FFF2-40B4-BE49-F238E27FC236}">
                    <a16:creationId xmlns:a16="http://schemas.microsoft.com/office/drawing/2014/main" id="{0C3D984F-6AD4-435B-8E73-B5841DE2A5F1}"/>
                  </a:ext>
                </a:extLst>
              </p:cNvPr>
              <p:cNvSpPr/>
              <p:nvPr/>
            </p:nvSpPr>
            <p:spPr>
              <a:xfrm>
                <a:off x="1848415" y="2450236"/>
                <a:ext cx="2719953" cy="1049902"/>
              </a:xfrm>
              <a:prstGeom prst="chevron">
                <a:avLst>
                  <a:gd name="adj" fmla="val 4000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MY"/>
              </a:p>
            </p:txBody>
          </p:sp>
          <p:sp>
            <p:nvSpPr>
              <p:cNvPr id="37" name="Freeform 67">
                <a:extLst>
                  <a:ext uri="{FF2B5EF4-FFF2-40B4-BE49-F238E27FC236}">
                    <a16:creationId xmlns:a16="http://schemas.microsoft.com/office/drawing/2014/main" id="{4FE3FCCD-30AC-4704-BA80-8C88CE03C773}"/>
                  </a:ext>
                </a:extLst>
              </p:cNvPr>
              <p:cNvSpPr>
                <a:spLocks noEditPoints="1"/>
              </p:cNvSpPr>
              <p:nvPr/>
            </p:nvSpPr>
            <p:spPr bwMode="auto">
              <a:xfrm>
                <a:off x="2599848" y="2632645"/>
                <a:ext cx="1063945" cy="6850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sp>
        <p:nvSpPr>
          <p:cNvPr id="31" name="Curved Right Arrow 30"/>
          <p:cNvSpPr/>
          <p:nvPr/>
        </p:nvSpPr>
        <p:spPr>
          <a:xfrm rot="12530760" flipH="1" flipV="1">
            <a:off x="10075555" y="2757053"/>
            <a:ext cx="609743" cy="796676"/>
          </a:xfrm>
          <a:prstGeom prst="curvedRightArrow">
            <a:avLst>
              <a:gd name="adj1" fmla="val 25000"/>
              <a:gd name="adj2" fmla="val 50000"/>
              <a:gd name="adj3" fmla="val 338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05866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fltVal val="0"/>
                                          </p:val>
                                        </p:tav>
                                        <p:tav tm="100000">
                                          <p:val>
                                            <p:strVal val="#ppt_w"/>
                                          </p:val>
                                        </p:tav>
                                      </p:tavLst>
                                    </p:anim>
                                    <p:anim calcmode="lin" valueType="num">
                                      <p:cBhvr>
                                        <p:cTn id="16" dur="1000" fill="hold"/>
                                        <p:tgtEl>
                                          <p:spTgt spid="31"/>
                                        </p:tgtEl>
                                        <p:attrNameLst>
                                          <p:attrName>ppt_h</p:attrName>
                                        </p:attrNameLst>
                                      </p:cBhvr>
                                      <p:tavLst>
                                        <p:tav tm="0">
                                          <p:val>
                                            <p:fltVal val="0"/>
                                          </p:val>
                                        </p:tav>
                                        <p:tav tm="100000">
                                          <p:val>
                                            <p:strVal val="#ppt_h"/>
                                          </p:val>
                                        </p:tav>
                                      </p:tavLst>
                                    </p:anim>
                                    <p:animEffect transition="in" filter="fade">
                                      <p:cBhvr>
                                        <p:cTn id="17" dur="1000"/>
                                        <p:tgtEl>
                                          <p:spTgt spid="31"/>
                                        </p:tgtEl>
                                      </p:cBhvr>
                                    </p:animEffect>
                                  </p:childTnLst>
                                </p:cTn>
                              </p:par>
                            </p:childTnLst>
                          </p:cTn>
                        </p:par>
                        <p:par>
                          <p:cTn id="18" fill="hold">
                            <p:stCondLst>
                              <p:cond delay="3500"/>
                            </p:stCondLst>
                            <p:childTnLst>
                              <p:par>
                                <p:cTn id="19" presetID="53" presetClass="entr" presetSubtype="16"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1"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40&quot;/&gt;&lt;lineCharCount val=&quot;1&quot;/&gt;&lt;lineCharCount val=&quot;76&quot;/&gt;&lt;lineCharCount val=&quot;64&quot;/&gt;&lt;lineCharCount val=&quot;70&quot;/&gt;&lt;lineCharCount val=&quot;69&quot;/&gt;&lt;lineCharCount val=&quot;71&quot;/&gt;&lt;lineCharCount val=&quot;70&quot;/&gt;&lt;lineCharCount val=&quot;71&quot;/&gt;&lt;lineCharCount val=&quot;62&quot;/&gt;&lt;/TableIndex&gt;&lt;/ShapeTextInfo&gt;"/>
</p:tagLst>
</file>

<file path=ppt/theme/theme1.xml><?xml version="1.0" encoding="utf-8"?>
<a:theme xmlns:a="http://schemas.openxmlformats.org/drawingml/2006/main" name="Sandisk PPT Template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_PPT_Template_v2_022025a (1)  -  Read-Only" id="{DB15DF9D-2B17-4BA6-98C9-B38CFD64E06D}" vid="{AD431983-8973-4F70-A684-DD342EA55A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Sandisk_PPT_Template_v2_022025a (1)</Template>
  <TotalTime>12</TotalTime>
  <Words>564</Words>
  <Application>Microsoft Office PowerPoint</Application>
  <PresentationFormat>Widescreen</PresentationFormat>
  <Paragraphs>85</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Aptos</vt:lpstr>
      <vt:lpstr>NB Architekt Pro Neue</vt:lpstr>
      <vt:lpstr>Pilat Book</vt:lpstr>
      <vt:lpstr>Pilat Regular</vt:lpstr>
      <vt:lpstr>Sandisk PPT Template v2</vt:lpstr>
      <vt:lpstr>Document</vt:lpstr>
      <vt:lpstr>MAINTAIN SUPPLIER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Nur Ilyana Binti Ibrahim</dc:creator>
  <cp:lastModifiedBy>Nur Ilyana Binti Ibrahim</cp:lastModifiedBy>
  <cp:revision>1</cp:revision>
  <dcterms:created xsi:type="dcterms:W3CDTF">2025-05-21T05:06:15Z</dcterms:created>
  <dcterms:modified xsi:type="dcterms:W3CDTF">2025-05-21T05:19:00Z</dcterms:modified>
</cp:coreProperties>
</file>