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6"/>
  </p:notesMasterIdLst>
  <p:sldIdLst>
    <p:sldId id="256" r:id="rId2"/>
    <p:sldId id="1016" r:id="rId3"/>
    <p:sldId id="1017" r:id="rId4"/>
    <p:sldId id="1018" r:id="rId5"/>
    <p:sldId id="1019" r:id="rId6"/>
    <p:sldId id="1020" r:id="rId7"/>
    <p:sldId id="1021" r:id="rId8"/>
    <p:sldId id="1022" r:id="rId9"/>
    <p:sldId id="1023" r:id="rId10"/>
    <p:sldId id="1024" r:id="rId11"/>
    <p:sldId id="1025" r:id="rId12"/>
    <p:sldId id="1026" r:id="rId13"/>
    <p:sldId id="1027" r:id="rId14"/>
    <p:sldId id="1028" r:id="rId15"/>
  </p:sldIdLst>
  <p:sldSz cx="12192000" cy="6858000"/>
  <p:notesSz cx="6858000" cy="9144000"/>
  <p:defaultTextStyle>
    <a:defPPr>
      <a:defRPr lang="en-US"/>
    </a:defPPr>
    <a:lvl1pPr marL="0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1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8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3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9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4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0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6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A284B-F384-440C-8F47-25244D3CFC66}" type="datetimeFigureOut">
              <a:rPr lang="en-MY" smtClean="0"/>
              <a:t>22/5/2025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681B6-B976-4FE6-B3B4-0CBF3FC00DB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77834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014684"/>
            <a:ext cx="5791200" cy="155448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 b="0" i="0" spc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457173" indent="0">
              <a:buNone/>
              <a:defRPr sz="2400">
                <a:solidFill>
                  <a:schemeClr val="bg1"/>
                </a:solidFill>
              </a:defRPr>
            </a:lvl2pPr>
            <a:lvl3pPr marL="914346" indent="0">
              <a:buNone/>
              <a:defRPr sz="2400">
                <a:solidFill>
                  <a:schemeClr val="bg1"/>
                </a:solidFill>
              </a:defRPr>
            </a:lvl3pPr>
            <a:lvl4pPr marL="1371519" indent="0">
              <a:buNone/>
              <a:defRPr sz="2400">
                <a:solidFill>
                  <a:schemeClr val="bg1"/>
                </a:solidFill>
              </a:defRPr>
            </a:lvl4pPr>
            <a:lvl5pPr marL="1828693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301625" y="5014684"/>
            <a:ext cx="14478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08998"/>
            <a:ext cx="10871200" cy="40238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8000" b="0" spc="-2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4050" y="5014684"/>
            <a:ext cx="2901950" cy="155448"/>
          </a:xfrm>
        </p:spPr>
        <p:txBody>
          <a:bodyPr lIns="0"/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AB061F-37F4-3371-0386-6DABF3BFE021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D9A9638-C2A3-1839-212D-304885625A61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16F0241C-1948-BF84-639D-E8E39C808944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64C98641-645D-0B20-1931-FC95777E3E93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7F7519B4-FB0E-2AFE-142C-41050C292520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7367585-FA62-94BC-4019-11C3659C187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50F0E30-BE00-3568-B0D7-D5A043FB78B6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70A4361-187F-7DE6-E662-E7A34275BECE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031D13C-0C00-9E14-38EA-150422BE6075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8065ACE3-71DE-DB87-D5B2-0BCD87760D85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E272DE8-1E8C-8684-18A3-E47AAF21B373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DD0071-FF36-FB3D-BCFC-5CDF9D4BB8E4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FC72BE89-CE24-18EC-0AB5-646830BB6488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153D48ED-44B9-8C7C-1618-E4932A3F335F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A526EF8-C741-90B4-C2E4-5A46E47F861D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281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C6959BC4-F0B6-4DAC-9FD1-6C0114F5E49F}" type="slidenum">
              <a:rPr lang="en-MY" smtClean="0"/>
              <a:t>‹#›</a:t>
            </a:fld>
            <a:endParaRPr lang="en-MY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4647B2-3595-A741-1EC4-A09E9488BC24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EB56B84-5BE3-3D3F-7401-04188DADEF3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CCA0356-9320-B942-6773-B921AB68839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A595F84-C51D-066F-E065-0F6520E2092C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CE45755-1412-2737-07F6-C06A364D54D6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60D7546-48E6-2469-1BA2-B844BBF9D957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D57CB0E-899C-746E-611B-3D1A00857EEA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CDE551A-6BA3-015B-3833-6BCA6118054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D82E78D-3819-1F1A-D966-BC3B3F9B3370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EFE6622-74C6-53C0-15F3-CD6A14815A22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525B237-3E5C-7EC5-C2F0-E646787E2F33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E3006BC-623B-0218-1B09-75D08880AA35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4" name="name_2024 sandisk or its affiliates All rights reserved">
            <a:extLst>
              <a:ext uri="{FF2B5EF4-FFF2-40B4-BE49-F238E27FC236}">
                <a16:creationId xmlns:a16="http://schemas.microsoft.com/office/drawing/2014/main" id="{646CA856-70AA-D85B-625B-97C1AEB1CED6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14A74770-E2CD-E746-760E-E7B7AB9D9959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BE3BE6-2545-620F-5B54-B70AD5AF750F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402A282F-C080-4B95-9D93-6C0221C2F46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23947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C6959BC4-F0B6-4DAC-9FD1-6C0114F5E49F}" type="slidenum">
              <a:rPr lang="en-MY" smtClean="0"/>
              <a:t>‹#›</a:t>
            </a:fld>
            <a:endParaRPr lang="en-MY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97292F-CF1E-3CD4-CD5B-27D17B02060C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15F0CA2-4CC9-ADEF-4F8F-87D8057851FC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0C4E8B-F76F-C544-D198-0A70045B8783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42F149E-6873-D283-0DA0-18010F05859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0F40659-20B1-F441-4897-5A556619185A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F41CF2C-C479-03FD-A940-AD524158EA4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4A86CF7-AB7B-BE2F-18D8-B07905D4601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477B0D6-C4D1-A790-B6A0-964722CE8C6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050C485-7816-EC75-A8F0-1E989B63068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441CEAD-6437-E895-E401-B754FBC2BAE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6744FFA-4E92-F613-7AA5-92C01C3B9D6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4439DC5-B658-774B-2032-D21C7FEAA41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2F8658A-7DDF-1A0E-9043-BDEC07FAFDB0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CBE807D9-F695-A0B4-A653-328CF15F3DD2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7C35AE-61A7-BB1B-B1A0-A6A5B41E1E65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98395796-33AA-51E3-CE74-B5F0900243A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499904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C6959BC4-F0B6-4DAC-9FD1-6C0114F5E49F}" type="slidenum">
              <a:rPr lang="en-MY" smtClean="0"/>
              <a:t>‹#›</a:t>
            </a:fld>
            <a:endParaRPr lang="en-MY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F43665-ADE7-01E8-0170-7FE3F702A28E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697CA37-B9D0-BF99-9E1D-F0FE058DA195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F59A5B-6547-4923-2DCD-3DEE1DBF56E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6622E23-4806-0482-605D-D57F8001076F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7F6BAB7-1CE0-3383-B22D-2451C12477C0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869B75A-4312-079A-DB76-312B5FF8A04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03CCD0F-6B57-E374-3261-B843A2B9E98C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2B70F33-1D4C-8DC0-1F38-B911C8D81BE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9FBC49B-A162-7935-10EF-6FBAF8003975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A72D42B-2AF8-6787-0226-B1B0C75ED8F3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8349935-8A31-53C3-F92C-EADE4984278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3FC1670-0286-A12F-DF8D-7F0B38C12572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B158CA7-6BD7-4A79-CA3C-EFD2F50C9790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50D7B5B4-45F6-C52A-103A-232CD5411C0A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E45B96-414A-F378-EB73-6FCEEED0CE78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E1D4FC08-8E31-A604-4A57-3FF232DD4FA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726515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4579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/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C6959BC4-F0B6-4DAC-9FD1-6C0114F5E49F}" type="slidenum">
              <a:rPr lang="en-MY" smtClean="0"/>
              <a:t>‹#›</a:t>
            </a:fld>
            <a:endParaRPr lang="en-MY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EE3D5D-5564-276A-F946-9C889AE6DC05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8A85A7E-F460-1F7E-16E3-2759A2BCF211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E2AAA60-E5A9-2903-6149-D4823B3D04D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81679E5-E8BE-FC00-512F-C377F77A70D0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08F59A-B699-AB3E-CF97-5EF299ECC0A1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9954F61-7834-C29E-6112-788A0F461E59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CB30C72-CD21-56E2-7058-306294D997F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A0F8160-C1DB-CC8A-E39C-FE00E705DBF0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3695381-7278-5305-A523-B7EAE6B9582B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9303C80-5A5C-92C6-4960-E066E5DA9F6B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F1929CF-D5C2-9070-55B0-3C7531FDD463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2FF1998-5937-9DFC-DA03-C6C693287226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FFB30446-98ED-E20A-5D61-9A227D4A47B3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3062082-7507-CB6E-07EA-9A09200BDCE0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A12CBE4-3356-D233-C1C6-57028888BA46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4255149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8" y="442939"/>
            <a:ext cx="1160780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831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C6959BC4-F0B6-4DAC-9FD1-6C0114F5E49F}" type="slidenum">
              <a:rPr lang="en-MY" smtClean="0"/>
              <a:t>‹#›</a:t>
            </a:fld>
            <a:endParaRPr lang="en-MY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B2361C-1FF1-AEB6-6713-E0281B36B064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9EE28EB-F6F1-36C1-2B7E-8D95ED05FB1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B4C1E28-F21E-4009-364A-DE62868FCC6C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07B6AB7-06DE-2432-5F21-63EE86265FC7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44C2123-F401-DA5E-2E1B-BC06F75AF327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3A91731-E5A9-3219-EC9D-A11740DE7B2F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F72D44-45C2-4750-6FAC-C96D3374618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F18C05A-E7A3-39BB-6B14-7375C0AB406B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25E9975-A4AD-1ED7-ED3A-27B284DF66EA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3740024-9CAF-9332-202F-21692E9002CC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43AB835-9015-A043-665E-B4CB3DCA012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99A9EB5-C5F9-B01B-DB12-5EB220293892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6CC8F73B-3287-7018-969A-E477DF85FCD3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7F30C189-812E-A59B-A8ED-2B9F5383F40D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CF90C0-B53F-05D6-27F6-03EEBAF2E63F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2030414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2106" y="6455472"/>
            <a:ext cx="857165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C6959BC4-F0B6-4DAC-9FD1-6C0114F5E49F}" type="slidenum">
              <a:rPr lang="en-MY" smtClean="0"/>
              <a:t>‹#›</a:t>
            </a:fld>
            <a:endParaRPr lang="en-MY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A640EA-9B40-3BEC-FE96-3C5E85AFA20F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33CE88C-9F15-6B6E-D642-E88B5A5FA738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1EF5B5C-ED2F-6102-6EB7-CEEE9D03EEEB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25DA8C4-BD9E-7093-4D00-C226C34B9A15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A35920-5BE9-0EEB-2932-7B8A60BF23F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DCC467F-79EF-99F0-0BA6-99DF0BF0CED0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12588D-3E04-0183-9916-AC7A460A87E4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02A2C69-23CD-0B4F-1282-5B5C05F9B7B1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2F7100C-ED57-D482-2C29-3A73DD5516B2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A1A0846-AB2E-5352-6E4A-CDB4C066020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2BDD6B2-45C9-1C85-564A-1A1E07443A4D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E7D8272-799E-EECA-29EC-2F2D61E6D10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C6D3E968-6B55-F788-09CE-3B20B871322A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80576D53-058E-8C70-D884-0222E72AFFCE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6667A2-32FE-537D-7753-A0E6BFCABFF9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9064972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C6959BC4-F0B6-4DAC-9FD1-6C0114F5E49F}" type="slidenum">
              <a:rPr lang="en-MY" smtClean="0"/>
              <a:t>‹#›</a:t>
            </a:fld>
            <a:endParaRPr lang="en-MY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4F35CF-6B39-916F-A9C2-CDB74BB1B774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411C25-D090-D0B2-F12F-22B74FC7BF48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3FFAF4C-85A9-20F2-2147-D51823291C6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F1428A7-2EFE-9248-2527-67C887F1A14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0A0A5F-B898-7474-4E1B-F982699C6B65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4C08D48-6ADF-0478-4FD8-285B14571158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B516320-324E-D2BF-4324-B5C57EC5247D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EA04773-863C-996F-24B6-DDA959717712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E69647E-A7E5-5FEA-1387-7BDE955235D0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06CDCC5-8E11-E5AF-1221-1142F287EFC6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7CEBA78-6D0C-2B8B-290A-9082FB900EA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A678A48-94C4-0442-B88E-F437670FBFD8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22280101-B852-305A-1BD3-59B6B361FC3C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E095BAF6-CB05-FD2B-88EE-80784301AA7B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B2E12A4-8161-676E-B0BC-CD336BCD436E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4338321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C6959BC4-F0B6-4DAC-9FD1-6C0114F5E49F}" type="slidenum">
              <a:rPr lang="en-MY" smtClean="0"/>
              <a:t>‹#›</a:t>
            </a:fld>
            <a:endParaRPr lang="en-MY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76FBDE-17D0-4DA3-A8FB-9D9B252458B2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ACE6E5F-2549-F335-1306-68261507B18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5212BCC-AD18-02BB-8B33-B2194EA20DA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643817C-95E5-D4D0-D54C-6AE3A82850D8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300BA43-134C-DBA1-5272-99BAB06FF14A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BD5B91B-0CE6-0C22-DF37-D38902F5BE82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D10FAD8-C83B-8723-1D36-1C855F85F30B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F43D845-BFD3-5105-A206-71E806A63698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35DCF02-48D8-2DC2-CB99-DE8C34C9143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E8843F8-5643-AA25-1221-68D57811732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1427FBE-6FF2-E92A-973F-0A76280150DA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E9A3582-36D4-3DB2-7408-DEC61231181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643D72E0-7B3C-64A0-D80E-D1E987BA52CD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8E94B2FB-FB6B-7F08-A9EC-FB4F25889317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21EAF7-0FA9-C747-FADE-EB9909F140A5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1553075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C6959BC4-F0B6-4DAC-9FD1-6C0114F5E49F}" type="slidenum">
              <a:rPr lang="en-MY" smtClean="0"/>
              <a:t>‹#›</a:t>
            </a:fld>
            <a:endParaRPr lang="en-MY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0406A0-E371-CCA0-0E3C-011931EE09EC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64245B2-0CB5-7B8B-CC15-AE5BA4296F27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FF7457D-84BE-C4EA-EC45-E88013B6E66B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A08D193-7FD6-1CBA-BC5D-3B74B7BCBF16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EB08EFB-08ED-E974-2DAA-2DEC28F0E39B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ED1BC95-58DF-138C-CDA1-26DFC53D4DCF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0BDCFD7-3FBF-9E3E-E741-AA049690101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3FA7BB8-3B27-1071-F195-CFD17D443085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BAE674E-096B-E0A5-B7C3-120F887949E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02645B4-5800-7AAB-AC5A-09ED8D6FF05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C99294D-BF32-6EAD-73D3-0606521CE43C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214E987-5A69-8703-F571-5E68DF37A9D6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B1951E7E-D22B-360E-A694-AD8930F2BDE4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480C0E7B-FC10-7560-47C4-23ED64BAFA41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FF71922-37DB-D48B-0C10-D21700C2ED8E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3436508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2106" y="6455472"/>
            <a:ext cx="857165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C6959BC4-F0B6-4DAC-9FD1-6C0114F5E49F}" type="slidenum">
              <a:rPr lang="en-MY" smtClean="0"/>
              <a:t>‹#›</a:t>
            </a:fld>
            <a:endParaRPr lang="en-MY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1DE8E8-DED1-1D29-3F20-99D6DF25CAF6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7E56DC0-31DB-A07E-9417-7BD33DD9F47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5685BBB-0254-E69E-5D07-AD1621E30874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F020F4D-A232-EAB3-613A-D6528C5D6DB8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C835825-62DB-79DC-84B5-AF013BCBBA82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EBDEF4D-90B4-ECF7-E20C-B40CD532D70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F9463C2-B66A-BDEE-7F76-534FFA69D13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FDF4D4A-BBD5-D4D0-4D13-878A7CC67720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CFF5657-4BE2-F62A-7761-118F0B7C39F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191E492-027A-F9BF-82DA-B57CDDE7381E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E572BC9-4326-44EB-5022-A00E8D09A174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442AC51-7D65-93EB-6DF0-9ECAE1EDAEF4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A171EF2A-6057-D328-301B-4C75E036D718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922692D1-6778-C74C-7CEA-3EEA509C843D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5FAC2B-9831-FC3C-95E2-F09B96BD8117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1666876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014684"/>
            <a:ext cx="5791200" cy="155448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 b="0" i="0" spc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457173" indent="0">
              <a:buNone/>
              <a:defRPr sz="2400">
                <a:solidFill>
                  <a:schemeClr val="bg1"/>
                </a:solidFill>
              </a:defRPr>
            </a:lvl2pPr>
            <a:lvl3pPr marL="914346" indent="0">
              <a:buNone/>
              <a:defRPr sz="2400">
                <a:solidFill>
                  <a:schemeClr val="bg1"/>
                </a:solidFill>
              </a:defRPr>
            </a:lvl3pPr>
            <a:lvl4pPr marL="1371519" indent="0">
              <a:buNone/>
              <a:defRPr sz="2400">
                <a:solidFill>
                  <a:schemeClr val="bg1"/>
                </a:solidFill>
              </a:defRPr>
            </a:lvl4pPr>
            <a:lvl5pPr marL="1828693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301625" y="5014684"/>
            <a:ext cx="14478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08998"/>
            <a:ext cx="10871200" cy="40238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8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4050" y="5014684"/>
            <a:ext cx="2901950" cy="155448"/>
          </a:xfrm>
        </p:spPr>
        <p:txBody>
          <a:bodyPr lIns="0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DDF994-F924-91C6-3F1E-E4E0875CC5B8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tx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71B6FE7-EBB1-DA7B-4A82-3C2956220F14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41CE9A53-042C-0D1D-67F0-DD8E216DD81D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DF8A31ED-BC93-1D0D-4E03-72AF5B573E1D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6375847E-E13A-CCDC-24A1-BFF9174C4F30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88CEF2C-3CC1-2E7F-DF95-9E63557D806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112F2B03-8480-D609-B224-E4D743EA85A4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B1440623-6D14-1615-2242-429016447FA1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EC96DCED-A37A-1276-26F5-FF8B921F0AF3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F0C4913-8674-D2B2-B4D7-7161F1C94F2D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1312A80-0BC7-73AF-E143-3E944484C391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D9A886-CF59-A2E1-05A5-E0E9877EA409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A08351AA-A979-FE59-50CE-E22648F2BF92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FF2904ED-4E3A-9654-D9F8-4E456364CFE5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08BD0C9-7438-A09B-54B4-64095178E468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022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C6959BC4-F0B6-4DAC-9FD1-6C0114F5E49F}" type="slidenum">
              <a:rPr lang="en-MY" smtClean="0"/>
              <a:t>‹#›</a:t>
            </a:fld>
            <a:endParaRPr lang="en-MY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D006E4-331A-0157-CE42-E8ACDAEB4FCB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4DA491E-AD65-B9A0-CD50-F8528A6520CC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D9F07DA-F249-64FB-3CF8-93864734AAC8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8F3FBA1-35AC-726D-6399-D908CB19A526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C263DFF-B678-4483-215A-364A853D122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321DD9C-27B2-F842-273D-04B417B33B13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30CB79-03B3-FA26-2774-39F0E305112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3E833F1-00BE-A879-3571-9D72200A00F5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C0B124E-9DD4-E41C-FA9F-B3884179147A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839A85B-EE68-41D2-0824-DE62976A2DA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625E85A-99B8-5418-4AF2-4F9622A2121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6B1124B-77F5-46A8-F91E-C5D44DF136D9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93273B7A-B931-7762-6EBA-C54C6875922C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AF5801BC-EEF9-D247-6632-C588D2B5D216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13D9AC-744A-467B-F85A-B6559BF714F7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2544373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C6959BC4-F0B6-4DAC-9FD1-6C0114F5E49F}" type="slidenum">
              <a:rPr lang="en-MY" smtClean="0"/>
              <a:t>‹#›</a:t>
            </a:fld>
            <a:endParaRPr lang="en-MY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9D2557-6FDA-6735-D425-659ED0A5AF9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896512B5-8467-2E68-7FDB-AF04DD02FCBD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1E5AAF1-EF2B-9739-5D9B-B645FE80D89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5B551F8-CC41-C192-AEEB-E8BC63C57202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1AA28DA-2E95-0179-9970-C56E7335AC4C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FAA860D-F792-6B31-70CC-2D382B0233C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DA5B842-F4B2-1BAC-DA6D-5748A51E4EDA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B41F635-5BCA-8F26-4CE2-A0E3F4DDC294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B4A019A-92A5-B540-24B7-2BC0669BBBB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CEC976-08A0-D21B-DE3A-969A1A77E8E8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BAF7E9-12F6-020E-6463-855F7F358424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0B646BB-FA6B-5EC9-84E1-110EB9F849E9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17" name="name_2024 sandisk or its affiliates All rights reserved">
            <a:extLst>
              <a:ext uri="{FF2B5EF4-FFF2-40B4-BE49-F238E27FC236}">
                <a16:creationId xmlns:a16="http://schemas.microsoft.com/office/drawing/2014/main" id="{7277941F-042A-DDD9-FFC0-3FF7341DA41D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18" name="name_2024 sandisk or its affiliates All rights reserved">
            <a:extLst>
              <a:ext uri="{FF2B5EF4-FFF2-40B4-BE49-F238E27FC236}">
                <a16:creationId xmlns:a16="http://schemas.microsoft.com/office/drawing/2014/main" id="{1F268A33-A3A9-A99D-27EE-263433500A18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9F53C3-7697-A35C-210D-0F5FD6FA0ACB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8437448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7447AFC-E5FB-9726-6C58-5928BBCDB57F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9BAFD44-DFAE-6584-F3C3-580D6907D1F7}"/>
              </a:ext>
            </a:extLst>
          </p:cNvPr>
          <p:cNvGrpSpPr/>
          <p:nvPr/>
        </p:nvGrpSpPr>
        <p:grpSpPr>
          <a:xfrm>
            <a:off x="292100" y="1792606"/>
            <a:ext cx="3849052" cy="924895"/>
            <a:chOff x="284163" y="2698150"/>
            <a:chExt cx="3767328" cy="90525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08273A-8B55-6612-D34D-DD21B5B2F644}"/>
                </a:ext>
              </a:extLst>
            </p:cNvPr>
            <p:cNvSpPr/>
            <p:nvPr userDrawn="1"/>
          </p:nvSpPr>
          <p:spPr>
            <a:xfrm>
              <a:off x="284163" y="2698150"/>
              <a:ext cx="3767328" cy="905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EFD63FE-9E33-1709-7503-632601894250}"/>
                </a:ext>
              </a:extLst>
            </p:cNvPr>
            <p:cNvGrpSpPr/>
            <p:nvPr userDrawn="1"/>
          </p:nvGrpSpPr>
          <p:grpSpPr>
            <a:xfrm>
              <a:off x="284163" y="2698151"/>
              <a:ext cx="1806575" cy="905256"/>
              <a:chOff x="146137" y="3532340"/>
              <a:chExt cx="1944601" cy="975922"/>
            </a:xfrm>
            <a:solidFill>
              <a:srgbClr val="000000"/>
            </a:solidFill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408FA0B-C8DB-8EDE-6D02-265A26910C04}"/>
                  </a:ext>
                </a:extLst>
              </p:cNvPr>
              <p:cNvSpPr/>
              <p:nvPr userDrawn="1"/>
            </p:nvSpPr>
            <p:spPr>
              <a:xfrm>
                <a:off x="1114816" y="3532340"/>
                <a:ext cx="975922" cy="975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B62C2BA-784A-BEFE-5180-8CE0136E5F8F}"/>
                  </a:ext>
                </a:extLst>
              </p:cNvPr>
              <p:cNvSpPr/>
              <p:nvPr userDrawn="1"/>
            </p:nvSpPr>
            <p:spPr>
              <a:xfrm>
                <a:off x="146137" y="3532340"/>
                <a:ext cx="975922" cy="975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E2F6E18-D576-9104-92EA-1D3249CB6E59}"/>
                </a:ext>
              </a:extLst>
            </p:cNvPr>
            <p:cNvSpPr/>
            <p:nvPr userDrawn="1"/>
          </p:nvSpPr>
          <p:spPr>
            <a:xfrm>
              <a:off x="2090738" y="2698150"/>
              <a:ext cx="1960753" cy="90525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260F4A5-0682-45A4-1DE8-3A9DEABE8A84}"/>
              </a:ext>
            </a:extLst>
          </p:cNvPr>
          <p:cNvSpPr/>
          <p:nvPr/>
        </p:nvSpPr>
        <p:spPr>
          <a:xfrm>
            <a:off x="296520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D74B0FD-69F3-EE84-E7F8-4C06592C73BD}"/>
              </a:ext>
            </a:extLst>
          </p:cNvPr>
          <p:cNvSpPr/>
          <p:nvPr/>
        </p:nvSpPr>
        <p:spPr>
          <a:xfrm>
            <a:off x="11830417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1BF83A-FE06-1A4E-4956-EBC0863A698E}"/>
              </a:ext>
            </a:extLst>
          </p:cNvPr>
          <p:cNvSpPr/>
          <p:nvPr/>
        </p:nvSpPr>
        <p:spPr>
          <a:xfrm>
            <a:off x="4141152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1AA5DDF-F55E-4BDA-414E-AF16AD2E7BE5}"/>
              </a:ext>
            </a:extLst>
          </p:cNvPr>
          <p:cNvSpPr/>
          <p:nvPr/>
        </p:nvSpPr>
        <p:spPr>
          <a:xfrm>
            <a:off x="7985784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me_2024 sandisk or its affiliates All rights reserved">
            <a:extLst>
              <a:ext uri="{FF2B5EF4-FFF2-40B4-BE49-F238E27FC236}">
                <a16:creationId xmlns:a16="http://schemas.microsoft.com/office/drawing/2014/main" id="{41D57C59-E5E7-D579-7041-32BB79C964E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15B3D6-6E5F-FC36-12B7-E32FA59FFD2D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tx1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A35D3C-BE3A-B65C-86FA-D3DF9111B169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012B8E4A-514E-CFC2-A740-665313E52DD9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3C20FE84-7E94-A3E2-7840-F8B3C5C7563E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DA19BA47-0B88-6EBF-9064-1B20FEADC385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1977ACF2-CCB1-4391-3F91-B10B90F3B247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DCA0728-0809-225E-3A43-54A14361E505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AF1F8844-05D5-909B-DE04-30F8647BE36C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670EF5C0-EFED-D2FD-EAFD-BB2B357BD174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A5B89D84-9175-18DD-CD24-916309E53309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1437241D-C591-478D-2C51-86F4500684FF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9F4A28-1DF4-169F-801A-19A39A82D071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98679A0D-E8F8-29E0-DEA4-D89CAE8873C1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AECA805D-144D-D54F-A8F5-BA1EDF4CC9C1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1" name="name_2024 sandisk or its affiliates All rights reserved">
            <a:extLst>
              <a:ext uri="{FF2B5EF4-FFF2-40B4-BE49-F238E27FC236}">
                <a16:creationId xmlns:a16="http://schemas.microsoft.com/office/drawing/2014/main" id="{343BD00A-FBA8-EC0F-13C8-8F67F77FBC2E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</p:spTree>
    <p:extLst>
      <p:ext uri="{BB962C8B-B14F-4D97-AF65-F5344CB8AC3E}">
        <p14:creationId xmlns:p14="http://schemas.microsoft.com/office/powerpoint/2010/main" val="2018637101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6533E-74BE-0A03-76D9-FD46D67CC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A6BD0B-D790-6746-F130-162155B3A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2F1BC-EE5A-3FF5-BA0F-F671182B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C18A-D424-4B63-A730-FEBD60170C66}" type="datetimeFigureOut">
              <a:rPr lang="en-MY" smtClean="0"/>
              <a:t>22/5/2025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7456F-7BC3-A9C5-ADCC-C9F3AE68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76383-A351-FAA1-9E91-2020071D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9BC4-F0B6-4DAC-9FD1-6C0114F5E49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2555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014684"/>
            <a:ext cx="5791200" cy="155448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 b="0" i="0" spc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457173" indent="0">
              <a:buNone/>
              <a:defRPr sz="2400">
                <a:solidFill>
                  <a:schemeClr val="bg1"/>
                </a:solidFill>
              </a:defRPr>
            </a:lvl2pPr>
            <a:lvl3pPr marL="914346" indent="0">
              <a:buNone/>
              <a:defRPr sz="2400">
                <a:solidFill>
                  <a:schemeClr val="bg1"/>
                </a:solidFill>
              </a:defRPr>
            </a:lvl3pPr>
            <a:lvl4pPr marL="1371519" indent="0">
              <a:buNone/>
              <a:defRPr sz="2400">
                <a:solidFill>
                  <a:schemeClr val="bg1"/>
                </a:solidFill>
              </a:defRPr>
            </a:lvl4pPr>
            <a:lvl5pPr marL="1828693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301625" y="5014684"/>
            <a:ext cx="14478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08998"/>
            <a:ext cx="10871200" cy="40238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8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6A692BC-3C6C-56BD-8B34-32B6817D15D4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accent3"/>
          </a:solidFill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0FD88E0-3A7B-F830-D901-1BE0676304ED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F52D899-1363-DEA1-6063-C8949655B805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4D5E0007-2AC5-2685-4C2D-CF96C07C7ED0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9164FD13-1646-7FD2-5414-F5FB8722267D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3CEC4686-88E3-A390-9C59-C52AEAD5DDB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3DA57102-8664-4537-0C96-1D776169644E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5A49FBDA-20CE-D350-85F4-D7B8C67413BE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6A87A37E-58CF-CB04-6B8E-B4B9738F218D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D6B4B94F-9063-7C67-5801-B3828727A687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D10C90D8-745C-4517-452F-8D9398F858A1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486611C-7296-3F16-EE92-FF3602ECC95B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B0C1A2A3-93DA-837F-A5A0-B25E09D76DE0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BAD87224-DE76-7FF9-D1D4-86623728FE01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4050" y="5014684"/>
            <a:ext cx="2901950" cy="155448"/>
          </a:xfrm>
        </p:spPr>
        <p:txBody>
          <a:bodyPr lIns="0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E6C6FE-813E-0703-F35F-82EA88599430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7563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242175"/>
            <a:ext cx="10137775" cy="28592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6000" b="0" spc="-2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92100" y="3207243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068CE0-26CF-02FD-7ADE-CE8EE6F27D0E}"/>
              </a:ext>
            </a:extLst>
          </p:cNvPr>
          <p:cNvSpPr/>
          <p:nvPr/>
        </p:nvSpPr>
        <p:spPr>
          <a:xfrm>
            <a:off x="11607292" y="293688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64B26F-BE41-ACE2-CA93-AAF45AD7C8A8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69C89F2-06E1-5AAF-3773-78E6E0D321ED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7D40853-56E5-F107-0819-EB5328356B1A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800836D-3118-CA60-E5B9-EE45B08AAA44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758703C-0681-AFE6-0AC2-669C53AFC187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BFA7605-CC98-D2F3-7109-BE1FF08EF86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8D9CFF1-FEBC-3C0B-7462-B62B483AE22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294F85E-C762-5200-8253-138354CA222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061EB08-6C5B-A9C7-B0AF-3729FB4DCE04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3F0016F-0CB3-7080-3BC4-4C1F78F36CBB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9664395-59B4-F182-99D7-707F30DA657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74C3101-8FD3-E028-3D78-74D6B16FCDBF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0" name="name_2024 sandisk or its affiliates All rights reserved">
            <a:extLst>
              <a:ext uri="{FF2B5EF4-FFF2-40B4-BE49-F238E27FC236}">
                <a16:creationId xmlns:a16="http://schemas.microsoft.com/office/drawing/2014/main" id="{EB03C76D-E757-381A-B49E-0D13A9F30663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3759607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242175"/>
            <a:ext cx="10137775" cy="28592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6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92100" y="3207243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A95309-574A-2C41-2F2D-805220801FF6}"/>
              </a:ext>
            </a:extLst>
          </p:cNvPr>
          <p:cNvSpPr/>
          <p:nvPr/>
        </p:nvSpPr>
        <p:spPr>
          <a:xfrm>
            <a:off x="11607292" y="293688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339ACF-C1D7-28B4-AB2C-71D8975E22B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DCFEF2E-507D-D3DC-160D-3A0004BDD97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E958F26-D8CA-C561-3E02-72F9F366178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936B439-5B9F-172C-B0E8-CD8D5975186F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2479D3-25E0-5AEE-CCAD-0FE77C96951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84C24E5-9D24-77E4-470C-A8CFC1013706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284EDC3-E6EC-3368-9C47-9E30223C821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B111A04-15A3-B682-ADFE-0C53B36118C6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97E07BE-77E9-2244-8A13-8522EF1181B4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687D2AD-D031-8A4E-8C0D-3636C9361A41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F47B21F-1FD0-7FB1-D233-9530D4DD84B1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77A5AB2-2E52-B877-44E0-838E8B17B5B1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29" name="name_2024 sandisk or its affiliates All rights reserved">
            <a:extLst>
              <a:ext uri="{FF2B5EF4-FFF2-40B4-BE49-F238E27FC236}">
                <a16:creationId xmlns:a16="http://schemas.microsoft.com/office/drawing/2014/main" id="{01F63028-2AAA-E3B3-F9D5-53E45AC79227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560745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242175"/>
            <a:ext cx="10137775" cy="28592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6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92100" y="3207243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A95309-574A-2C41-2F2D-805220801FF6}"/>
              </a:ext>
            </a:extLst>
          </p:cNvPr>
          <p:cNvSpPr/>
          <p:nvPr/>
        </p:nvSpPr>
        <p:spPr>
          <a:xfrm>
            <a:off x="11607292" y="293688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A2ECAB-A990-05E8-7F90-AD5E628FE43F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D458CD1-1083-C311-61DC-B73B5981CCBE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45CA5DB-3336-4F40-8ACB-4C84732848B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A404315-CE56-3B06-7393-E82FC9BDACF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05A253D-D6E9-ADF9-C515-492F2434252F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844107C-6004-B1CD-1490-B62B260EAD47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AECDA4C-9789-07FE-1F48-5AF47F22AA2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CFC7229-36AE-4655-EEFF-89D440E38679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C0B2E28-AA20-5B6C-AE72-2D6BB558CFEB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F233A51-48A4-B89C-5C6F-DFDF556F5803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74F9271-3631-6865-D2F7-E351D3F925F7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33B5A73-7298-BCB6-4FC2-B66FC2889B5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29" name="name_2024 sandisk or its affiliates All rights reserved">
            <a:extLst>
              <a:ext uri="{FF2B5EF4-FFF2-40B4-BE49-F238E27FC236}">
                <a16:creationId xmlns:a16="http://schemas.microsoft.com/office/drawing/2014/main" id="{C55FD18D-6EF3-EFC4-7808-616EB60CDA44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64583003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ame_2024 sandisk or its affiliates All rights reserved">
            <a:extLst>
              <a:ext uri="{FF2B5EF4-FFF2-40B4-BE49-F238E27FC236}">
                <a16:creationId xmlns:a16="http://schemas.microsoft.com/office/drawing/2014/main" id="{F1C30B8C-09B7-CB1F-882E-B241F15B0D76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7EC5504-A4FE-358D-16CC-2AB47CBBF1A3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C6959BC4-F0B6-4DAC-9FD1-6C0114F5E49F}" type="slidenum">
              <a:rPr lang="en-MY" smtClean="0"/>
              <a:t>‹#›</a:t>
            </a:fld>
            <a:endParaRPr lang="en-MY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6A3CD95-5E94-5493-1AC6-2262A0D82CF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F44B77-C5A1-C494-9BFB-EB17CDA4CCC2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C996D1-71B7-72A7-6032-4AA0A32FC33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4C1E13-DBE3-A4BC-F252-4465BF7F2AED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EAC372B-7725-9E31-9B0D-6433A96793DC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3FF67A0-AE2F-990E-27F7-E9C81F2B3C0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F628014-89E0-F9A4-662F-C8354423B06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C86CD2-4F4D-C6A9-7142-E1C777C90A35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E0AD7FA-45FE-1405-0EB6-406C8414558B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CB2B4A3-8B6C-7475-644B-7A5E557BF3F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C099F52-DF08-E095-4332-B4644235F9D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17E2A5E-8FD6-2E82-E9A2-9A001192DD48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4323E2E-A29C-F82F-F092-D2FFEAEB4C4E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F7A36997-65DD-9532-1913-1D7219A56C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4579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A7A04BEA-0593-482E-F83E-0FEAA84F8B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/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1E7D2844-81DB-3E5D-8F3C-06C6583FE6EA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7173115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2106" y="6455472"/>
            <a:ext cx="857165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C6959BC4-F0B6-4DAC-9FD1-6C0114F5E49F}" type="slidenum">
              <a:rPr lang="en-MY" smtClean="0"/>
              <a:t>‹#›</a:t>
            </a:fld>
            <a:endParaRPr lang="en-MY"/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DB8322-B918-681E-793A-AFE314021B4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E7A9D8A-AA87-3F82-C668-CC6CDC26607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677187A-6C75-2A23-8318-05DE9913EE2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E00691B-025E-E1DC-3E99-C7EAD36953D7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1F84499-EFC6-C957-CB2C-D8CFEF93ABD3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A6A83C5-405D-825A-1897-EFD4E5882913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FDF2FC7-F404-8F1B-AFDF-28D31437447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4BA22C-356C-E626-557E-8CBC050A792E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6B502A8-6E11-321A-0F10-40F980E9C9BE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9103140-5C44-612B-7CD8-63C114C33515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403B555-C522-5078-27B1-10160B3345C7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3022858-FA76-60FE-6FBE-30E403926B74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3A72C64C-E798-2E76-8937-2877A8053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8" y="442939"/>
            <a:ext cx="1160729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29C00BF-5540-0DB7-CDD1-F2D046742D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0C30DF5A-D960-5BD0-14CE-BCA47A83BA6B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7" name="name_2024 sandisk or its affiliates All rights reserved">
            <a:extLst>
              <a:ext uri="{FF2B5EF4-FFF2-40B4-BE49-F238E27FC236}">
                <a16:creationId xmlns:a16="http://schemas.microsoft.com/office/drawing/2014/main" id="{C94F3B7A-5EF9-24F0-EAE4-DDD05E4E3D0E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ysClr val="windowText" lastClr="000000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1936D5-702E-682A-9AEA-0B0940E9A4F3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05675490-9492-7CD1-95DD-1A7C2174542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722091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C6959BC4-F0B6-4DAC-9FD1-6C0114F5E49F}" type="slidenum">
              <a:rPr lang="en-MY" smtClean="0"/>
              <a:t>‹#›</a:t>
            </a:fld>
            <a:endParaRPr lang="en-MY"/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F0FF31-B07D-ED98-3D60-0E8842F49DED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F799128-7B9C-8255-5D51-5DD9CC646DCA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F791B30-3B60-6B1D-EE7B-B10138035EF2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19E6ACB-6570-1A4C-D6D0-D4880E84942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2F0DBE7-1AA3-1D77-818E-655707A7A4D1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773F0CB-E558-2654-48D4-37A6121FAB7D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788DC7D-D83D-D150-FA94-C3825AB73878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A1B8FEB-5047-C266-DED9-9C7C249A117A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A28410E-E52B-0205-2DB2-1186795728CC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0DF4B3-93D1-2890-10D6-A3012E68575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460BAFC-E4E4-EAA6-70B5-71D6F786DA0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44CEE59-9DC5-3F05-311A-36DA10537F80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C4DFF970-9E2C-FEF7-38ED-FDDBF80175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1817AE3-6D4F-1951-DB2F-C9FD0AB604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C0349B19-74A8-2BA4-C454-99E1B90E52D7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7" name="name_2024 sandisk or its affiliates All rights reserved">
            <a:extLst>
              <a:ext uri="{FF2B5EF4-FFF2-40B4-BE49-F238E27FC236}">
                <a16:creationId xmlns:a16="http://schemas.microsoft.com/office/drawing/2014/main" id="{C201CB10-31EE-857F-EB82-9121DFC97799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3DDDCE-1011-E237-1B5F-5219B04D7505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70F7847F-B361-D8CC-63C3-57A37D82554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500086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1FDC8262-8DF2-1640-BFF9-41E3C790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438200"/>
            <a:ext cx="11607799" cy="142639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1E62C54-3B91-7A43-B1C6-5766DA4F8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100" y="2084388"/>
            <a:ext cx="11595101" cy="40358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19443" marR="0" lvl="0" indent="-219443" algn="l" defTabSz="9143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Click to add text</a:t>
            </a:r>
          </a:p>
          <a:p>
            <a:pPr marL="438887" marR="0" lvl="1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Second level</a:t>
            </a:r>
          </a:p>
          <a:p>
            <a:pPr marL="658330" marR="0" lvl="2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Third level</a:t>
            </a:r>
          </a:p>
          <a:p>
            <a:pPr marL="877772" marR="0" lvl="3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Fourth level</a:t>
            </a:r>
          </a:p>
          <a:p>
            <a:pPr marL="1097216" marR="0" lvl="4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  <a:sym typeface="Wingdings" pitchFamily="2" charset="2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9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46" rtl="0" eaLnBrk="1" latinLnBrk="0" hangingPunct="1">
        <a:lnSpc>
          <a:spcPct val="100000"/>
        </a:lnSpc>
        <a:spcBef>
          <a:spcPct val="0"/>
        </a:spcBef>
        <a:buNone/>
        <a:defRPr sz="3000" b="0" i="0" kern="1200" spc="0" baseline="0">
          <a:ln w="19050">
            <a:noFill/>
            <a:miter lim="800000"/>
          </a:ln>
          <a:solidFill>
            <a:schemeClr val="tx1"/>
          </a:solidFill>
          <a:latin typeface="+mj-lt"/>
          <a:ea typeface="+mj-ea"/>
          <a:cs typeface="Pilat Regular" panose="020B0604020202020204" pitchFamily="34" charset="0"/>
        </a:defRPr>
      </a:lvl1pPr>
    </p:titleStyle>
    <p:bodyStyle>
      <a:lvl1pPr marL="274320" indent="-274320" algn="l" defTabSz="914346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  <a:sym typeface="Wingdings" pitchFamily="2" charset="2"/>
        </a:defRPr>
      </a:lvl5pPr>
      <a:lvl6pPr marL="2514453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99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9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84">
          <p15:clr>
            <a:srgbClr val="C35EA4"/>
          </p15:clr>
        </p15:guide>
        <p15:guide id="13" pos="7496">
          <p15:clr>
            <a:srgbClr val="C35EA4"/>
          </p15:clr>
        </p15:guide>
        <p15:guide id="18" orient="horz" pos="185">
          <p15:clr>
            <a:srgbClr val="C35EA4"/>
          </p15:clr>
        </p15:guide>
        <p15:guide id="22" orient="horz" pos="4133">
          <p15:clr>
            <a:srgbClr val="C35EA4"/>
          </p15:clr>
        </p15:guide>
        <p15:guide id="55" pos="2012">
          <p15:clr>
            <a:srgbClr val="5ACBF0"/>
          </p15:clr>
        </p15:guide>
        <p15:guide id="61" pos="5668">
          <p15:clr>
            <a:srgbClr val="5ACBF0"/>
          </p15:clr>
        </p15:guide>
        <p15:guide id="85" pos="3840">
          <p15:clr>
            <a:srgbClr val="5ACBF0"/>
          </p15:clr>
        </p15:guide>
        <p15:guide id="88" pos="5059">
          <p15:clr>
            <a:srgbClr val="9FCC3B"/>
          </p15:clr>
        </p15:guide>
        <p15:guide id="89" pos="2620">
          <p15:clr>
            <a:srgbClr val="9FCC3B"/>
          </p15:clr>
        </p15:guide>
        <p15:guide id="90" pos="1099">
          <p15:clr>
            <a:srgbClr val="5ACBF0"/>
          </p15:clr>
        </p15:guide>
        <p15:guide id="91" pos="2926">
          <p15:clr>
            <a:srgbClr val="5ACBF0"/>
          </p15:clr>
        </p15:guide>
        <p15:guide id="92" pos="4754">
          <p15:clr>
            <a:srgbClr val="5ACBF0"/>
          </p15:clr>
        </p15:guide>
        <p15:guide id="93" pos="658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52.xml"/><Relationship Id="rId7" Type="http://schemas.openxmlformats.org/officeDocument/2006/relationships/slideLayout" Target="../slideLayouts/slideLayout20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58.xml"/><Relationship Id="rId7" Type="http://schemas.openxmlformats.org/officeDocument/2006/relationships/slideLayout" Target="../slideLayouts/slideLayout20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0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0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0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7.xml"/><Relationship Id="rId7" Type="http://schemas.openxmlformats.org/officeDocument/2006/relationships/slideLayout" Target="../slideLayouts/slideLayout20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0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20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1A88-16E6-819C-33CF-98EF6EA22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99" y="835300"/>
            <a:ext cx="10918695" cy="1106235"/>
          </a:xfrm>
        </p:spPr>
        <p:txBody>
          <a:bodyPr/>
          <a:lstStyle/>
          <a:p>
            <a:r>
              <a:rPr lang="en-US" sz="7200" dirty="0"/>
              <a:t>RESPONDING TO AN RFI</a:t>
            </a:r>
            <a:endParaRPr lang="en-MY" sz="7200" dirty="0"/>
          </a:p>
        </p:txBody>
      </p:sp>
    </p:spTree>
    <p:extLst>
      <p:ext uri="{BB962C8B-B14F-4D97-AF65-F5344CB8AC3E}">
        <p14:creationId xmlns:p14="http://schemas.microsoft.com/office/powerpoint/2010/main" val="35265717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503546"/>
            <a:ext cx="11247120" cy="4876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600"/>
              <a:t>Perform Sourcing Negotiation – RFI (Cont’d)</a:t>
            </a:r>
            <a:endParaRPr lang="en-US" sz="36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1026786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i="1" dirty="0"/>
              <a:t>Let’s view the steps to enter information under the </a:t>
            </a:r>
            <a:r>
              <a:rPr lang="en-US" sz="2800" b="1" i="1" dirty="0"/>
              <a:t>Requirements</a:t>
            </a:r>
            <a:r>
              <a:rPr lang="en-US" sz="2800" i="1" dirty="0"/>
              <a:t> train stop.</a:t>
            </a:r>
          </a:p>
        </p:txBody>
      </p: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D787AEBC-2D76-494E-A474-7B5FD87DA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672768"/>
            <a:ext cx="243840" cy="182880"/>
          </a:xfrm>
        </p:spPr>
        <p:txBody>
          <a:bodyPr/>
          <a:lstStyle/>
          <a:p>
            <a:r>
              <a:rPr lang="en-US" sz="1100" dirty="0"/>
              <a:t>20</a:t>
            </a:r>
          </a:p>
        </p:txBody>
      </p: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810210" y="1924128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6. Confirm</a:t>
            </a:r>
            <a:r>
              <a:rPr lang="en-US" sz="1400" b="1" dirty="0"/>
              <a:t>     </a:t>
            </a:r>
            <a:r>
              <a:rPr lang="en-US" sz="1400" dirty="0"/>
              <a:t>Participation</a:t>
            </a:r>
          </a:p>
        </p:txBody>
      </p: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810210" y="2950185"/>
            <a:ext cx="18134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7. Create Response</a:t>
            </a:r>
          </a:p>
        </p:txBody>
      </p:sp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810210" y="3877446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8. Overview Train stop</a:t>
            </a:r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810210" y="4669316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33363" indent="-233363"/>
            <a:r>
              <a:rPr lang="en-US" sz="1400" b="1" dirty="0"/>
              <a:t>9. Requirements Train stop</a:t>
            </a: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782994" y="5723509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10. Submit Response</a:t>
            </a: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3032678" y="2449386"/>
            <a:ext cx="1772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From the </a:t>
            </a:r>
            <a:r>
              <a:rPr lang="en-US" b="1" dirty="0"/>
              <a:t>Create Response </a:t>
            </a:r>
            <a:r>
              <a:rPr lang="en-US" dirty="0"/>
              <a:t>page, enter the response to the question. Click the </a:t>
            </a:r>
            <a:r>
              <a:rPr lang="en-US" b="1" dirty="0"/>
              <a:t>Next </a:t>
            </a:r>
            <a:r>
              <a:rPr lang="en-US" dirty="0"/>
              <a:t>button.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4C7652-6321-4AA0-B765-C79B47C38C8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1486"/>
          <a:stretch/>
        </p:blipFill>
        <p:spPr>
          <a:xfrm>
            <a:off x="4800600" y="2411086"/>
            <a:ext cx="6552860" cy="191509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5312D30-E685-4994-9CFA-AB6536220053}"/>
              </a:ext>
            </a:extLst>
          </p:cNvPr>
          <p:cNvSpPr/>
          <p:nvPr/>
        </p:nvSpPr>
        <p:spPr>
          <a:xfrm flipH="1">
            <a:off x="10266758" y="2870619"/>
            <a:ext cx="167879" cy="9880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C108322-24B0-4DDB-9AB1-C6F0D6BE4D54}"/>
              </a:ext>
            </a:extLst>
          </p:cNvPr>
          <p:cNvGrpSpPr/>
          <p:nvPr/>
        </p:nvGrpSpPr>
        <p:grpSpPr>
          <a:xfrm>
            <a:off x="6539788" y="4304847"/>
            <a:ext cx="3606464" cy="1700939"/>
            <a:chOff x="6809143" y="3333838"/>
            <a:chExt cx="2705579" cy="127604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746E1B2-A5AC-4CB6-9D14-3E5F9C35F2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" t="37055" r="74419" b="29345"/>
            <a:stretch/>
          </p:blipFill>
          <p:spPr>
            <a:xfrm>
              <a:off x="6809143" y="3333838"/>
              <a:ext cx="2705579" cy="1276049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4039EFD-B831-4BC2-9D0C-8FD232AD911D}"/>
                </a:ext>
              </a:extLst>
            </p:cNvPr>
            <p:cNvSpPr/>
            <p:nvPr/>
          </p:nvSpPr>
          <p:spPr>
            <a:xfrm flipH="1">
              <a:off x="6823830" y="3388880"/>
              <a:ext cx="2685052" cy="112606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B493756-517F-4C17-857F-EE06872B3C99}"/>
              </a:ext>
            </a:extLst>
          </p:cNvPr>
          <p:cNvSpPr/>
          <p:nvPr/>
        </p:nvSpPr>
        <p:spPr>
          <a:xfrm flipH="1">
            <a:off x="4804951" y="3348347"/>
            <a:ext cx="1714381" cy="68354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7221E9-F586-40C2-9FAF-B757F93D3AF8}"/>
              </a:ext>
            </a:extLst>
          </p:cNvPr>
          <p:cNvSpPr/>
          <p:nvPr/>
        </p:nvSpPr>
        <p:spPr>
          <a:xfrm flipH="1" flipV="1">
            <a:off x="7753189" y="2625245"/>
            <a:ext cx="668512" cy="21962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Arrow: Curved Down 20">
            <a:extLst>
              <a:ext uri="{FF2B5EF4-FFF2-40B4-BE49-F238E27FC236}">
                <a16:creationId xmlns:a16="http://schemas.microsoft.com/office/drawing/2014/main" id="{2BCA5BFC-C618-40B2-B945-69CC367A1695}"/>
              </a:ext>
            </a:extLst>
          </p:cNvPr>
          <p:cNvSpPr/>
          <p:nvPr/>
        </p:nvSpPr>
        <p:spPr>
          <a:xfrm rot="2685424">
            <a:off x="6252967" y="3007242"/>
            <a:ext cx="1739939" cy="848189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836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541124"/>
            <a:ext cx="11247120" cy="4876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600"/>
              <a:t>Perform Sourcing Negotiation – RFI (Cont’d)</a:t>
            </a:r>
            <a:endParaRPr lang="en-US" sz="36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1064364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i="1" dirty="0"/>
              <a:t>Let’s view the steps to submit the supplier response.</a:t>
            </a: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D787AEBC-2D76-494E-A474-7B5FD87DA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710346"/>
            <a:ext cx="243840" cy="182880"/>
          </a:xfrm>
        </p:spPr>
        <p:txBody>
          <a:bodyPr/>
          <a:lstStyle/>
          <a:p>
            <a:r>
              <a:rPr lang="en-US" sz="1100" dirty="0"/>
              <a:t>21</a:t>
            </a:r>
          </a:p>
        </p:txBody>
      </p: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810210" y="1961706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6. Confirm</a:t>
            </a:r>
            <a:r>
              <a:rPr lang="en-US" sz="1400" b="1" dirty="0"/>
              <a:t>     </a:t>
            </a:r>
            <a:r>
              <a:rPr lang="en-US" sz="1400" dirty="0"/>
              <a:t>Participation</a:t>
            </a:r>
          </a:p>
        </p:txBody>
      </p: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810210" y="2987763"/>
            <a:ext cx="18134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7. Create Response</a:t>
            </a:r>
          </a:p>
        </p:txBody>
      </p:sp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810210" y="3915024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8. Overview Train stop</a:t>
            </a:r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810210" y="4706894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9. Requirements</a:t>
            </a:r>
          </a:p>
          <a:p>
            <a:pPr marL="230188"/>
            <a:r>
              <a:rPr lang="en-US" sz="1400" dirty="0"/>
              <a:t>Train stop</a:t>
            </a: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782994" y="5761087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/>
              <a:t>10. Submit Response</a:t>
            </a: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3032678" y="2443422"/>
            <a:ext cx="1772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Click the </a:t>
            </a:r>
            <a:r>
              <a:rPr lang="en-US" b="1" dirty="0"/>
              <a:t>Submit </a:t>
            </a:r>
            <a:r>
              <a:rPr lang="en-US" dirty="0"/>
              <a:t>button to submit the response.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68D3D0C-4160-4AB8-8DD0-05D99B87752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9791"/>
          <a:stretch/>
        </p:blipFill>
        <p:spPr>
          <a:xfrm>
            <a:off x="4800600" y="2448663"/>
            <a:ext cx="6552860" cy="25215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79E0C25-6CC6-4C54-97C2-635E96F7D90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6148" t="10197" b="68086"/>
          <a:stretch/>
        </p:blipFill>
        <p:spPr>
          <a:xfrm>
            <a:off x="8068752" y="3934260"/>
            <a:ext cx="2539089" cy="169805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E0A4D084-7C9A-408A-BF4D-01E33638A352}"/>
              </a:ext>
            </a:extLst>
          </p:cNvPr>
          <p:cNvSpPr/>
          <p:nvPr/>
        </p:nvSpPr>
        <p:spPr>
          <a:xfrm flipH="1">
            <a:off x="10798295" y="2908197"/>
            <a:ext cx="212609" cy="1133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37A9350-5626-44B5-AEEC-D8F2E76482BC}"/>
              </a:ext>
            </a:extLst>
          </p:cNvPr>
          <p:cNvSpPr/>
          <p:nvPr/>
        </p:nvSpPr>
        <p:spPr>
          <a:xfrm flipH="1">
            <a:off x="9034966" y="4417451"/>
            <a:ext cx="618621" cy="31380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Arrow: Curved Down 20">
            <a:extLst>
              <a:ext uri="{FF2B5EF4-FFF2-40B4-BE49-F238E27FC236}">
                <a16:creationId xmlns:a16="http://schemas.microsoft.com/office/drawing/2014/main" id="{B744FE7B-DA3B-47A6-8B17-A39FD047DE3F}"/>
              </a:ext>
            </a:extLst>
          </p:cNvPr>
          <p:cNvSpPr/>
          <p:nvPr/>
        </p:nvSpPr>
        <p:spPr>
          <a:xfrm rot="19273769" flipH="1">
            <a:off x="9050807" y="2582903"/>
            <a:ext cx="1665396" cy="848189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99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666384"/>
            <a:ext cx="11247120" cy="48768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200"/>
              <a:t>Perform Sourcing Negotiation – RFI (Cont’d)</a:t>
            </a:r>
            <a:endParaRPr lang="en-US" sz="32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1189624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i="1" dirty="0"/>
              <a:t>Let’s view the steps to confirm the submission of the response.</a:t>
            </a: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D787AEBC-2D76-494E-A474-7B5FD87DA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835606"/>
            <a:ext cx="243840" cy="182880"/>
          </a:xfrm>
        </p:spPr>
        <p:txBody>
          <a:bodyPr/>
          <a:lstStyle/>
          <a:p>
            <a:r>
              <a:rPr lang="en-US" sz="1100" dirty="0"/>
              <a:t>22</a:t>
            </a:r>
          </a:p>
        </p:txBody>
      </p:sp>
      <p:sp>
        <p:nvSpPr>
          <p:cNvPr id="9" name="TextBox 8"/>
          <p:cNvSpPr txBox="1"/>
          <p:nvPr>
            <p:custDataLst>
              <p:tags r:id="rId1"/>
            </p:custDataLst>
          </p:nvPr>
        </p:nvSpPr>
        <p:spPr>
          <a:xfrm>
            <a:off x="3032678" y="2616093"/>
            <a:ext cx="1772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From the </a:t>
            </a:r>
            <a:r>
              <a:rPr lang="en-US" b="1" dirty="0"/>
              <a:t>Warning </a:t>
            </a:r>
            <a:r>
              <a:rPr lang="en-US" dirty="0"/>
              <a:t>pop-up window that appears, click the</a:t>
            </a:r>
            <a:r>
              <a:rPr lang="en-US" b="1" dirty="0"/>
              <a:t> Yes </a:t>
            </a:r>
            <a:r>
              <a:rPr lang="en-US" dirty="0"/>
              <a:t>button.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10210" y="2086966"/>
            <a:ext cx="1924240" cy="1441556"/>
            <a:chOff x="810210" y="2072667"/>
            <a:chExt cx="1924240" cy="1441556"/>
          </a:xfrm>
        </p:grpSpPr>
        <p:sp>
          <p:nvSpPr>
            <p:cNvPr id="11" name="TextBox 10"/>
            <p:cNvSpPr txBox="1"/>
            <p:nvPr>
              <p:custDataLst>
                <p:tags r:id="rId2"/>
              </p:custDataLst>
            </p:nvPr>
          </p:nvSpPr>
          <p:spPr>
            <a:xfrm>
              <a:off x="810210" y="2072667"/>
              <a:ext cx="192424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b="1" dirty="0"/>
                <a:t>11. Confirm Submission</a:t>
              </a:r>
            </a:p>
          </p:txBody>
        </p:sp>
        <p:sp>
          <p:nvSpPr>
            <p:cNvPr id="13" name="TextBox 12"/>
            <p:cNvSpPr txBox="1"/>
            <p:nvPr>
              <p:custDataLst>
                <p:tags r:id="rId3"/>
              </p:custDataLst>
            </p:nvPr>
          </p:nvSpPr>
          <p:spPr>
            <a:xfrm>
              <a:off x="810210" y="2991003"/>
              <a:ext cx="18134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12. View Confirmation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7A82E32-A42E-4823-AC7A-A9853818E0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920" t="49123" r="34022" b="29661"/>
          <a:stretch/>
        </p:blipFill>
        <p:spPr>
          <a:xfrm>
            <a:off x="4910683" y="3132259"/>
            <a:ext cx="6549797" cy="169898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E259DD-AA27-4BE1-8A2F-C3E9D3C9293A}"/>
              </a:ext>
            </a:extLst>
          </p:cNvPr>
          <p:cNvSpPr/>
          <p:nvPr/>
        </p:nvSpPr>
        <p:spPr>
          <a:xfrm flipH="1">
            <a:off x="10306527" y="4125968"/>
            <a:ext cx="422874" cy="33667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2260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365760"/>
            <a:ext cx="11247120" cy="4876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600"/>
              <a:t>Perform Sourcing Negotiation – RFI (Cont’d)</a:t>
            </a:r>
            <a:endParaRPr lang="en-US" sz="36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889000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i="1">
                <a:solidFill>
                  <a:schemeClr val="accent1"/>
                </a:solidFill>
              </a:rPr>
              <a:t>Let’s view the steps to view the confirmation of the response.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D787AEBC-2D76-494E-A474-7B5FD87DA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534982"/>
            <a:ext cx="243840" cy="182880"/>
          </a:xfrm>
        </p:spPr>
        <p:txBody>
          <a:bodyPr/>
          <a:lstStyle/>
          <a:p>
            <a:r>
              <a:rPr lang="en-US" sz="1100" dirty="0"/>
              <a:t>23</a:t>
            </a:r>
          </a:p>
        </p:txBody>
      </p: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810210" y="1786342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11. Confirm Submission</a:t>
            </a:r>
          </a:p>
        </p:txBody>
      </p: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810210" y="2704677"/>
            <a:ext cx="181340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/>
              <a:t>12. View Confirmation</a:t>
            </a:r>
          </a:p>
        </p:txBody>
      </p:sp>
      <p:sp>
        <p:nvSpPr>
          <p:cNvPr id="23" name="TextBox 22"/>
          <p:cNvSpPr txBox="1"/>
          <p:nvPr>
            <p:custDataLst>
              <p:tags r:id="rId3"/>
            </p:custDataLst>
          </p:nvPr>
        </p:nvSpPr>
        <p:spPr>
          <a:xfrm>
            <a:off x="2674705" y="2437300"/>
            <a:ext cx="1878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The confirmation pop-up window appears. The supplier response has been submitted. Click on the </a:t>
            </a:r>
            <a:r>
              <a:rPr lang="en-US" b="1" dirty="0"/>
              <a:t>OK</a:t>
            </a:r>
            <a:r>
              <a:rPr lang="en-US" dirty="0"/>
              <a:t> button.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2338F1-5B98-481A-95D6-0792862D57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783" b="20368"/>
          <a:stretch/>
        </p:blipFill>
        <p:spPr>
          <a:xfrm>
            <a:off x="4800601" y="2273300"/>
            <a:ext cx="6659880" cy="263632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ED3AC51-10C6-42A1-B994-4603ECE50330}"/>
              </a:ext>
            </a:extLst>
          </p:cNvPr>
          <p:cNvSpPr/>
          <p:nvPr/>
        </p:nvSpPr>
        <p:spPr>
          <a:xfrm>
            <a:off x="7926185" y="2946862"/>
            <a:ext cx="1775030" cy="56110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4" name="Rounded Rectangle 3">
            <a:extLst>
              <a:ext uri="{FF2B5EF4-FFF2-40B4-BE49-F238E27FC236}">
                <a16:creationId xmlns:a16="http://schemas.microsoft.com/office/drawing/2014/main" id="{1C9213F5-FD6B-4935-B179-679A2A4FD8B1}"/>
              </a:ext>
            </a:extLst>
          </p:cNvPr>
          <p:cNvSpPr/>
          <p:nvPr/>
        </p:nvSpPr>
        <p:spPr>
          <a:xfrm>
            <a:off x="5180215" y="5218022"/>
            <a:ext cx="5516880" cy="67499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Congratulations! You have successfully submitted the  response! Great job!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4511E8E-B944-4733-A170-E96378C3F3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124" t="20387" r="38908" b="62927"/>
          <a:stretch/>
        </p:blipFill>
        <p:spPr>
          <a:xfrm>
            <a:off x="5860428" y="3775877"/>
            <a:ext cx="3440129" cy="108088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054D92CA-6B07-4E43-96F5-105531588C12}"/>
              </a:ext>
            </a:extLst>
          </p:cNvPr>
          <p:cNvSpPr/>
          <p:nvPr/>
        </p:nvSpPr>
        <p:spPr>
          <a:xfrm>
            <a:off x="8776252" y="4502426"/>
            <a:ext cx="323296" cy="26338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Arrow: Curved Down 20">
            <a:extLst>
              <a:ext uri="{FF2B5EF4-FFF2-40B4-BE49-F238E27FC236}">
                <a16:creationId xmlns:a16="http://schemas.microsoft.com/office/drawing/2014/main" id="{3F655C7E-0065-405A-A8EB-75E9D494CA9F}"/>
              </a:ext>
            </a:extLst>
          </p:cNvPr>
          <p:cNvSpPr/>
          <p:nvPr/>
        </p:nvSpPr>
        <p:spPr>
          <a:xfrm rot="19273769" flipH="1">
            <a:off x="6438466" y="2499696"/>
            <a:ext cx="1665396" cy="848189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69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35183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>
            <a:extLst>
              <a:ext uri="{FF2B5EF4-FFF2-40B4-BE49-F238E27FC236}">
                <a16:creationId xmlns:a16="http://schemas.microsoft.com/office/drawing/2014/main" id="{95746378-EF8B-1D0F-7AEE-859540130DF4}"/>
              </a:ext>
            </a:extLst>
          </p:cNvPr>
          <p:cNvSpPr txBox="1">
            <a:spLocks/>
          </p:cNvSpPr>
          <p:nvPr/>
        </p:nvSpPr>
        <p:spPr>
          <a:xfrm>
            <a:off x="457200" y="473656"/>
            <a:ext cx="11247120" cy="48768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200"/>
              <a:t>Perform Sourcing Negotiation – RFI</a:t>
            </a:r>
            <a:endParaRPr lang="en-US" sz="3200" dirty="0"/>
          </a:p>
        </p:txBody>
      </p:sp>
      <p:sp>
        <p:nvSpPr>
          <p:cNvPr id="10" name="Subtitle 3">
            <a:extLst>
              <a:ext uri="{FF2B5EF4-FFF2-40B4-BE49-F238E27FC236}">
                <a16:creationId xmlns:a16="http://schemas.microsoft.com/office/drawing/2014/main" id="{E5CB29AA-4BE7-2907-90D7-73625A966D4A}"/>
              </a:ext>
            </a:extLst>
          </p:cNvPr>
          <p:cNvSpPr txBox="1">
            <a:spLocks/>
          </p:cNvSpPr>
          <p:nvPr/>
        </p:nvSpPr>
        <p:spPr>
          <a:xfrm>
            <a:off x="472440" y="889000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i="1" dirty="0"/>
              <a:t>Let’s view the transaction steps for performing sourcing negotiations. First, let’s log into Oracle Cloud. </a:t>
            </a:r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D5B34A16-816F-953D-D6DE-093ADB04B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534982"/>
            <a:ext cx="243840" cy="182880"/>
          </a:xfrm>
        </p:spPr>
        <p:txBody>
          <a:bodyPr/>
          <a:lstStyle/>
          <a:p>
            <a:r>
              <a:rPr lang="en-US" sz="1100" dirty="0"/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F04AFE-6C39-D7E3-2C4B-50539DE5F0E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032678" y="2268058"/>
            <a:ext cx="17722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Enter the specific link for Oracle Cloud in the browser. Then, enter your username and password.</a:t>
            </a:r>
          </a:p>
          <a:p>
            <a:pPr lvl="0"/>
            <a:endParaRPr lang="en-US" b="1" u="sng" dirty="0"/>
          </a:p>
          <a:p>
            <a:pPr lvl="0"/>
            <a:endParaRPr lang="en-US" b="1" u="sng" dirty="0"/>
          </a:p>
          <a:p>
            <a:pPr lvl="0"/>
            <a:r>
              <a:rPr lang="en-US" dirty="0"/>
              <a:t>Click the </a:t>
            </a:r>
            <a:r>
              <a:rPr lang="en-US" b="1" dirty="0"/>
              <a:t>Sign In </a:t>
            </a:r>
            <a:r>
              <a:rPr lang="en-US" dirty="0"/>
              <a:t>button.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52965A-96F0-23D6-EDF5-61B439724D80}"/>
              </a:ext>
            </a:extLst>
          </p:cNvPr>
          <p:cNvGrpSpPr/>
          <p:nvPr/>
        </p:nvGrpSpPr>
        <p:grpSpPr>
          <a:xfrm>
            <a:off x="782994" y="1894064"/>
            <a:ext cx="1951456" cy="3999436"/>
            <a:chOff x="782994" y="2180389"/>
            <a:chExt cx="1951456" cy="399943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581010F-94D5-10F4-D6EF-2F6301BA0DD7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810210" y="2180389"/>
              <a:ext cx="19242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b="1" dirty="0"/>
                <a:t>1. Access Cloud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A7D699-A045-F9A4-3251-54F71A7241D3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810210" y="3098724"/>
              <a:ext cx="181340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2. Access Home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A178A1-F6BE-F3AD-F06A-535298CE2383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810210" y="3918264"/>
              <a:ext cx="192424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3. Go to Supplier</a:t>
              </a:r>
            </a:p>
            <a:p>
              <a:r>
                <a:rPr lang="en-US" sz="1400" dirty="0"/>
                <a:t>    Portal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65F6992-4FF7-A731-9220-5C3963A8EE1A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810210" y="4925576"/>
              <a:ext cx="19242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4. View Negotiation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2B5131-BFC5-21FB-FF06-11E28BB7D4EB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782994" y="5872048"/>
              <a:ext cx="19242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5. Edit Profile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80E8FB72-97BF-0841-A1E8-D75B839FAC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53" y="2268058"/>
            <a:ext cx="6549811" cy="333812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B5E0A81-E7F4-EE0E-B3E3-532C03C245F3}"/>
              </a:ext>
            </a:extLst>
          </p:cNvPr>
          <p:cNvSpPr/>
          <p:nvPr/>
        </p:nvSpPr>
        <p:spPr>
          <a:xfrm flipH="1">
            <a:off x="7207621" y="4551828"/>
            <a:ext cx="1713353" cy="48108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EB3CFE-7D13-9C61-F4C0-D8FE29E9A882}"/>
              </a:ext>
            </a:extLst>
          </p:cNvPr>
          <p:cNvSpPr/>
          <p:nvPr/>
        </p:nvSpPr>
        <p:spPr>
          <a:xfrm flipH="1">
            <a:off x="7207623" y="5099144"/>
            <a:ext cx="516454" cy="24606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4570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603754"/>
            <a:ext cx="11247120" cy="4876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600"/>
              <a:t>Perform Sourcing Negotiation – RFI (Cont’d)</a:t>
            </a:r>
            <a:endParaRPr lang="en-US" sz="36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1126994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i="1"/>
              <a:t>Let’s view the steps to navigate to the Oracle Cloud homepage.</a:t>
            </a:r>
            <a:endParaRPr lang="en-US" sz="2800" i="1" dirty="0"/>
          </a:p>
        </p:txBody>
      </p:sp>
      <p:sp>
        <p:nvSpPr>
          <p:cNvPr id="25" name="Slide Number Placeholder 8">
            <a:extLst>
              <a:ext uri="{FF2B5EF4-FFF2-40B4-BE49-F238E27FC236}">
                <a16:creationId xmlns:a16="http://schemas.microsoft.com/office/drawing/2014/main" id="{D787AEBC-2D76-494E-A474-7B5FD87DA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772976"/>
            <a:ext cx="243840" cy="182880"/>
          </a:xfrm>
        </p:spPr>
        <p:txBody>
          <a:bodyPr/>
          <a:lstStyle/>
          <a:p>
            <a:r>
              <a:rPr lang="en-US" sz="1100" dirty="0"/>
              <a:t>13</a:t>
            </a:r>
          </a:p>
        </p:txBody>
      </p: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810210" y="2132058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1. Access Cloud</a:t>
            </a:r>
          </a:p>
        </p:txBody>
      </p: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810210" y="3050393"/>
            <a:ext cx="18134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/>
              <a:t>2. Access Home</a:t>
            </a:r>
          </a:p>
        </p:txBody>
      </p:sp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810210" y="3869933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3. Go to Supplier</a:t>
            </a:r>
          </a:p>
          <a:p>
            <a:r>
              <a:rPr lang="en-US" sz="1400" dirty="0"/>
              <a:t>    Portal</a:t>
            </a:r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810210" y="4877245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4. View Negotiation</a:t>
            </a: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782994" y="5823717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5. Acknowledgement</a:t>
            </a: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3032678" y="2506052"/>
            <a:ext cx="1772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From the Oracle Cloud homepage, click the </a:t>
            </a:r>
            <a:r>
              <a:rPr lang="en-US" b="1" dirty="0"/>
              <a:t>Home </a:t>
            </a:r>
            <a:r>
              <a:rPr lang="en-US" dirty="0"/>
              <a:t>icon. This will take you to the Oracle Cloud main page.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53" y="2506052"/>
            <a:ext cx="6549811" cy="29727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10446147" y="2505754"/>
            <a:ext cx="187986" cy="20450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6268938" y="3960881"/>
            <a:ext cx="4744820" cy="904040"/>
            <a:chOff x="7455951" y="3056571"/>
            <a:chExt cx="2990196" cy="56972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85" b="92983"/>
            <a:stretch/>
          </p:blipFill>
          <p:spPr>
            <a:xfrm>
              <a:off x="7455951" y="3056571"/>
              <a:ext cx="2990196" cy="56972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2955A2B-5C25-4A36-B2CE-116DDF15F88E}"/>
                </a:ext>
              </a:extLst>
            </p:cNvPr>
            <p:cNvSpPr/>
            <p:nvPr/>
          </p:nvSpPr>
          <p:spPr>
            <a:xfrm flipH="1">
              <a:off x="7895770" y="3056571"/>
              <a:ext cx="624115" cy="569728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7" name="Arrow: Curved Down 26">
            <a:extLst>
              <a:ext uri="{FF2B5EF4-FFF2-40B4-BE49-F238E27FC236}">
                <a16:creationId xmlns:a16="http://schemas.microsoft.com/office/drawing/2014/main" id="{8ECEBD56-F090-47CE-8BAF-7904BE766A29}"/>
              </a:ext>
            </a:extLst>
          </p:cNvPr>
          <p:cNvSpPr/>
          <p:nvPr/>
        </p:nvSpPr>
        <p:spPr>
          <a:xfrm rot="19273769" flipH="1">
            <a:off x="8578199" y="2216763"/>
            <a:ext cx="1665396" cy="848189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0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4" r="8160" b="33006"/>
          <a:stretch/>
        </p:blipFill>
        <p:spPr>
          <a:xfrm>
            <a:off x="4804953" y="2405844"/>
            <a:ext cx="6619287" cy="286355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4" name="Title 13"/>
          <p:cNvSpPr txBox="1">
            <a:spLocks/>
          </p:cNvSpPr>
          <p:nvPr/>
        </p:nvSpPr>
        <p:spPr>
          <a:xfrm>
            <a:off x="472440" y="503546"/>
            <a:ext cx="11247120" cy="4876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600"/>
              <a:t>Perform Sourcing Negotiation – RFI (Cont’d)</a:t>
            </a:r>
            <a:endParaRPr lang="en-US" sz="36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1026786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i="1"/>
              <a:t>Let’s view the steps to access the Supplier Portal.</a:t>
            </a:r>
            <a:endParaRPr lang="en-US" sz="2800" i="1" dirty="0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D787AEBC-2D76-494E-A474-7B5FD87DA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672768"/>
            <a:ext cx="243840" cy="182880"/>
          </a:xfrm>
        </p:spPr>
        <p:txBody>
          <a:bodyPr/>
          <a:lstStyle/>
          <a:p>
            <a:r>
              <a:rPr lang="en-US" sz="1100" dirty="0"/>
              <a:t>14</a:t>
            </a:r>
          </a:p>
        </p:txBody>
      </p: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810210" y="2031850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1. Access Cloud</a:t>
            </a:r>
          </a:p>
        </p:txBody>
      </p: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810210" y="2950185"/>
            <a:ext cx="18134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2. Access Home</a:t>
            </a:r>
          </a:p>
        </p:txBody>
      </p:sp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810210" y="3771912"/>
            <a:ext cx="207077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/>
              <a:t>3. Go to Supplier</a:t>
            </a:r>
          </a:p>
          <a:p>
            <a:r>
              <a:rPr lang="en-US" sz="1400" b="1" dirty="0"/>
              <a:t>    Portal</a:t>
            </a:r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810210" y="4777037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4. View Negotiation</a:t>
            </a: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782994" y="5723509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5. Acknowledgement</a:t>
            </a: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3032678" y="2405844"/>
            <a:ext cx="1882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Click on the </a:t>
            </a:r>
            <a:r>
              <a:rPr lang="en-US" b="1" dirty="0"/>
              <a:t>Supplier Portal </a:t>
            </a:r>
            <a:r>
              <a:rPr lang="en-US" dirty="0"/>
              <a:t>icon.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7437262" y="3047503"/>
            <a:ext cx="792337" cy="96780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7617599" y="4211270"/>
            <a:ext cx="3388468" cy="1685176"/>
            <a:chOff x="7617599" y="4073484"/>
            <a:chExt cx="3388468" cy="168517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29" t="14567" r="27624" b="60249"/>
            <a:stretch/>
          </p:blipFill>
          <p:spPr>
            <a:xfrm>
              <a:off x="7617599" y="4073484"/>
              <a:ext cx="3388468" cy="1685176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2955A2B-5C25-4A36-B2CE-116DDF15F88E}"/>
                </a:ext>
              </a:extLst>
            </p:cNvPr>
            <p:cNvSpPr/>
            <p:nvPr/>
          </p:nvSpPr>
          <p:spPr>
            <a:xfrm flipH="1">
              <a:off x="7644815" y="4118873"/>
              <a:ext cx="1360288" cy="148608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2" name="Arrow: Curved Down 21">
            <a:extLst>
              <a:ext uri="{FF2B5EF4-FFF2-40B4-BE49-F238E27FC236}">
                <a16:creationId xmlns:a16="http://schemas.microsoft.com/office/drawing/2014/main" id="{0D390844-DC80-42C0-825A-212AAFAB2DB4}"/>
              </a:ext>
            </a:extLst>
          </p:cNvPr>
          <p:cNvSpPr/>
          <p:nvPr/>
        </p:nvSpPr>
        <p:spPr>
          <a:xfrm rot="3911416">
            <a:off x="8394927" y="3609425"/>
            <a:ext cx="1726822" cy="848189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8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4953" y="2418370"/>
            <a:ext cx="6454063" cy="2975599"/>
          </a:xfrm>
          <a:prstGeom prst="rect">
            <a:avLst/>
          </a:prstGeom>
        </p:spPr>
      </p:pic>
      <p:sp>
        <p:nvSpPr>
          <p:cNvPr id="14" name="Title 13"/>
          <p:cNvSpPr txBox="1">
            <a:spLocks/>
          </p:cNvSpPr>
          <p:nvPr/>
        </p:nvSpPr>
        <p:spPr>
          <a:xfrm>
            <a:off x="472440" y="516072"/>
            <a:ext cx="11247120" cy="4876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600"/>
              <a:t>Perform Sourcing Negotiation – RFI (Cont’d)</a:t>
            </a:r>
            <a:endParaRPr lang="en-US" sz="36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1039312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i="1" dirty="0"/>
              <a:t>Let’s view the steps to navigate to the View Negotiations page.</a:t>
            </a:r>
          </a:p>
        </p:txBody>
      </p:sp>
      <p:sp>
        <p:nvSpPr>
          <p:cNvPr id="22" name="Slide Number Placeholder 8">
            <a:extLst>
              <a:ext uri="{FF2B5EF4-FFF2-40B4-BE49-F238E27FC236}">
                <a16:creationId xmlns:a16="http://schemas.microsoft.com/office/drawing/2014/main" id="{D787AEBC-2D76-494E-A474-7B5FD87DA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685294"/>
            <a:ext cx="243840" cy="182880"/>
          </a:xfrm>
        </p:spPr>
        <p:txBody>
          <a:bodyPr/>
          <a:lstStyle/>
          <a:p>
            <a:r>
              <a:rPr lang="en-US" sz="1100" dirty="0"/>
              <a:t>15</a:t>
            </a:r>
          </a:p>
        </p:txBody>
      </p: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810210" y="2044376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1. Access Cloud</a:t>
            </a:r>
          </a:p>
        </p:txBody>
      </p: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810210" y="2962711"/>
            <a:ext cx="18134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2. Access Home</a:t>
            </a:r>
          </a:p>
        </p:txBody>
      </p:sp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810210" y="3782251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3. Go to Supplier</a:t>
            </a:r>
          </a:p>
          <a:p>
            <a:r>
              <a:rPr lang="en-US" sz="1400" dirty="0"/>
              <a:t>    Portal</a:t>
            </a:r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810210" y="4789563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/>
              <a:t>4. View Negotiation</a:t>
            </a: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782994" y="5736035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5. Acknowledgement</a:t>
            </a: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3032678" y="2418370"/>
            <a:ext cx="1772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From the </a:t>
            </a:r>
            <a:r>
              <a:rPr lang="en-US" b="1" dirty="0"/>
              <a:t>Supplier Portal </a:t>
            </a:r>
            <a:r>
              <a:rPr lang="en-US" dirty="0"/>
              <a:t>page that appears, click the </a:t>
            </a:r>
            <a:r>
              <a:rPr lang="en-US" b="1" dirty="0"/>
              <a:t>View Active Negotiations </a:t>
            </a:r>
            <a:r>
              <a:rPr lang="en-US" dirty="0"/>
              <a:t>link.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955A2B-5C25-4A36-B2CE-116DDF15F88E}"/>
              </a:ext>
            </a:extLst>
          </p:cNvPr>
          <p:cNvSpPr/>
          <p:nvPr/>
        </p:nvSpPr>
        <p:spPr>
          <a:xfrm flipH="1">
            <a:off x="4804952" y="5204455"/>
            <a:ext cx="1521889" cy="13155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Curved Right Arrow 12"/>
          <p:cNvSpPr/>
          <p:nvPr/>
        </p:nvSpPr>
        <p:spPr>
          <a:xfrm rot="13832162">
            <a:off x="5688515" y="3921293"/>
            <a:ext cx="45720" cy="1568068"/>
          </a:xfrm>
          <a:prstGeom prst="curved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26841" y="2992721"/>
            <a:ext cx="2531466" cy="2102277"/>
            <a:chOff x="6326841" y="2842409"/>
            <a:chExt cx="2531466" cy="210227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/>
            <a:srcRect t="74898" r="86064"/>
            <a:stretch/>
          </p:blipFill>
          <p:spPr>
            <a:xfrm>
              <a:off x="6326841" y="2842409"/>
              <a:ext cx="2531466" cy="2102277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2955A2B-5C25-4A36-B2CE-116DDF15F88E}"/>
                </a:ext>
              </a:extLst>
            </p:cNvPr>
            <p:cNvSpPr/>
            <p:nvPr/>
          </p:nvSpPr>
          <p:spPr>
            <a:xfrm flipH="1">
              <a:off x="6345476" y="4433104"/>
              <a:ext cx="2512829" cy="31251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5" name="Arrow: Curved Down 24">
            <a:extLst>
              <a:ext uri="{FF2B5EF4-FFF2-40B4-BE49-F238E27FC236}">
                <a16:creationId xmlns:a16="http://schemas.microsoft.com/office/drawing/2014/main" id="{C373D31C-80F4-4F10-B310-4F60EF892F11}"/>
              </a:ext>
            </a:extLst>
          </p:cNvPr>
          <p:cNvSpPr/>
          <p:nvPr/>
        </p:nvSpPr>
        <p:spPr>
          <a:xfrm rot="19703981">
            <a:off x="4880960" y="3808565"/>
            <a:ext cx="1644179" cy="848189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6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541124"/>
            <a:ext cx="11247120" cy="4876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600"/>
              <a:t>Perform Sourcing Negotiation – RFI (Cont’d)</a:t>
            </a:r>
            <a:endParaRPr lang="en-US" sz="36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1064364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i="1"/>
              <a:t>Let’s view the steps to acknowledge participation.</a:t>
            </a:r>
            <a:endParaRPr lang="en-US" sz="2800" i="1" dirty="0"/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D787AEBC-2D76-494E-A474-7B5FD87DA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710346"/>
            <a:ext cx="243840" cy="182880"/>
          </a:xfrm>
        </p:spPr>
        <p:txBody>
          <a:bodyPr/>
          <a:lstStyle/>
          <a:p>
            <a:r>
              <a:rPr lang="en-US" sz="1100" dirty="0"/>
              <a:t>16</a:t>
            </a:r>
          </a:p>
        </p:txBody>
      </p: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810210" y="2069428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1. Access Cloud</a:t>
            </a:r>
          </a:p>
        </p:txBody>
      </p: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810210" y="2987763"/>
            <a:ext cx="18134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2. Access Home</a:t>
            </a:r>
          </a:p>
        </p:txBody>
      </p:sp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810210" y="3807303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3. Go to Supplier</a:t>
            </a:r>
          </a:p>
          <a:p>
            <a:r>
              <a:rPr lang="en-US" sz="1400" dirty="0"/>
              <a:t>    Portal</a:t>
            </a:r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810210" y="4814615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4. View Negotiation</a:t>
            </a: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782994" y="5761087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/>
              <a:t>5. Acknowledgement</a:t>
            </a: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3032678" y="2443422"/>
            <a:ext cx="16739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From the </a:t>
            </a:r>
            <a:r>
              <a:rPr lang="en-US" b="1" dirty="0"/>
              <a:t>Active Negotiations </a:t>
            </a:r>
            <a:r>
              <a:rPr lang="en-US" dirty="0"/>
              <a:t>page, select the negotiation line item. Click </a:t>
            </a:r>
            <a:r>
              <a:rPr lang="en-US" b="1" dirty="0"/>
              <a:t>Acknowledge Participation.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2EA5D3-488C-4454-9190-D35D25B640B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373" r="1261" b="2143"/>
          <a:stretch/>
        </p:blipFill>
        <p:spPr>
          <a:xfrm>
            <a:off x="4800600" y="2448664"/>
            <a:ext cx="6549811" cy="256258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B02B176-C1CC-49A1-9A4D-A55BD3B0B936}"/>
              </a:ext>
            </a:extLst>
          </p:cNvPr>
          <p:cNvSpPr/>
          <p:nvPr/>
        </p:nvSpPr>
        <p:spPr>
          <a:xfrm flipH="1">
            <a:off x="6628425" y="3906018"/>
            <a:ext cx="643180" cy="11959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1AA7B84-73EC-4C95-B864-B89AE66D18F9}"/>
              </a:ext>
            </a:extLst>
          </p:cNvPr>
          <p:cNvGrpSpPr/>
          <p:nvPr/>
        </p:nvGrpSpPr>
        <p:grpSpPr>
          <a:xfrm>
            <a:off x="7446596" y="2640607"/>
            <a:ext cx="3908168" cy="732780"/>
            <a:chOff x="7446596" y="2465243"/>
            <a:chExt cx="3908168" cy="73278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35A39BF-E172-4B4C-8218-DA0F076698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1" t="53264" r="51730" b="36714"/>
            <a:stretch/>
          </p:blipFill>
          <p:spPr>
            <a:xfrm>
              <a:off x="7446596" y="2465243"/>
              <a:ext cx="3908168" cy="7327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1D2EC83-45B8-4429-9DEA-EF78530436DF}"/>
                </a:ext>
              </a:extLst>
            </p:cNvPr>
            <p:cNvSpPr/>
            <p:nvPr/>
          </p:nvSpPr>
          <p:spPr>
            <a:xfrm flipH="1">
              <a:off x="7565309" y="2659503"/>
              <a:ext cx="1816685" cy="32169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32" name="Arrow: Curved Down 31">
            <a:extLst>
              <a:ext uri="{FF2B5EF4-FFF2-40B4-BE49-F238E27FC236}">
                <a16:creationId xmlns:a16="http://schemas.microsoft.com/office/drawing/2014/main" id="{E30CDF79-83A1-4979-87D5-3534F0A7472D}"/>
              </a:ext>
            </a:extLst>
          </p:cNvPr>
          <p:cNvSpPr/>
          <p:nvPr/>
        </p:nvSpPr>
        <p:spPr>
          <a:xfrm rot="19593912">
            <a:off x="6263819" y="2352618"/>
            <a:ext cx="1640147" cy="848189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344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468639"/>
            <a:ext cx="11247120" cy="4876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600" dirty="0"/>
              <a:t>Perform Sourcing Negotiation – RFI (Cont’d)</a:t>
            </a:r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889000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i="1" dirty="0"/>
              <a:t>Let’s view the steps to confirm participation.</a:t>
            </a: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D787AEBC-2D76-494E-A474-7B5FD87DA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534982"/>
            <a:ext cx="243840" cy="182880"/>
          </a:xfrm>
        </p:spPr>
        <p:txBody>
          <a:bodyPr/>
          <a:lstStyle/>
          <a:p>
            <a:r>
              <a:rPr lang="en-US" sz="1100" dirty="0"/>
              <a:t>17</a:t>
            </a:r>
          </a:p>
        </p:txBody>
      </p:sp>
      <p:sp>
        <p:nvSpPr>
          <p:cNvPr id="9" name="TextBox 8"/>
          <p:cNvSpPr txBox="1"/>
          <p:nvPr>
            <p:custDataLst>
              <p:tags r:id="rId1"/>
            </p:custDataLst>
          </p:nvPr>
        </p:nvSpPr>
        <p:spPr>
          <a:xfrm>
            <a:off x="3032678" y="2315469"/>
            <a:ext cx="18831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Click the </a:t>
            </a:r>
            <a:r>
              <a:rPr lang="en-US" b="1" dirty="0"/>
              <a:t>Yes </a:t>
            </a:r>
            <a:r>
              <a:rPr lang="en-US" dirty="0"/>
              <a:t>radio button to acknowledge participation in the negotiation.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the </a:t>
            </a:r>
            <a:r>
              <a:rPr lang="en-US" b="1" dirty="0"/>
              <a:t>OK </a:t>
            </a:r>
            <a:r>
              <a:rPr lang="en-US" dirty="0"/>
              <a:t>button to proceed.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82994" y="1786343"/>
            <a:ext cx="1951456" cy="4107157"/>
            <a:chOff x="782994" y="2072668"/>
            <a:chExt cx="1951456" cy="4107157"/>
          </a:xfrm>
        </p:grpSpPr>
        <p:sp>
          <p:nvSpPr>
            <p:cNvPr id="11" name="TextBox 10"/>
            <p:cNvSpPr txBox="1"/>
            <p:nvPr>
              <p:custDataLst>
                <p:tags r:id="rId2"/>
              </p:custDataLst>
            </p:nvPr>
          </p:nvSpPr>
          <p:spPr>
            <a:xfrm>
              <a:off x="810210" y="2072668"/>
              <a:ext cx="192424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b="1" dirty="0"/>
                <a:t>6. Confirm     Participation</a:t>
              </a:r>
            </a:p>
          </p:txBody>
        </p:sp>
        <p:sp>
          <p:nvSpPr>
            <p:cNvPr id="13" name="TextBox 12"/>
            <p:cNvSpPr txBox="1"/>
            <p:nvPr>
              <p:custDataLst>
                <p:tags r:id="rId3"/>
              </p:custDataLst>
            </p:nvPr>
          </p:nvSpPr>
          <p:spPr>
            <a:xfrm>
              <a:off x="810210" y="3098724"/>
              <a:ext cx="181340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7. Create Response</a:t>
              </a:r>
            </a:p>
          </p:txBody>
        </p:sp>
        <p:sp>
          <p:nvSpPr>
            <p:cNvPr id="15" name="TextBox 14"/>
            <p:cNvSpPr txBox="1"/>
            <p:nvPr>
              <p:custDataLst>
                <p:tags r:id="rId4"/>
              </p:custDataLst>
            </p:nvPr>
          </p:nvSpPr>
          <p:spPr>
            <a:xfrm>
              <a:off x="810210" y="4025985"/>
              <a:ext cx="19242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8. Overview Train stop</a:t>
              </a:r>
            </a:p>
          </p:txBody>
        </p:sp>
        <p:sp>
          <p:nvSpPr>
            <p:cNvPr id="12" name="TextBox 11"/>
            <p:cNvSpPr txBox="1"/>
            <p:nvPr>
              <p:custDataLst>
                <p:tags r:id="rId5"/>
              </p:custDataLst>
            </p:nvPr>
          </p:nvSpPr>
          <p:spPr>
            <a:xfrm>
              <a:off x="810210" y="4817855"/>
              <a:ext cx="192424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9. Requirements</a:t>
              </a:r>
            </a:p>
            <a:p>
              <a:pPr marL="230188"/>
              <a:r>
                <a:rPr lang="en-US" sz="1400" dirty="0"/>
                <a:t>Train stop</a:t>
              </a:r>
            </a:p>
          </p:txBody>
        </p:sp>
        <p:sp>
          <p:nvSpPr>
            <p:cNvPr id="22" name="TextBox 21"/>
            <p:cNvSpPr txBox="1"/>
            <p:nvPr>
              <p:custDataLst>
                <p:tags r:id="rId6"/>
              </p:custDataLst>
            </p:nvPr>
          </p:nvSpPr>
          <p:spPr>
            <a:xfrm>
              <a:off x="782994" y="5872048"/>
              <a:ext cx="19242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400" dirty="0"/>
                <a:t>10. Submit Response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6BFD74F2-B81B-4481-AB58-FD7FA108EE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8067" b="19438"/>
          <a:stretch/>
        </p:blipFill>
        <p:spPr>
          <a:xfrm>
            <a:off x="4864100" y="2273300"/>
            <a:ext cx="6549812" cy="298866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2CD3FD6D-DAE8-48B0-9B81-D479AC9F6BEF}"/>
              </a:ext>
            </a:extLst>
          </p:cNvPr>
          <p:cNvSpPr/>
          <p:nvPr/>
        </p:nvSpPr>
        <p:spPr>
          <a:xfrm flipH="1">
            <a:off x="8220237" y="3693049"/>
            <a:ext cx="1290449" cy="26561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72D40BA-33B0-439F-82BC-85558D2AC1E1}"/>
              </a:ext>
            </a:extLst>
          </p:cNvPr>
          <p:cNvSpPr/>
          <p:nvPr/>
        </p:nvSpPr>
        <p:spPr>
          <a:xfrm flipH="1">
            <a:off x="9013717" y="4678689"/>
            <a:ext cx="158510" cy="12339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9F9F010-0E99-4267-BE48-8FE56966026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284" t="29651" r="40294" b="28706"/>
          <a:stretch/>
        </p:blipFill>
        <p:spPr>
          <a:xfrm>
            <a:off x="5095570" y="3556000"/>
            <a:ext cx="2815827" cy="2886697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ACF04BD-F71E-4B39-94D9-13ACAE696888}"/>
              </a:ext>
            </a:extLst>
          </p:cNvPr>
          <p:cNvSpPr/>
          <p:nvPr/>
        </p:nvSpPr>
        <p:spPr>
          <a:xfrm flipH="1">
            <a:off x="6781876" y="5884516"/>
            <a:ext cx="297153" cy="23633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B85E45-661B-46D4-A3A7-F7815AC9295F}"/>
              </a:ext>
            </a:extLst>
          </p:cNvPr>
          <p:cNvSpPr/>
          <p:nvPr/>
        </p:nvSpPr>
        <p:spPr>
          <a:xfrm flipV="1">
            <a:off x="5336229" y="4109107"/>
            <a:ext cx="2347007" cy="44392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B4D8B2F6-B846-45E8-A07C-9FC0088DAAF3}"/>
              </a:ext>
            </a:extLst>
          </p:cNvPr>
          <p:cNvSpPr/>
          <p:nvPr/>
        </p:nvSpPr>
        <p:spPr>
          <a:xfrm rot="21284461" flipH="1">
            <a:off x="6782573" y="2698231"/>
            <a:ext cx="1665396" cy="848189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71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603754"/>
            <a:ext cx="11247120" cy="4876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600"/>
              <a:t>Perform Sourcing Negotiation – RFI (Cont’d)</a:t>
            </a:r>
            <a:endParaRPr lang="en-US" sz="36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1126994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i="1" dirty="0"/>
              <a:t>Let’s view the steps to go to the create responses section.</a:t>
            </a:r>
          </a:p>
        </p:txBody>
      </p:sp>
      <p:sp>
        <p:nvSpPr>
          <p:cNvPr id="25" name="Slide Number Placeholder 8">
            <a:extLst>
              <a:ext uri="{FF2B5EF4-FFF2-40B4-BE49-F238E27FC236}">
                <a16:creationId xmlns:a16="http://schemas.microsoft.com/office/drawing/2014/main" id="{D787AEBC-2D76-494E-A474-7B5FD87DA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772976"/>
            <a:ext cx="243840" cy="182880"/>
          </a:xfrm>
        </p:spPr>
        <p:txBody>
          <a:bodyPr/>
          <a:lstStyle/>
          <a:p>
            <a:r>
              <a:rPr lang="en-US" sz="1100" dirty="0"/>
              <a:t>18</a:t>
            </a:r>
          </a:p>
        </p:txBody>
      </p: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810210" y="2024336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6. Confirm</a:t>
            </a:r>
            <a:r>
              <a:rPr lang="en-US" sz="1400" b="1" dirty="0"/>
              <a:t>     </a:t>
            </a:r>
            <a:r>
              <a:rPr lang="en-US" sz="1400" dirty="0"/>
              <a:t>Participation</a:t>
            </a:r>
          </a:p>
        </p:txBody>
      </p: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810210" y="3050393"/>
            <a:ext cx="18134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/>
              <a:t>7. Create Response</a:t>
            </a:r>
          </a:p>
        </p:txBody>
      </p:sp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810210" y="3977654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8. Overview Train stop</a:t>
            </a:r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810210" y="4769524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9. Requirements</a:t>
            </a:r>
          </a:p>
          <a:p>
            <a:pPr marL="230188"/>
            <a:r>
              <a:rPr lang="en-US" sz="1400" dirty="0"/>
              <a:t>Train stop</a:t>
            </a: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782994" y="5823717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10. Submit Response</a:t>
            </a: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3032678" y="2506052"/>
            <a:ext cx="17722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Select the specific negotiation line item. Click the </a:t>
            </a:r>
            <a:r>
              <a:rPr lang="en-US" b="1" dirty="0"/>
              <a:t>Create Response </a:t>
            </a:r>
            <a:r>
              <a:rPr lang="en-US" dirty="0"/>
              <a:t>button.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A4DDCC-9CEB-4B08-B2C0-E65003F17C2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000" b="28291"/>
          <a:stretch/>
        </p:blipFill>
        <p:spPr>
          <a:xfrm>
            <a:off x="4800600" y="2511294"/>
            <a:ext cx="6648395" cy="238801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0F820CD-BAE6-494E-8833-36B84169EC3F}"/>
              </a:ext>
            </a:extLst>
          </p:cNvPr>
          <p:cNvSpPr/>
          <p:nvPr/>
        </p:nvSpPr>
        <p:spPr>
          <a:xfrm flipH="1">
            <a:off x="7359068" y="4073633"/>
            <a:ext cx="471238" cy="10889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75D7490-D326-43EB-9363-6F0FD0BBDF5A}"/>
              </a:ext>
            </a:extLst>
          </p:cNvPr>
          <p:cNvGrpSpPr/>
          <p:nvPr/>
        </p:nvGrpSpPr>
        <p:grpSpPr>
          <a:xfrm>
            <a:off x="8119314" y="2401069"/>
            <a:ext cx="3418672" cy="732780"/>
            <a:chOff x="8173106" y="2465245"/>
            <a:chExt cx="3418672" cy="73278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2F46E0E-F96A-4485-9805-B446903F8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51" t="53264" r="54413" b="36714"/>
            <a:stretch/>
          </p:blipFill>
          <p:spPr>
            <a:xfrm>
              <a:off x="8173106" y="2465245"/>
              <a:ext cx="3418672" cy="73278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341387C-EEF7-4185-B7EB-B2A0ACA4E796}"/>
                </a:ext>
              </a:extLst>
            </p:cNvPr>
            <p:cNvSpPr/>
            <p:nvPr/>
          </p:nvSpPr>
          <p:spPr>
            <a:xfrm flipH="1">
              <a:off x="10196185" y="2659505"/>
              <a:ext cx="1240074" cy="32898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4C41B02-6946-45AD-97AB-C15C8C3E27BD}"/>
              </a:ext>
            </a:extLst>
          </p:cNvPr>
          <p:cNvSpPr/>
          <p:nvPr/>
        </p:nvSpPr>
        <p:spPr>
          <a:xfrm flipH="1">
            <a:off x="4865339" y="4637532"/>
            <a:ext cx="6583655" cy="13618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Arrow: Curved Down 27">
            <a:extLst>
              <a:ext uri="{FF2B5EF4-FFF2-40B4-BE49-F238E27FC236}">
                <a16:creationId xmlns:a16="http://schemas.microsoft.com/office/drawing/2014/main" id="{E186ECD0-ECA5-4D9E-A78F-E51040FC317D}"/>
              </a:ext>
            </a:extLst>
          </p:cNvPr>
          <p:cNvSpPr/>
          <p:nvPr/>
        </p:nvSpPr>
        <p:spPr>
          <a:xfrm rot="19273769">
            <a:off x="7262381" y="2229678"/>
            <a:ext cx="1713867" cy="848189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04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 txBox="1">
            <a:spLocks/>
          </p:cNvSpPr>
          <p:nvPr/>
        </p:nvSpPr>
        <p:spPr>
          <a:xfrm>
            <a:off x="472440" y="628806"/>
            <a:ext cx="11247120" cy="48768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34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0" i="0" kern="1200" spc="0" baseline="0">
                <a:ln w="19050">
                  <a:noFill/>
                  <a:miter lim="800000"/>
                </a:ln>
                <a:solidFill>
                  <a:schemeClr val="tx1"/>
                </a:solidFill>
                <a:latin typeface="+mj-lt"/>
                <a:ea typeface="+mj-ea"/>
                <a:cs typeface="Pilat Regular" panose="020B0604020202020204" pitchFamily="34" charset="0"/>
              </a:defRPr>
            </a:lvl1pPr>
          </a:lstStyle>
          <a:p>
            <a:r>
              <a:rPr lang="en-US" sz="3200"/>
              <a:t>Perform Sourcing Negotiation – RFI (Cont’d)</a:t>
            </a:r>
            <a:endParaRPr lang="en-US" sz="3200" dirty="0"/>
          </a:p>
        </p:txBody>
      </p:sp>
      <p:sp>
        <p:nvSpPr>
          <p:cNvPr id="4" name="Subtitle 3"/>
          <p:cNvSpPr txBox="1">
            <a:spLocks/>
          </p:cNvSpPr>
          <p:nvPr/>
        </p:nvSpPr>
        <p:spPr>
          <a:xfrm>
            <a:off x="472440" y="1152046"/>
            <a:ext cx="11247120" cy="487680"/>
          </a:xfrm>
          <a:prstGeom prst="rect">
            <a:avLst/>
          </a:prstGeom>
        </p:spPr>
        <p:txBody>
          <a:bodyPr/>
          <a:lstStyle>
            <a:lvl1pPr marL="274320" indent="-274320" algn="l" defTabSz="9143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40" indent="-274320" algn="l" defTabSz="914346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5pPr>
            <a:lvl6pPr marL="251445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99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6" algn="l" defTabSz="914346" rtl="0" eaLnBrk="1" latinLnBrk="0" hangingPunct="1">
              <a:lnSpc>
                <a:spcPct val="90000"/>
              </a:lnSpc>
              <a:spcBef>
                <a:spcPts val="500"/>
              </a:spcBef>
              <a:buFont typeface="Pilat Regular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i="1" dirty="0"/>
              <a:t>Let’s view the steps to enter information under the </a:t>
            </a:r>
            <a:r>
              <a:rPr lang="en-US" sz="2800" b="1" i="1" dirty="0"/>
              <a:t>Overview</a:t>
            </a:r>
            <a:r>
              <a:rPr lang="en-US" sz="2800" i="1" dirty="0"/>
              <a:t> train stop.</a:t>
            </a:r>
          </a:p>
        </p:txBody>
      </p: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D787AEBC-2D76-494E-A474-7B5FD87DA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0480" y="6798028"/>
            <a:ext cx="243840" cy="182880"/>
          </a:xfrm>
        </p:spPr>
        <p:txBody>
          <a:bodyPr/>
          <a:lstStyle/>
          <a:p>
            <a:r>
              <a:rPr lang="en-US" sz="1100" dirty="0"/>
              <a:t>19</a:t>
            </a:r>
          </a:p>
        </p:txBody>
      </p:sp>
      <p:sp>
        <p:nvSpPr>
          <p:cNvPr id="16" name="TextBox 15"/>
          <p:cNvSpPr txBox="1"/>
          <p:nvPr>
            <p:custDataLst>
              <p:tags r:id="rId1"/>
            </p:custDataLst>
          </p:nvPr>
        </p:nvSpPr>
        <p:spPr>
          <a:xfrm>
            <a:off x="810210" y="2049388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6. Confirm</a:t>
            </a:r>
            <a:r>
              <a:rPr lang="en-US" sz="1400" b="1" dirty="0"/>
              <a:t>     </a:t>
            </a:r>
            <a:r>
              <a:rPr lang="en-US" sz="1400" dirty="0"/>
              <a:t>Participation</a:t>
            </a:r>
          </a:p>
        </p:txBody>
      </p:sp>
      <p:sp>
        <p:nvSpPr>
          <p:cNvPr id="17" name="TextBox 16"/>
          <p:cNvSpPr txBox="1"/>
          <p:nvPr>
            <p:custDataLst>
              <p:tags r:id="rId2"/>
            </p:custDataLst>
          </p:nvPr>
        </p:nvSpPr>
        <p:spPr>
          <a:xfrm>
            <a:off x="810210" y="3075445"/>
            <a:ext cx="1813407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7. Create Response</a:t>
            </a:r>
          </a:p>
        </p:txBody>
      </p:sp>
      <p:sp>
        <p:nvSpPr>
          <p:cNvPr id="18" name="TextBox 17"/>
          <p:cNvSpPr txBox="1"/>
          <p:nvPr>
            <p:custDataLst>
              <p:tags r:id="rId3"/>
            </p:custDataLst>
          </p:nvPr>
        </p:nvSpPr>
        <p:spPr>
          <a:xfrm>
            <a:off x="810210" y="4004893"/>
            <a:ext cx="207077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/>
              <a:t>8. Overview Train stop</a:t>
            </a:r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810210" y="4794576"/>
            <a:ext cx="192424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9. Requirements</a:t>
            </a:r>
          </a:p>
          <a:p>
            <a:pPr marL="168275" indent="61913"/>
            <a:r>
              <a:rPr lang="en-US" sz="1400" dirty="0"/>
              <a:t>Train stop</a:t>
            </a: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782994" y="5848769"/>
            <a:ext cx="192424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/>
              <a:t>10. Submit Response</a:t>
            </a:r>
          </a:p>
        </p:txBody>
      </p:sp>
      <p:sp>
        <p:nvSpPr>
          <p:cNvPr id="23" name="TextBox 22"/>
          <p:cNvSpPr txBox="1"/>
          <p:nvPr>
            <p:custDataLst>
              <p:tags r:id="rId6"/>
            </p:custDataLst>
          </p:nvPr>
        </p:nvSpPr>
        <p:spPr>
          <a:xfrm>
            <a:off x="3032678" y="2042343"/>
            <a:ext cx="1882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/>
              <a:t>On the </a:t>
            </a:r>
            <a:r>
              <a:rPr lang="en-US" b="1" dirty="0"/>
              <a:t>Overview </a:t>
            </a:r>
            <a:r>
              <a:rPr lang="en-US" dirty="0"/>
              <a:t>page, enter information in the </a:t>
            </a:r>
            <a:r>
              <a:rPr lang="en-US" b="1" dirty="0"/>
              <a:t>Response Valid Until</a:t>
            </a:r>
            <a:r>
              <a:rPr lang="en-US" dirty="0"/>
              <a:t> and </a:t>
            </a:r>
            <a:r>
              <a:rPr lang="en-US" b="1" dirty="0"/>
              <a:t>Reference Number </a:t>
            </a:r>
            <a:r>
              <a:rPr lang="en-US" dirty="0"/>
              <a:t>fields.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F55418-973C-4748-9478-0CC31C9F63C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032678" y="4222701"/>
            <a:ext cx="2007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/>
              <a:t>Add attachment if required, by clicking on the </a:t>
            </a:r>
            <a:r>
              <a:rPr lang="en-US" b="1" dirty="0"/>
              <a:t>+ </a:t>
            </a:r>
            <a:r>
              <a:rPr lang="en-US" dirty="0"/>
              <a:t>Add icon.</a:t>
            </a:r>
          </a:p>
          <a:p>
            <a:pPr lvl="0">
              <a:defRPr/>
            </a:pPr>
            <a:r>
              <a:rPr lang="en-US" dirty="0"/>
              <a:t>Click on the </a:t>
            </a:r>
            <a:r>
              <a:rPr lang="en-US" b="1" dirty="0"/>
              <a:t>Next </a:t>
            </a:r>
            <a:r>
              <a:rPr lang="en-US" dirty="0"/>
              <a:t>button.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A844A9-41AD-40D2-A4B2-9248757C0B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1900" y="2968146"/>
            <a:ext cx="6372401" cy="278792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0D2E213-744E-4E79-8DA7-F98D2FDC32EC}"/>
              </a:ext>
            </a:extLst>
          </p:cNvPr>
          <p:cNvSpPr/>
          <p:nvPr/>
        </p:nvSpPr>
        <p:spPr>
          <a:xfrm flipH="1">
            <a:off x="5836365" y="4686985"/>
            <a:ext cx="1332112" cy="17276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F6A73A-34D2-4E71-A8AD-EFEF78D6AD8E}"/>
              </a:ext>
            </a:extLst>
          </p:cNvPr>
          <p:cNvSpPr/>
          <p:nvPr/>
        </p:nvSpPr>
        <p:spPr>
          <a:xfrm flipH="1">
            <a:off x="8896448" y="4169017"/>
            <a:ext cx="1229446" cy="1393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976A96-0CB4-4E76-A618-94B972847567}"/>
              </a:ext>
            </a:extLst>
          </p:cNvPr>
          <p:cNvSpPr/>
          <p:nvPr/>
        </p:nvSpPr>
        <p:spPr>
          <a:xfrm flipH="1">
            <a:off x="8994486" y="4455777"/>
            <a:ext cx="759229" cy="16056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E24CF8-AB9A-490C-8F7C-7F5F93D56F4E}"/>
              </a:ext>
            </a:extLst>
          </p:cNvPr>
          <p:cNvSpPr/>
          <p:nvPr/>
        </p:nvSpPr>
        <p:spPr>
          <a:xfrm flipH="1">
            <a:off x="10354091" y="3411674"/>
            <a:ext cx="175091" cy="1148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CEBADA-B247-4C36-A057-09738C54D209}"/>
              </a:ext>
            </a:extLst>
          </p:cNvPr>
          <p:cNvSpPr/>
          <p:nvPr/>
        </p:nvSpPr>
        <p:spPr>
          <a:xfrm flipH="1">
            <a:off x="7390520" y="3164258"/>
            <a:ext cx="595771" cy="19972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11648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26&quot;/&gt;&lt;lineCharCount val=&quot;1&quot;/&gt;&lt;lineCharCount val=&quot;40&quot;/&gt;&lt;lineCharCount val=&quot;1&quot;/&gt;&lt;lineCharCount val=&quot;76&quot;/&gt;&lt;lineCharCount val=&quot;64&quot;/&gt;&lt;lineCharCount val=&quot;70&quot;/&gt;&lt;lineCharCount val=&quot;69&quot;/&gt;&lt;lineCharCount val=&quot;71&quot;/&gt;&lt;lineCharCount val=&quot;70&quot;/&gt;&lt;lineCharCount val=&quot;71&quot;/&gt;&lt;lineCharCount val=&quot;62&quot;/&gt;&lt;/TableIndex&gt;&lt;/ShapeTextInfo&gt;"/>
</p:tagLst>
</file>

<file path=ppt/theme/theme1.xml><?xml version="1.0" encoding="utf-8"?>
<a:theme xmlns:a="http://schemas.openxmlformats.org/drawingml/2006/main" name="Sandisk PPT Template v2">
  <a:themeElements>
    <a:clrScheme name="Sandisk Corporate Colors 021625">
      <a:dk1>
        <a:srgbClr val="000000"/>
      </a:dk1>
      <a:lt1>
        <a:srgbClr val="FFFCF9"/>
      </a:lt1>
      <a:dk2>
        <a:srgbClr val="000000"/>
      </a:dk2>
      <a:lt2>
        <a:srgbClr val="FFFCF9"/>
      </a:lt2>
      <a:accent1>
        <a:srgbClr val="BCBCBC"/>
      </a:accent1>
      <a:accent2>
        <a:srgbClr val="772C22"/>
      </a:accent2>
      <a:accent3>
        <a:srgbClr val="E10600"/>
      </a:accent3>
      <a:accent4>
        <a:srgbClr val="BCBCBC"/>
      </a:accent4>
      <a:accent5>
        <a:srgbClr val="772C22"/>
      </a:accent5>
      <a:accent6>
        <a:srgbClr val="E10600"/>
      </a:accent6>
      <a:hlink>
        <a:srgbClr val="E10600"/>
      </a:hlink>
      <a:folHlink>
        <a:srgbClr val="772C22"/>
      </a:folHlink>
    </a:clrScheme>
    <a:fontScheme name="Sandisk Fonts 1.1">
      <a:majorFont>
        <a:latin typeface="Pilat Book"/>
        <a:ea typeface=""/>
        <a:cs typeface=""/>
      </a:majorFont>
      <a:minorFont>
        <a:latin typeface="Pil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disk_PPT_Template_v2_022025a (1)  -  Read-Only" id="{DB15DF9D-2B17-4BA6-98C9-B38CFD64E06D}" vid="{AD431983-8973-4F70-A684-DD342EA55A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Sandisk_PPT_Template_v2_022025a (1)</Template>
  <TotalTime>12</TotalTime>
  <Words>710</Words>
  <Application>Microsoft Office PowerPoint</Application>
  <PresentationFormat>Widescreen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NB Architekt Pro Neue</vt:lpstr>
      <vt:lpstr>Pilat Book</vt:lpstr>
      <vt:lpstr>Pilat Regular</vt:lpstr>
      <vt:lpstr>Sandisk PPT Template v2</vt:lpstr>
      <vt:lpstr>RESPONDING TO AN RFI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Nur Ilyana Binti Ibrahim</dc:creator>
  <cp:lastModifiedBy>Nur Ilyana Binti Ibrahim</cp:lastModifiedBy>
  <cp:revision>1</cp:revision>
  <dcterms:created xsi:type="dcterms:W3CDTF">2025-05-21T17:16:18Z</dcterms:created>
  <dcterms:modified xsi:type="dcterms:W3CDTF">2025-05-21T17:29:12Z</dcterms:modified>
</cp:coreProperties>
</file>