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8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0113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4110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8270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96577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20403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945075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14685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660857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73692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58545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31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548183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323415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125458623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C2B7-DA58-45C4-838D-3555B4F2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CB79D-E1CB-BBE3-E1C2-7E3124A47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998F7-88E5-B3C9-91A2-C2D52109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F41-FDB6-4127-8437-770BB294783E}" type="datetimeFigureOut">
              <a:rPr lang="en-MY" smtClean="0"/>
              <a:t>22/5/2025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FB705-A95E-D91F-3B40-19A3BA25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E778C-6D8A-DDA5-C813-D703615A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150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799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958873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935261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031086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935652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3201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A5BA4466-9898-4594-9EA3-922B4383C16D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6531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7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B066-70A9-42AC-49EF-823473C5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08998"/>
            <a:ext cx="10871200" cy="4023804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SOURCING OVERVIEW FOR SUPPLIERS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803648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28598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51838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select the specific date the response is valid till.</a:t>
            </a: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810210" y="2975237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810210" y="3904685"/>
            <a:ext cx="20707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8. Select Date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810210" y="4802089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Answer Question</a:t>
            </a:r>
          </a:p>
        </p:txBody>
      </p: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782994" y="5748561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2785881" y="2637994"/>
            <a:ext cx="1882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From the </a:t>
            </a:r>
            <a:r>
              <a:rPr lang="en-US" b="1" dirty="0"/>
              <a:t>Response Valid Until </a:t>
            </a:r>
            <a:r>
              <a:rPr lang="en-US" dirty="0"/>
              <a:t>drop-down menu, select the specific date and time. Click the </a:t>
            </a:r>
            <a:r>
              <a:rPr lang="en-US" b="1" dirty="0"/>
              <a:t>OK</a:t>
            </a:r>
            <a:r>
              <a:rPr lang="en-US" dirty="0"/>
              <a:t> button.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430896"/>
            <a:ext cx="6549811" cy="26584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505272" y="3630366"/>
            <a:ext cx="123290" cy="1232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453901" y="4214929"/>
            <a:ext cx="123290" cy="1232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5586413" y="4391938"/>
            <a:ext cx="1500187" cy="1214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505272" y="3425585"/>
            <a:ext cx="123290" cy="1232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Curved Right Arrow 28"/>
          <p:cNvSpPr/>
          <p:nvPr/>
        </p:nvSpPr>
        <p:spPr>
          <a:xfrm rot="13832162" flipH="1">
            <a:off x="7359017" y="2244203"/>
            <a:ext cx="725901" cy="87225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79605" y="2403253"/>
            <a:ext cx="2028825" cy="2500809"/>
            <a:chOff x="8279605" y="2240415"/>
            <a:chExt cx="2028825" cy="25008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0" t="21007" r="52186" b="21219"/>
            <a:stretch/>
          </p:blipFill>
          <p:spPr>
            <a:xfrm>
              <a:off x="8279605" y="2240415"/>
              <a:ext cx="2028825" cy="250080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9647190" y="2992072"/>
              <a:ext cx="136619" cy="16565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>
              <a:off x="9647190" y="3294804"/>
              <a:ext cx="136619" cy="16924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9501158" y="4229099"/>
              <a:ext cx="282650" cy="20002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7" name="TextBox 26"/>
          <p:cNvSpPr txBox="1"/>
          <p:nvPr>
            <p:custDataLst>
              <p:tags r:id="rId6"/>
            </p:custDataLst>
          </p:nvPr>
        </p:nvSpPr>
        <p:spPr>
          <a:xfrm>
            <a:off x="810210" y="1949180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/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718346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21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1607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3931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answer the specific questions.</a:t>
            </a: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810210" y="296271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810210" y="3889972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Select Date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810210" y="478956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9. Answer Question</a:t>
            </a:r>
          </a:p>
        </p:txBody>
      </p: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782994" y="573603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3032678" y="2461912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Create Response </a:t>
            </a:r>
            <a:r>
              <a:rPr lang="en-US" dirty="0"/>
              <a:t>page, enter the response to the question. Click the </a:t>
            </a:r>
            <a:r>
              <a:rPr lang="en-US" b="1" dirty="0"/>
              <a:t>Next </a:t>
            </a:r>
            <a:r>
              <a:rPr lang="en-US" dirty="0"/>
              <a:t>button.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418370"/>
            <a:ext cx="6552858" cy="231743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4804951" y="3360873"/>
            <a:ext cx="1714381" cy="6835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303932" y="2859993"/>
            <a:ext cx="179754" cy="1219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Curved Right Arrow 24"/>
          <p:cNvSpPr/>
          <p:nvPr/>
        </p:nvSpPr>
        <p:spPr>
          <a:xfrm rot="13832162" flipH="1">
            <a:off x="5887267" y="2217841"/>
            <a:ext cx="670052" cy="1031527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32072" y="3423570"/>
            <a:ext cx="4104961" cy="1721553"/>
            <a:chOff x="6793795" y="2306647"/>
            <a:chExt cx="3042678" cy="127604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5" r="71666" b="29345"/>
            <a:stretch/>
          </p:blipFill>
          <p:spPr>
            <a:xfrm>
              <a:off x="6793795" y="2306647"/>
              <a:ext cx="3042678" cy="127604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6833416" y="2361689"/>
              <a:ext cx="2685052" cy="11260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7" name="TextBox 26"/>
          <p:cNvSpPr txBox="1"/>
          <p:nvPr>
            <p:custDataLst>
              <p:tags r:id="rId6"/>
            </p:custDataLst>
          </p:nvPr>
        </p:nvSpPr>
        <p:spPr>
          <a:xfrm>
            <a:off x="810210" y="1936654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/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1679574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1607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3931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submit the supplier response.</a:t>
            </a: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810210" y="296271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810210" y="3889972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Select Date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810210" y="478956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Answer Question</a:t>
            </a:r>
          </a:p>
        </p:txBody>
      </p: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782994" y="573603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2828147" y="3231426"/>
            <a:ext cx="177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the </a:t>
            </a:r>
            <a:r>
              <a:rPr lang="en-US" b="1" dirty="0"/>
              <a:t>Submit </a:t>
            </a:r>
            <a:r>
              <a:rPr lang="en-US" dirty="0"/>
              <a:t>button to submit the response.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487110"/>
            <a:ext cx="6549811" cy="27434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851355" y="2929015"/>
            <a:ext cx="225689" cy="1145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F863F0-0F1E-4AFA-B1D2-E64A775CC7A2}"/>
              </a:ext>
            </a:extLst>
          </p:cNvPr>
          <p:cNvGrpSpPr/>
          <p:nvPr/>
        </p:nvGrpSpPr>
        <p:grpSpPr>
          <a:xfrm>
            <a:off x="7052125" y="3284537"/>
            <a:ext cx="4024919" cy="1147218"/>
            <a:chOff x="9193424" y="3134225"/>
            <a:chExt cx="1883620" cy="53688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07" t="13511" b="77375"/>
            <a:stretch/>
          </p:blipFill>
          <p:spPr>
            <a:xfrm>
              <a:off x="9193424" y="3134225"/>
              <a:ext cx="1883620" cy="53688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>
              <a:off x="9986785" y="3286125"/>
              <a:ext cx="485953" cy="2286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1" name="Curved Right Arrow 20"/>
          <p:cNvSpPr/>
          <p:nvPr/>
        </p:nvSpPr>
        <p:spPr>
          <a:xfrm rot="3493262">
            <a:off x="9856698" y="2184149"/>
            <a:ext cx="778024" cy="1289067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6"/>
            </p:custDataLst>
          </p:nvPr>
        </p:nvSpPr>
        <p:spPr>
          <a:xfrm>
            <a:off x="810210" y="1936654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/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742513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3555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confirm the submission of the response.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032678" y="2315469"/>
            <a:ext cx="1772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Warning </a:t>
            </a:r>
            <a:r>
              <a:rPr lang="en-US" dirty="0"/>
              <a:t>pop-up window that appears, click the</a:t>
            </a:r>
            <a:r>
              <a:rPr lang="en-US" b="1" dirty="0"/>
              <a:t> Yes </a:t>
            </a:r>
            <a:r>
              <a:rPr lang="en-US" dirty="0"/>
              <a:t>button.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0001" y="2315469"/>
            <a:ext cx="1924240" cy="1441556"/>
            <a:chOff x="810210" y="2072667"/>
            <a:chExt cx="1924240" cy="1441556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072667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7663" indent="-347663"/>
              <a:r>
                <a:rPr lang="en-US" sz="1400" b="1" dirty="0"/>
                <a:t>11. Confirm Submission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2991003"/>
              <a:ext cx="18134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12. View Confirmation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268058"/>
            <a:ext cx="6549811" cy="22910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8782149" y="3889255"/>
            <a:ext cx="151495" cy="989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urved Right Arrow 15"/>
          <p:cNvSpPr/>
          <p:nvPr/>
        </p:nvSpPr>
        <p:spPr>
          <a:xfrm rot="3493262">
            <a:off x="8050823" y="3429046"/>
            <a:ext cx="472384" cy="87225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81713" y="4352872"/>
            <a:ext cx="4819039" cy="1133893"/>
            <a:chOff x="4281713" y="4352872"/>
            <a:chExt cx="4819039" cy="113389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1" t="56603" r="33024" b="20591"/>
            <a:stretch/>
          </p:blipFill>
          <p:spPr>
            <a:xfrm>
              <a:off x="4281713" y="4352872"/>
              <a:ext cx="4819039" cy="113389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>
              <a:off x="8215085" y="5044542"/>
              <a:ext cx="348343" cy="26293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903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03546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26786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review the confirmation of the response.</a:t>
            </a: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634846" y="3877108"/>
            <a:ext cx="201108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7663" indent="-347663"/>
            <a:r>
              <a:rPr lang="en-US" sz="1400" b="1" dirty="0"/>
              <a:t>12. View Confirmation</a:t>
            </a:r>
          </a:p>
        </p:txBody>
      </p:sp>
      <p:sp>
        <p:nvSpPr>
          <p:cNvPr id="23" name="TextBox 22"/>
          <p:cNvSpPr txBox="1"/>
          <p:nvPr>
            <p:custDataLst>
              <p:tags r:id="rId2"/>
            </p:custDataLst>
          </p:nvPr>
        </p:nvSpPr>
        <p:spPr>
          <a:xfrm>
            <a:off x="2612122" y="2881577"/>
            <a:ext cx="1965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confirmation pop-up window appears. The supplier response has been submitted.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83" y="2422861"/>
            <a:ext cx="7263790" cy="27538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>
            <a:off x="7331626" y="2880936"/>
            <a:ext cx="1688104" cy="6023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617026" y="3790838"/>
            <a:ext cx="4529397" cy="1564970"/>
            <a:chOff x="5617026" y="3653052"/>
            <a:chExt cx="4084189" cy="15649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2" t="16966" r="37767" b="61424"/>
            <a:stretch/>
          </p:blipFill>
          <p:spPr>
            <a:xfrm>
              <a:off x="5617026" y="3653053"/>
              <a:ext cx="4084189" cy="156496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>
              <a:off x="5617026" y="3653052"/>
              <a:ext cx="4048848" cy="156497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BF62A155-8CC8-4E4F-AB08-878D9058B4A7}"/>
              </a:ext>
            </a:extLst>
          </p:cNvPr>
          <p:cNvSpPr/>
          <p:nvPr/>
        </p:nvSpPr>
        <p:spPr>
          <a:xfrm>
            <a:off x="4371584" y="5297257"/>
            <a:ext cx="7665928" cy="6749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Congratulations! You have successfully submitted the  response! Great job!</a:t>
            </a:r>
          </a:p>
        </p:txBody>
      </p:sp>
      <p:sp>
        <p:nvSpPr>
          <p:cNvPr id="28" name="TextBox 27"/>
          <p:cNvSpPr txBox="1"/>
          <p:nvPr>
            <p:custDataLst>
              <p:tags r:id="rId3"/>
            </p:custDataLst>
          </p:nvPr>
        </p:nvSpPr>
        <p:spPr>
          <a:xfrm>
            <a:off x="634845" y="2958773"/>
            <a:ext cx="213399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7663" indent="-347663"/>
            <a:r>
              <a:rPr lang="en-US" sz="1400" dirty="0"/>
              <a:t>11. Confirm Submission</a:t>
            </a:r>
          </a:p>
        </p:txBody>
      </p:sp>
      <p:sp>
        <p:nvSpPr>
          <p:cNvPr id="29" name="Curved Right Arrow 28"/>
          <p:cNvSpPr/>
          <p:nvPr/>
        </p:nvSpPr>
        <p:spPr>
          <a:xfrm rot="2355414">
            <a:off x="6203286" y="2693308"/>
            <a:ext cx="842696" cy="1294351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36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193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0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dirty="0"/>
              <a:t>Different Types of Negotiations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learn about the three negotiation types for sourcing: RFIs, RFQs and Auctions.</a:t>
            </a:r>
            <a:endParaRPr lang="en-US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106C5E15-9F85-46BD-A71A-4099B16C996C}"/>
              </a:ext>
            </a:extLst>
          </p:cNvPr>
          <p:cNvSpPr txBox="1">
            <a:spLocks/>
          </p:cNvSpPr>
          <p:nvPr/>
        </p:nvSpPr>
        <p:spPr>
          <a:xfrm>
            <a:off x="405765" y="1874520"/>
            <a:ext cx="11247120" cy="4297680"/>
          </a:xfrm>
          <a:prstGeom prst="rect">
            <a:avLst/>
          </a:prstGeom>
        </p:spPr>
        <p:txBody>
          <a:bodyPr/>
          <a:lstStyle>
            <a:lvl1pPr marL="182875" indent="-182875" algn="l" defTabSz="121917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121917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121917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4075" indent="-163513" algn="l" defTabSz="121917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77" indent="-182875" algn="l" defTabSz="121917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7F531A-F1F8-4D84-B7B6-F018D2E22AF9}"/>
              </a:ext>
            </a:extLst>
          </p:cNvPr>
          <p:cNvSpPr/>
          <p:nvPr/>
        </p:nvSpPr>
        <p:spPr>
          <a:xfrm>
            <a:off x="1685343" y="2773443"/>
            <a:ext cx="2283586" cy="580792"/>
          </a:xfrm>
          <a:custGeom>
            <a:avLst/>
            <a:gdLst>
              <a:gd name="connsiteX0" fmla="*/ 0 w 1809401"/>
              <a:gd name="connsiteY0" fmla="*/ 0 h 580792"/>
              <a:gd name="connsiteX1" fmla="*/ 1809401 w 1809401"/>
              <a:gd name="connsiteY1" fmla="*/ 0 h 580792"/>
              <a:gd name="connsiteX2" fmla="*/ 1809401 w 1809401"/>
              <a:gd name="connsiteY2" fmla="*/ 580792 h 580792"/>
              <a:gd name="connsiteX3" fmla="*/ 0 w 1809401"/>
              <a:gd name="connsiteY3" fmla="*/ 580792 h 580792"/>
              <a:gd name="connsiteX4" fmla="*/ 0 w 1809401"/>
              <a:gd name="connsiteY4" fmla="*/ 0 h 58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401" h="580792">
                <a:moveTo>
                  <a:pt x="0" y="0"/>
                </a:moveTo>
                <a:lnTo>
                  <a:pt x="1809401" y="0"/>
                </a:lnTo>
                <a:lnTo>
                  <a:pt x="1809401" y="580792"/>
                </a:lnTo>
                <a:lnTo>
                  <a:pt x="0" y="5807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61912" algn="ctr">
              <a:spcBef>
                <a:spcPts val="80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</a:rPr>
              <a:t>Requests for Information (RFIs)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CEAD8FF-A26F-4EE5-BC1C-816032617BCD}"/>
              </a:ext>
            </a:extLst>
          </p:cNvPr>
          <p:cNvSpPr/>
          <p:nvPr/>
        </p:nvSpPr>
        <p:spPr>
          <a:xfrm>
            <a:off x="4998720" y="2773443"/>
            <a:ext cx="2286000" cy="580792"/>
          </a:xfrm>
          <a:custGeom>
            <a:avLst/>
            <a:gdLst>
              <a:gd name="connsiteX0" fmla="*/ 0 w 1809401"/>
              <a:gd name="connsiteY0" fmla="*/ 0 h 580792"/>
              <a:gd name="connsiteX1" fmla="*/ 1809401 w 1809401"/>
              <a:gd name="connsiteY1" fmla="*/ 0 h 580792"/>
              <a:gd name="connsiteX2" fmla="*/ 1809401 w 1809401"/>
              <a:gd name="connsiteY2" fmla="*/ 580792 h 580792"/>
              <a:gd name="connsiteX3" fmla="*/ 0 w 1809401"/>
              <a:gd name="connsiteY3" fmla="*/ 580792 h 580792"/>
              <a:gd name="connsiteX4" fmla="*/ 0 w 1809401"/>
              <a:gd name="connsiteY4" fmla="*/ 0 h 58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401" h="580792">
                <a:moveTo>
                  <a:pt x="0" y="0"/>
                </a:moveTo>
                <a:lnTo>
                  <a:pt x="1809401" y="0"/>
                </a:lnTo>
                <a:lnTo>
                  <a:pt x="1809401" y="580792"/>
                </a:lnTo>
                <a:lnTo>
                  <a:pt x="0" y="5807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61912" algn="ctr">
              <a:spcBef>
                <a:spcPts val="80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</a:rPr>
              <a:t>Requests for Quotations (RFQs)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AB2494E-559C-43E6-B5C5-588A6220400E}"/>
              </a:ext>
            </a:extLst>
          </p:cNvPr>
          <p:cNvSpPr/>
          <p:nvPr/>
        </p:nvSpPr>
        <p:spPr>
          <a:xfrm>
            <a:off x="8318769" y="2773443"/>
            <a:ext cx="2286000" cy="580792"/>
          </a:xfrm>
          <a:custGeom>
            <a:avLst/>
            <a:gdLst>
              <a:gd name="connsiteX0" fmla="*/ 0 w 1809401"/>
              <a:gd name="connsiteY0" fmla="*/ 0 h 580792"/>
              <a:gd name="connsiteX1" fmla="*/ 1809401 w 1809401"/>
              <a:gd name="connsiteY1" fmla="*/ 0 h 580792"/>
              <a:gd name="connsiteX2" fmla="*/ 1809401 w 1809401"/>
              <a:gd name="connsiteY2" fmla="*/ 580792 h 580792"/>
              <a:gd name="connsiteX3" fmla="*/ 0 w 1809401"/>
              <a:gd name="connsiteY3" fmla="*/ 580792 h 580792"/>
              <a:gd name="connsiteX4" fmla="*/ 0 w 1809401"/>
              <a:gd name="connsiteY4" fmla="*/ 0 h 58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401" h="580792">
                <a:moveTo>
                  <a:pt x="0" y="0"/>
                </a:moveTo>
                <a:lnTo>
                  <a:pt x="1809401" y="0"/>
                </a:lnTo>
                <a:lnTo>
                  <a:pt x="1809401" y="580792"/>
                </a:lnTo>
                <a:lnTo>
                  <a:pt x="0" y="5807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61912" algn="ctr">
              <a:spcBef>
                <a:spcPts val="80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</a:rPr>
              <a:t>Buyer’s Auctions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CAA28F3-91EE-4AE7-8AB2-B26FE493F314}"/>
              </a:ext>
            </a:extLst>
          </p:cNvPr>
          <p:cNvGrpSpPr/>
          <p:nvPr/>
        </p:nvGrpSpPr>
        <p:grpSpPr>
          <a:xfrm>
            <a:off x="5755301" y="1611537"/>
            <a:ext cx="720725" cy="884238"/>
            <a:chOff x="-664497" y="572610"/>
            <a:chExt cx="720725" cy="884238"/>
          </a:xfrm>
          <a:solidFill>
            <a:schemeClr val="accent3">
              <a:lumMod val="75000"/>
            </a:schemeClr>
          </a:solidFill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DE099DA9-0E15-464E-900F-4F31E2C41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4497" y="572610"/>
              <a:ext cx="720725" cy="884238"/>
            </a:xfrm>
            <a:custGeom>
              <a:avLst/>
              <a:gdLst>
                <a:gd name="T0" fmla="*/ 403 w 454"/>
                <a:gd name="T1" fmla="*/ 405 h 557"/>
                <a:gd name="T2" fmla="*/ 303 w 454"/>
                <a:gd name="T3" fmla="*/ 405 h 557"/>
                <a:gd name="T4" fmla="*/ 303 w 454"/>
                <a:gd name="T5" fmla="*/ 506 h 557"/>
                <a:gd name="T6" fmla="*/ 49 w 454"/>
                <a:gd name="T7" fmla="*/ 506 h 557"/>
                <a:gd name="T8" fmla="*/ 49 w 454"/>
                <a:gd name="T9" fmla="*/ 51 h 557"/>
                <a:gd name="T10" fmla="*/ 365 w 454"/>
                <a:gd name="T11" fmla="*/ 51 h 557"/>
                <a:gd name="T12" fmla="*/ 416 w 454"/>
                <a:gd name="T13" fmla="*/ 0 h 557"/>
                <a:gd name="T14" fmla="*/ 0 w 454"/>
                <a:gd name="T15" fmla="*/ 0 h 557"/>
                <a:gd name="T16" fmla="*/ 0 w 454"/>
                <a:gd name="T17" fmla="*/ 557 h 557"/>
                <a:gd name="T18" fmla="*/ 327 w 454"/>
                <a:gd name="T19" fmla="*/ 557 h 557"/>
                <a:gd name="T20" fmla="*/ 454 w 454"/>
                <a:gd name="T21" fmla="*/ 430 h 557"/>
                <a:gd name="T22" fmla="*/ 454 w 454"/>
                <a:gd name="T23" fmla="*/ 241 h 557"/>
                <a:gd name="T24" fmla="*/ 403 w 454"/>
                <a:gd name="T25" fmla="*/ 292 h 557"/>
                <a:gd name="T26" fmla="*/ 403 w 454"/>
                <a:gd name="T27" fmla="*/ 40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557">
                  <a:moveTo>
                    <a:pt x="403" y="405"/>
                  </a:moveTo>
                  <a:lnTo>
                    <a:pt x="303" y="405"/>
                  </a:lnTo>
                  <a:lnTo>
                    <a:pt x="303" y="506"/>
                  </a:lnTo>
                  <a:lnTo>
                    <a:pt x="49" y="506"/>
                  </a:lnTo>
                  <a:lnTo>
                    <a:pt x="49" y="51"/>
                  </a:lnTo>
                  <a:lnTo>
                    <a:pt x="365" y="51"/>
                  </a:lnTo>
                  <a:lnTo>
                    <a:pt x="416" y="0"/>
                  </a:lnTo>
                  <a:lnTo>
                    <a:pt x="0" y="0"/>
                  </a:lnTo>
                  <a:lnTo>
                    <a:pt x="0" y="557"/>
                  </a:lnTo>
                  <a:lnTo>
                    <a:pt x="327" y="557"/>
                  </a:lnTo>
                  <a:lnTo>
                    <a:pt x="454" y="430"/>
                  </a:lnTo>
                  <a:lnTo>
                    <a:pt x="454" y="241"/>
                  </a:lnTo>
                  <a:lnTo>
                    <a:pt x="403" y="292"/>
                  </a:lnTo>
                  <a:lnTo>
                    <a:pt x="403" y="40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509A6588-570F-466D-AEFE-1252994BC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4135" y="709221"/>
              <a:ext cx="260784" cy="404245"/>
            </a:xfrm>
            <a:custGeom>
              <a:avLst/>
              <a:gdLst>
                <a:gd name="T0" fmla="*/ 148 w 246"/>
                <a:gd name="T1" fmla="*/ 161 h 381"/>
                <a:gd name="T2" fmla="*/ 81 w 246"/>
                <a:gd name="T3" fmla="*/ 120 h 381"/>
                <a:gd name="T4" fmla="*/ 81 w 246"/>
                <a:gd name="T5" fmla="*/ 120 h 381"/>
                <a:gd name="T6" fmla="*/ 121 w 246"/>
                <a:gd name="T7" fmla="*/ 93 h 381"/>
                <a:gd name="T8" fmla="*/ 201 w 246"/>
                <a:gd name="T9" fmla="*/ 123 h 381"/>
                <a:gd name="T10" fmla="*/ 237 w 246"/>
                <a:gd name="T11" fmla="*/ 72 h 381"/>
                <a:gd name="T12" fmla="*/ 157 w 246"/>
                <a:gd name="T13" fmla="*/ 35 h 381"/>
                <a:gd name="T14" fmla="*/ 157 w 246"/>
                <a:gd name="T15" fmla="*/ 0 h 381"/>
                <a:gd name="T16" fmla="*/ 100 w 246"/>
                <a:gd name="T17" fmla="*/ 0 h 381"/>
                <a:gd name="T18" fmla="*/ 100 w 246"/>
                <a:gd name="T19" fmla="*/ 34 h 381"/>
                <a:gd name="T20" fmla="*/ 13 w 246"/>
                <a:gd name="T21" fmla="*/ 126 h 381"/>
                <a:gd name="T22" fmla="*/ 13 w 246"/>
                <a:gd name="T23" fmla="*/ 127 h 381"/>
                <a:gd name="T24" fmla="*/ 116 w 246"/>
                <a:gd name="T25" fmla="*/ 222 h 381"/>
                <a:gd name="T26" fmla="*/ 178 w 246"/>
                <a:gd name="T27" fmla="*/ 261 h 381"/>
                <a:gd name="T28" fmla="*/ 178 w 246"/>
                <a:gd name="T29" fmla="*/ 262 h 381"/>
                <a:gd name="T30" fmla="*/ 133 w 246"/>
                <a:gd name="T31" fmla="*/ 291 h 381"/>
                <a:gd name="T32" fmla="*/ 41 w 246"/>
                <a:gd name="T33" fmla="*/ 254 h 381"/>
                <a:gd name="T34" fmla="*/ 0 w 246"/>
                <a:gd name="T35" fmla="*/ 302 h 381"/>
                <a:gd name="T36" fmla="*/ 100 w 246"/>
                <a:gd name="T37" fmla="*/ 349 h 381"/>
                <a:gd name="T38" fmla="*/ 100 w 246"/>
                <a:gd name="T39" fmla="*/ 381 h 381"/>
                <a:gd name="T40" fmla="*/ 157 w 246"/>
                <a:gd name="T41" fmla="*/ 381 h 381"/>
                <a:gd name="T42" fmla="*/ 157 w 246"/>
                <a:gd name="T43" fmla="*/ 350 h 381"/>
                <a:gd name="T44" fmla="*/ 246 w 246"/>
                <a:gd name="T45" fmla="*/ 255 h 381"/>
                <a:gd name="T46" fmla="*/ 246 w 246"/>
                <a:gd name="T47" fmla="*/ 254 h 381"/>
                <a:gd name="T48" fmla="*/ 148 w 246"/>
                <a:gd name="T49" fmla="*/ 1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81">
                  <a:moveTo>
                    <a:pt x="148" y="161"/>
                  </a:moveTo>
                  <a:cubicBezTo>
                    <a:pt x="94" y="148"/>
                    <a:pt x="81" y="141"/>
                    <a:pt x="81" y="120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81" y="105"/>
                    <a:pt x="94" y="93"/>
                    <a:pt x="121" y="93"/>
                  </a:cubicBezTo>
                  <a:cubicBezTo>
                    <a:pt x="147" y="93"/>
                    <a:pt x="174" y="104"/>
                    <a:pt x="201" y="123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14" y="53"/>
                    <a:pt x="187" y="41"/>
                    <a:pt x="157" y="3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48" y="41"/>
                    <a:pt x="13" y="76"/>
                    <a:pt x="13" y="126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88"/>
                    <a:pt x="53" y="206"/>
                    <a:pt x="116" y="222"/>
                  </a:cubicBezTo>
                  <a:cubicBezTo>
                    <a:pt x="168" y="235"/>
                    <a:pt x="178" y="244"/>
                    <a:pt x="178" y="261"/>
                  </a:cubicBezTo>
                  <a:cubicBezTo>
                    <a:pt x="178" y="262"/>
                    <a:pt x="178" y="262"/>
                    <a:pt x="178" y="262"/>
                  </a:cubicBezTo>
                  <a:cubicBezTo>
                    <a:pt x="178" y="280"/>
                    <a:pt x="161" y="291"/>
                    <a:pt x="133" y="291"/>
                  </a:cubicBezTo>
                  <a:cubicBezTo>
                    <a:pt x="98" y="291"/>
                    <a:pt x="69" y="277"/>
                    <a:pt x="41" y="25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9" y="328"/>
                    <a:pt x="64" y="343"/>
                    <a:pt x="100" y="349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157" y="381"/>
                    <a:pt x="157" y="381"/>
                    <a:pt x="157" y="381"/>
                  </a:cubicBezTo>
                  <a:cubicBezTo>
                    <a:pt x="157" y="350"/>
                    <a:pt x="157" y="350"/>
                    <a:pt x="157" y="350"/>
                  </a:cubicBezTo>
                  <a:cubicBezTo>
                    <a:pt x="210" y="342"/>
                    <a:pt x="246" y="309"/>
                    <a:pt x="246" y="255"/>
                  </a:cubicBezTo>
                  <a:cubicBezTo>
                    <a:pt x="246" y="254"/>
                    <a:pt x="246" y="254"/>
                    <a:pt x="246" y="254"/>
                  </a:cubicBezTo>
                  <a:cubicBezTo>
                    <a:pt x="246" y="200"/>
                    <a:pt x="211" y="178"/>
                    <a:pt x="148" y="16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Freeform 100">
            <a:extLst>
              <a:ext uri="{FF2B5EF4-FFF2-40B4-BE49-F238E27FC236}">
                <a16:creationId xmlns:a16="http://schemas.microsoft.com/office/drawing/2014/main" id="{00C8821A-C18F-40C5-9F20-7E42A5B66412}"/>
              </a:ext>
            </a:extLst>
          </p:cNvPr>
          <p:cNvSpPr>
            <a:spLocks noEditPoints="1"/>
          </p:cNvSpPr>
          <p:nvPr/>
        </p:nvSpPr>
        <p:spPr bwMode="auto">
          <a:xfrm>
            <a:off x="2389222" y="1611537"/>
            <a:ext cx="798512" cy="968375"/>
          </a:xfrm>
          <a:custGeom>
            <a:avLst/>
            <a:gdLst>
              <a:gd name="T0" fmla="*/ 66 w 267"/>
              <a:gd name="T1" fmla="*/ 99 h 324"/>
              <a:gd name="T2" fmla="*/ 103 w 267"/>
              <a:gd name="T3" fmla="*/ 99 h 324"/>
              <a:gd name="T4" fmla="*/ 125 w 267"/>
              <a:gd name="T5" fmla="*/ 144 h 324"/>
              <a:gd name="T6" fmla="*/ 45 w 267"/>
              <a:gd name="T7" fmla="*/ 144 h 324"/>
              <a:gd name="T8" fmla="*/ 66 w 267"/>
              <a:gd name="T9" fmla="*/ 99 h 324"/>
              <a:gd name="T10" fmla="*/ 43 w 267"/>
              <a:gd name="T11" fmla="*/ 196 h 324"/>
              <a:gd name="T12" fmla="*/ 223 w 267"/>
              <a:gd name="T13" fmla="*/ 196 h 324"/>
              <a:gd name="T14" fmla="*/ 223 w 267"/>
              <a:gd name="T15" fmla="*/ 213 h 324"/>
              <a:gd name="T16" fmla="*/ 43 w 267"/>
              <a:gd name="T17" fmla="*/ 213 h 324"/>
              <a:gd name="T18" fmla="*/ 43 w 267"/>
              <a:gd name="T19" fmla="*/ 196 h 324"/>
              <a:gd name="T20" fmla="*/ 43 w 267"/>
              <a:gd name="T21" fmla="*/ 161 h 324"/>
              <a:gd name="T22" fmla="*/ 223 w 267"/>
              <a:gd name="T23" fmla="*/ 161 h 324"/>
              <a:gd name="T24" fmla="*/ 223 w 267"/>
              <a:gd name="T25" fmla="*/ 178 h 324"/>
              <a:gd name="T26" fmla="*/ 43 w 267"/>
              <a:gd name="T27" fmla="*/ 178 h 324"/>
              <a:gd name="T28" fmla="*/ 43 w 267"/>
              <a:gd name="T29" fmla="*/ 161 h 324"/>
              <a:gd name="T30" fmla="*/ 149 w 267"/>
              <a:gd name="T31" fmla="*/ 93 h 324"/>
              <a:gd name="T32" fmla="*/ 223 w 267"/>
              <a:gd name="T33" fmla="*/ 93 h 324"/>
              <a:gd name="T34" fmla="*/ 223 w 267"/>
              <a:gd name="T35" fmla="*/ 110 h 324"/>
              <a:gd name="T36" fmla="*/ 149 w 267"/>
              <a:gd name="T37" fmla="*/ 110 h 324"/>
              <a:gd name="T38" fmla="*/ 149 w 267"/>
              <a:gd name="T39" fmla="*/ 93 h 324"/>
              <a:gd name="T40" fmla="*/ 149 w 267"/>
              <a:gd name="T41" fmla="*/ 127 h 324"/>
              <a:gd name="T42" fmla="*/ 223 w 267"/>
              <a:gd name="T43" fmla="*/ 127 h 324"/>
              <a:gd name="T44" fmla="*/ 223 w 267"/>
              <a:gd name="T45" fmla="*/ 144 h 324"/>
              <a:gd name="T46" fmla="*/ 149 w 267"/>
              <a:gd name="T47" fmla="*/ 144 h 324"/>
              <a:gd name="T48" fmla="*/ 149 w 267"/>
              <a:gd name="T49" fmla="*/ 127 h 324"/>
              <a:gd name="T50" fmla="*/ 68 w 267"/>
              <a:gd name="T51" fmla="*/ 56 h 324"/>
              <a:gd name="T52" fmla="*/ 63 w 267"/>
              <a:gd name="T53" fmla="*/ 74 h 324"/>
              <a:gd name="T54" fmla="*/ 79 w 267"/>
              <a:gd name="T55" fmla="*/ 98 h 324"/>
              <a:gd name="T56" fmla="*/ 91 w 267"/>
              <a:gd name="T57" fmla="*/ 98 h 324"/>
              <a:gd name="T58" fmla="*/ 107 w 267"/>
              <a:gd name="T59" fmla="*/ 74 h 324"/>
              <a:gd name="T60" fmla="*/ 102 w 267"/>
              <a:gd name="T61" fmla="*/ 56 h 324"/>
              <a:gd name="T62" fmla="*/ 68 w 267"/>
              <a:gd name="T63" fmla="*/ 56 h 324"/>
              <a:gd name="T64" fmla="*/ 267 w 267"/>
              <a:gd name="T65" fmla="*/ 245 h 324"/>
              <a:gd name="T66" fmla="*/ 267 w 267"/>
              <a:gd name="T67" fmla="*/ 24 h 324"/>
              <a:gd name="T68" fmla="*/ 243 w 267"/>
              <a:gd name="T69" fmla="*/ 0 h 324"/>
              <a:gd name="T70" fmla="*/ 24 w 267"/>
              <a:gd name="T71" fmla="*/ 0 h 324"/>
              <a:gd name="T72" fmla="*/ 0 w 267"/>
              <a:gd name="T73" fmla="*/ 24 h 324"/>
              <a:gd name="T74" fmla="*/ 0 w 267"/>
              <a:gd name="T75" fmla="*/ 300 h 324"/>
              <a:gd name="T76" fmla="*/ 24 w 267"/>
              <a:gd name="T77" fmla="*/ 324 h 324"/>
              <a:gd name="T78" fmla="*/ 189 w 267"/>
              <a:gd name="T79" fmla="*/ 324 h 324"/>
              <a:gd name="T80" fmla="*/ 202 w 267"/>
              <a:gd name="T81" fmla="*/ 318 h 324"/>
              <a:gd name="T82" fmla="*/ 263 w 267"/>
              <a:gd name="T83" fmla="*/ 255 h 324"/>
              <a:gd name="T84" fmla="*/ 267 w 267"/>
              <a:gd name="T85" fmla="*/ 245 h 324"/>
              <a:gd name="T86" fmla="*/ 18 w 267"/>
              <a:gd name="T87" fmla="*/ 24 h 324"/>
              <a:gd name="T88" fmla="*/ 24 w 267"/>
              <a:gd name="T89" fmla="*/ 17 h 324"/>
              <a:gd name="T90" fmla="*/ 243 w 267"/>
              <a:gd name="T91" fmla="*/ 17 h 324"/>
              <a:gd name="T92" fmla="*/ 249 w 267"/>
              <a:gd name="T93" fmla="*/ 24 h 324"/>
              <a:gd name="T94" fmla="*/ 249 w 267"/>
              <a:gd name="T95" fmla="*/ 236 h 324"/>
              <a:gd name="T96" fmla="*/ 240 w 267"/>
              <a:gd name="T97" fmla="*/ 245 h 324"/>
              <a:gd name="T98" fmla="*/ 206 w 267"/>
              <a:gd name="T99" fmla="*/ 245 h 324"/>
              <a:gd name="T100" fmla="*/ 191 w 267"/>
              <a:gd name="T101" fmla="*/ 260 h 324"/>
              <a:gd name="T102" fmla="*/ 191 w 267"/>
              <a:gd name="T103" fmla="*/ 297 h 324"/>
              <a:gd name="T104" fmla="*/ 182 w 267"/>
              <a:gd name="T105" fmla="*/ 306 h 324"/>
              <a:gd name="T106" fmla="*/ 24 w 267"/>
              <a:gd name="T107" fmla="*/ 306 h 324"/>
              <a:gd name="T108" fmla="*/ 18 w 267"/>
              <a:gd name="T109" fmla="*/ 300 h 324"/>
              <a:gd name="T110" fmla="*/ 18 w 267"/>
              <a:gd name="T111" fmla="*/ 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" h="324">
                <a:moveTo>
                  <a:pt x="66" y="99"/>
                </a:moveTo>
                <a:cubicBezTo>
                  <a:pt x="77" y="111"/>
                  <a:pt x="93" y="111"/>
                  <a:pt x="103" y="99"/>
                </a:cubicBezTo>
                <a:cubicBezTo>
                  <a:pt x="122" y="107"/>
                  <a:pt x="130" y="144"/>
                  <a:pt x="125" y="144"/>
                </a:cubicBezTo>
                <a:cubicBezTo>
                  <a:pt x="95" y="144"/>
                  <a:pt x="75" y="144"/>
                  <a:pt x="45" y="144"/>
                </a:cubicBezTo>
                <a:cubicBezTo>
                  <a:pt x="39" y="144"/>
                  <a:pt x="48" y="107"/>
                  <a:pt x="66" y="99"/>
                </a:cubicBezTo>
                <a:close/>
                <a:moveTo>
                  <a:pt x="43" y="196"/>
                </a:moveTo>
                <a:cubicBezTo>
                  <a:pt x="223" y="196"/>
                  <a:pt x="223" y="196"/>
                  <a:pt x="223" y="196"/>
                </a:cubicBezTo>
                <a:cubicBezTo>
                  <a:pt x="223" y="213"/>
                  <a:pt x="223" y="213"/>
                  <a:pt x="223" y="213"/>
                </a:cubicBezTo>
                <a:cubicBezTo>
                  <a:pt x="43" y="213"/>
                  <a:pt x="43" y="213"/>
                  <a:pt x="43" y="213"/>
                </a:cubicBezTo>
                <a:lnTo>
                  <a:pt x="43" y="196"/>
                </a:lnTo>
                <a:close/>
                <a:moveTo>
                  <a:pt x="43" y="161"/>
                </a:moveTo>
                <a:cubicBezTo>
                  <a:pt x="223" y="161"/>
                  <a:pt x="223" y="161"/>
                  <a:pt x="223" y="161"/>
                </a:cubicBezTo>
                <a:cubicBezTo>
                  <a:pt x="223" y="178"/>
                  <a:pt x="223" y="178"/>
                  <a:pt x="223" y="178"/>
                </a:cubicBezTo>
                <a:cubicBezTo>
                  <a:pt x="43" y="178"/>
                  <a:pt x="43" y="178"/>
                  <a:pt x="43" y="178"/>
                </a:cubicBezTo>
                <a:lnTo>
                  <a:pt x="43" y="161"/>
                </a:lnTo>
                <a:close/>
                <a:moveTo>
                  <a:pt x="149" y="93"/>
                </a:moveTo>
                <a:cubicBezTo>
                  <a:pt x="223" y="93"/>
                  <a:pt x="223" y="93"/>
                  <a:pt x="223" y="93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149" y="110"/>
                  <a:pt x="149" y="110"/>
                  <a:pt x="149" y="110"/>
                </a:cubicBezTo>
                <a:lnTo>
                  <a:pt x="149" y="93"/>
                </a:lnTo>
                <a:close/>
                <a:moveTo>
                  <a:pt x="149" y="127"/>
                </a:moveTo>
                <a:cubicBezTo>
                  <a:pt x="223" y="127"/>
                  <a:pt x="223" y="127"/>
                  <a:pt x="223" y="127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149" y="144"/>
                  <a:pt x="149" y="144"/>
                  <a:pt x="149" y="144"/>
                </a:cubicBezTo>
                <a:lnTo>
                  <a:pt x="149" y="127"/>
                </a:lnTo>
                <a:close/>
                <a:moveTo>
                  <a:pt x="68" y="56"/>
                </a:moveTo>
                <a:cubicBezTo>
                  <a:pt x="65" y="60"/>
                  <a:pt x="62" y="66"/>
                  <a:pt x="63" y="74"/>
                </a:cubicBezTo>
                <a:cubicBezTo>
                  <a:pt x="63" y="83"/>
                  <a:pt x="71" y="95"/>
                  <a:pt x="79" y="98"/>
                </a:cubicBezTo>
                <a:cubicBezTo>
                  <a:pt x="83" y="100"/>
                  <a:pt x="87" y="100"/>
                  <a:pt x="91" y="98"/>
                </a:cubicBezTo>
                <a:cubicBezTo>
                  <a:pt x="99" y="95"/>
                  <a:pt x="106" y="83"/>
                  <a:pt x="107" y="74"/>
                </a:cubicBezTo>
                <a:cubicBezTo>
                  <a:pt x="107" y="66"/>
                  <a:pt x="105" y="60"/>
                  <a:pt x="102" y="56"/>
                </a:cubicBezTo>
                <a:cubicBezTo>
                  <a:pt x="94" y="44"/>
                  <a:pt x="76" y="44"/>
                  <a:pt x="68" y="56"/>
                </a:cubicBezTo>
                <a:close/>
                <a:moveTo>
                  <a:pt x="267" y="245"/>
                </a:moveTo>
                <a:cubicBezTo>
                  <a:pt x="267" y="24"/>
                  <a:pt x="267" y="24"/>
                  <a:pt x="267" y="24"/>
                </a:cubicBezTo>
                <a:cubicBezTo>
                  <a:pt x="267" y="10"/>
                  <a:pt x="256" y="0"/>
                  <a:pt x="24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116"/>
                  <a:pt x="0" y="208"/>
                  <a:pt x="0" y="300"/>
                </a:cubicBezTo>
                <a:cubicBezTo>
                  <a:pt x="0" y="313"/>
                  <a:pt x="11" y="324"/>
                  <a:pt x="24" y="324"/>
                </a:cubicBezTo>
                <a:cubicBezTo>
                  <a:pt x="189" y="324"/>
                  <a:pt x="189" y="324"/>
                  <a:pt x="189" y="324"/>
                </a:cubicBezTo>
                <a:cubicBezTo>
                  <a:pt x="194" y="324"/>
                  <a:pt x="199" y="322"/>
                  <a:pt x="202" y="318"/>
                </a:cubicBezTo>
                <a:cubicBezTo>
                  <a:pt x="263" y="255"/>
                  <a:pt x="263" y="255"/>
                  <a:pt x="263" y="255"/>
                </a:cubicBezTo>
                <a:cubicBezTo>
                  <a:pt x="265" y="252"/>
                  <a:pt x="267" y="249"/>
                  <a:pt x="267" y="245"/>
                </a:cubicBezTo>
                <a:close/>
                <a:moveTo>
                  <a:pt x="18" y="24"/>
                </a:moveTo>
                <a:cubicBezTo>
                  <a:pt x="18" y="20"/>
                  <a:pt x="20" y="17"/>
                  <a:pt x="24" y="17"/>
                </a:cubicBezTo>
                <a:cubicBezTo>
                  <a:pt x="243" y="17"/>
                  <a:pt x="243" y="17"/>
                  <a:pt x="243" y="17"/>
                </a:cubicBezTo>
                <a:cubicBezTo>
                  <a:pt x="246" y="17"/>
                  <a:pt x="249" y="20"/>
                  <a:pt x="249" y="24"/>
                </a:cubicBezTo>
                <a:cubicBezTo>
                  <a:pt x="249" y="236"/>
                  <a:pt x="249" y="236"/>
                  <a:pt x="249" y="236"/>
                </a:cubicBezTo>
                <a:cubicBezTo>
                  <a:pt x="249" y="241"/>
                  <a:pt x="246" y="245"/>
                  <a:pt x="240" y="245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6" y="245"/>
                  <a:pt x="191" y="250"/>
                  <a:pt x="191" y="260"/>
                </a:cubicBezTo>
                <a:cubicBezTo>
                  <a:pt x="191" y="297"/>
                  <a:pt x="191" y="297"/>
                  <a:pt x="191" y="297"/>
                </a:cubicBezTo>
                <a:cubicBezTo>
                  <a:pt x="190" y="303"/>
                  <a:pt x="187" y="306"/>
                  <a:pt x="182" y="306"/>
                </a:cubicBezTo>
                <a:cubicBezTo>
                  <a:pt x="24" y="306"/>
                  <a:pt x="24" y="306"/>
                  <a:pt x="24" y="306"/>
                </a:cubicBezTo>
                <a:cubicBezTo>
                  <a:pt x="20" y="306"/>
                  <a:pt x="18" y="303"/>
                  <a:pt x="18" y="300"/>
                </a:cubicBezTo>
                <a:cubicBezTo>
                  <a:pt x="18" y="208"/>
                  <a:pt x="18" y="116"/>
                  <a:pt x="18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52038" y="3384306"/>
            <a:ext cx="2286000" cy="17759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61912">
              <a:spcBef>
                <a:spcPts val="80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RFIs are documents submitted online/offline. These are submitted by the buyer to gather information about the supplier.</a:t>
            </a:r>
          </a:p>
          <a:p>
            <a:pPr marL="61912">
              <a:spcBef>
                <a:spcPts val="800"/>
              </a:spcBef>
              <a:buClr>
                <a:schemeClr val="accent1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 marL="61912">
              <a:spcBef>
                <a:spcPts val="800"/>
              </a:spcBef>
              <a:buClr>
                <a:schemeClr val="accent1"/>
              </a:buClr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68598" y="3359701"/>
            <a:ext cx="2286000" cy="17759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61912">
              <a:spcBef>
                <a:spcPts val="80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After the buyer receives the completed RFI, the buyer then submits a RFQ document to the supplier which includes details of the quantities, and materials.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92135" y="3359701"/>
            <a:ext cx="2286000" cy="17759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61912">
              <a:spcBef>
                <a:spcPts val="800"/>
              </a:spcBef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</a:rPr>
              <a:t>After the buyer receives the RFQ, the buyer invites selected suppliers to an auction process and awards a contract to a specific supplier.</a:t>
            </a:r>
          </a:p>
        </p:txBody>
      </p:sp>
      <p:sp>
        <p:nvSpPr>
          <p:cNvPr id="9" name="Right Arrow 1"/>
          <p:cNvSpPr/>
          <p:nvPr/>
        </p:nvSpPr>
        <p:spPr>
          <a:xfrm>
            <a:off x="3968929" y="4145197"/>
            <a:ext cx="937583" cy="44358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7285489" y="4145197"/>
            <a:ext cx="937583" cy="44358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FF53A0-17C2-48D1-8D21-B02507210349}"/>
              </a:ext>
            </a:extLst>
          </p:cNvPr>
          <p:cNvSpPr txBox="1"/>
          <p:nvPr/>
        </p:nvSpPr>
        <p:spPr>
          <a:xfrm>
            <a:off x="1319666" y="5449695"/>
            <a:ext cx="9583863" cy="6462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Note: </a:t>
            </a:r>
            <a:r>
              <a:rPr lang="en-US" dirty="0">
                <a:solidFill>
                  <a:schemeClr val="tx1"/>
                </a:solidFill>
              </a:rPr>
              <a:t>For the RFQ, there are two stages, and the supplier would respond to technical and then commercial questions.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B7FD7E2-1BCB-4CB3-9022-30B4C4A51775}"/>
              </a:ext>
            </a:extLst>
          </p:cNvPr>
          <p:cNvGrpSpPr/>
          <p:nvPr/>
        </p:nvGrpSpPr>
        <p:grpSpPr>
          <a:xfrm>
            <a:off x="770311" y="5557079"/>
            <a:ext cx="408986" cy="433656"/>
            <a:chOff x="5906515" y="703168"/>
            <a:chExt cx="944563" cy="946150"/>
          </a:xfrm>
          <a:solidFill>
            <a:schemeClr val="accent3">
              <a:lumMod val="75000"/>
            </a:schemeClr>
          </a:solidFill>
        </p:grpSpPr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366966A-1192-493A-906A-5CA5CAE82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6515" y="703168"/>
              <a:ext cx="852488" cy="855663"/>
            </a:xfrm>
            <a:custGeom>
              <a:avLst/>
              <a:gdLst>
                <a:gd name="T0" fmla="*/ 448 w 455"/>
                <a:gd name="T1" fmla="*/ 290 h 457"/>
                <a:gd name="T2" fmla="*/ 217 w 455"/>
                <a:gd name="T3" fmla="*/ 60 h 457"/>
                <a:gd name="T4" fmla="*/ 175 w 455"/>
                <a:gd name="T5" fmla="*/ 17 h 457"/>
                <a:gd name="T6" fmla="*/ 113 w 455"/>
                <a:gd name="T7" fmla="*/ 17 h 457"/>
                <a:gd name="T8" fmla="*/ 17 w 455"/>
                <a:gd name="T9" fmla="*/ 113 h 457"/>
                <a:gd name="T10" fmla="*/ 17 w 455"/>
                <a:gd name="T11" fmla="*/ 175 h 457"/>
                <a:gd name="T12" fmla="*/ 61 w 455"/>
                <a:gd name="T13" fmla="*/ 219 h 457"/>
                <a:gd name="T14" fmla="*/ 290 w 455"/>
                <a:gd name="T15" fmla="*/ 448 h 457"/>
                <a:gd name="T16" fmla="*/ 304 w 455"/>
                <a:gd name="T17" fmla="*/ 457 h 457"/>
                <a:gd name="T18" fmla="*/ 359 w 455"/>
                <a:gd name="T19" fmla="*/ 354 h 457"/>
                <a:gd name="T20" fmla="*/ 455 w 455"/>
                <a:gd name="T21" fmla="*/ 300 h 457"/>
                <a:gd name="T22" fmla="*/ 448 w 455"/>
                <a:gd name="T23" fmla="*/ 290 h 457"/>
                <a:gd name="T24" fmla="*/ 101 w 455"/>
                <a:gd name="T25" fmla="*/ 98 h 457"/>
                <a:gd name="T26" fmla="*/ 125 w 455"/>
                <a:gd name="T27" fmla="*/ 95 h 457"/>
                <a:gd name="T28" fmla="*/ 292 w 455"/>
                <a:gd name="T29" fmla="*/ 262 h 457"/>
                <a:gd name="T30" fmla="*/ 289 w 455"/>
                <a:gd name="T31" fmla="*/ 287 h 457"/>
                <a:gd name="T32" fmla="*/ 265 w 455"/>
                <a:gd name="T33" fmla="*/ 289 h 457"/>
                <a:gd name="T34" fmla="*/ 98 w 455"/>
                <a:gd name="T35" fmla="*/ 123 h 457"/>
                <a:gd name="T36" fmla="*/ 101 w 455"/>
                <a:gd name="T37" fmla="*/ 98 h 457"/>
                <a:gd name="T38" fmla="*/ 297 w 455"/>
                <a:gd name="T39" fmla="*/ 393 h 457"/>
                <a:gd name="T40" fmla="*/ 270 w 455"/>
                <a:gd name="T41" fmla="*/ 393 h 457"/>
                <a:gd name="T42" fmla="*/ 49 w 455"/>
                <a:gd name="T43" fmla="*/ 172 h 457"/>
                <a:gd name="T44" fmla="*/ 49 w 455"/>
                <a:gd name="T45" fmla="*/ 145 h 457"/>
                <a:gd name="T46" fmla="*/ 77 w 455"/>
                <a:gd name="T47" fmla="*/ 145 h 457"/>
                <a:gd name="T48" fmla="*/ 297 w 455"/>
                <a:gd name="T49" fmla="*/ 365 h 457"/>
                <a:gd name="T50" fmla="*/ 297 w 455"/>
                <a:gd name="T51" fmla="*/ 393 h 457"/>
                <a:gd name="T52" fmla="*/ 395 w 455"/>
                <a:gd name="T53" fmla="*/ 294 h 457"/>
                <a:gd name="T54" fmla="*/ 368 w 455"/>
                <a:gd name="T55" fmla="*/ 294 h 457"/>
                <a:gd name="T56" fmla="*/ 147 w 455"/>
                <a:gd name="T57" fmla="*/ 74 h 457"/>
                <a:gd name="T58" fmla="*/ 147 w 455"/>
                <a:gd name="T59" fmla="*/ 46 h 457"/>
                <a:gd name="T60" fmla="*/ 175 w 455"/>
                <a:gd name="T61" fmla="*/ 46 h 457"/>
                <a:gd name="T62" fmla="*/ 395 w 455"/>
                <a:gd name="T63" fmla="*/ 267 h 457"/>
                <a:gd name="T64" fmla="*/ 395 w 455"/>
                <a:gd name="T65" fmla="*/ 29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5" h="457">
                  <a:moveTo>
                    <a:pt x="448" y="290"/>
                  </a:moveTo>
                  <a:cubicBezTo>
                    <a:pt x="217" y="60"/>
                    <a:pt x="217" y="60"/>
                    <a:pt x="217" y="60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58" y="0"/>
                    <a:pt x="130" y="0"/>
                    <a:pt x="113" y="17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0" y="130"/>
                    <a:pt x="0" y="158"/>
                    <a:pt x="17" y="175"/>
                  </a:cubicBezTo>
                  <a:cubicBezTo>
                    <a:pt x="61" y="219"/>
                    <a:pt x="61" y="219"/>
                    <a:pt x="61" y="219"/>
                  </a:cubicBezTo>
                  <a:cubicBezTo>
                    <a:pt x="290" y="448"/>
                    <a:pt x="290" y="448"/>
                    <a:pt x="290" y="448"/>
                  </a:cubicBezTo>
                  <a:cubicBezTo>
                    <a:pt x="294" y="452"/>
                    <a:pt x="299" y="455"/>
                    <a:pt x="304" y="457"/>
                  </a:cubicBezTo>
                  <a:cubicBezTo>
                    <a:pt x="311" y="419"/>
                    <a:pt x="330" y="383"/>
                    <a:pt x="359" y="354"/>
                  </a:cubicBezTo>
                  <a:cubicBezTo>
                    <a:pt x="386" y="326"/>
                    <a:pt x="420" y="308"/>
                    <a:pt x="455" y="300"/>
                  </a:cubicBezTo>
                  <a:cubicBezTo>
                    <a:pt x="453" y="296"/>
                    <a:pt x="451" y="293"/>
                    <a:pt x="448" y="290"/>
                  </a:cubicBezTo>
                  <a:close/>
                  <a:moveTo>
                    <a:pt x="101" y="98"/>
                  </a:moveTo>
                  <a:cubicBezTo>
                    <a:pt x="108" y="90"/>
                    <a:pt x="119" y="89"/>
                    <a:pt x="125" y="95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8" y="268"/>
                    <a:pt x="297" y="279"/>
                    <a:pt x="289" y="287"/>
                  </a:cubicBezTo>
                  <a:cubicBezTo>
                    <a:pt x="282" y="294"/>
                    <a:pt x="271" y="295"/>
                    <a:pt x="265" y="289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17"/>
                    <a:pt x="93" y="105"/>
                    <a:pt x="101" y="98"/>
                  </a:cubicBezTo>
                  <a:close/>
                  <a:moveTo>
                    <a:pt x="297" y="393"/>
                  </a:moveTo>
                  <a:cubicBezTo>
                    <a:pt x="289" y="400"/>
                    <a:pt x="277" y="400"/>
                    <a:pt x="270" y="393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2" y="164"/>
                    <a:pt x="42" y="152"/>
                    <a:pt x="49" y="145"/>
                  </a:cubicBezTo>
                  <a:cubicBezTo>
                    <a:pt x="57" y="137"/>
                    <a:pt x="69" y="137"/>
                    <a:pt x="77" y="145"/>
                  </a:cubicBezTo>
                  <a:cubicBezTo>
                    <a:pt x="297" y="365"/>
                    <a:pt x="297" y="365"/>
                    <a:pt x="297" y="365"/>
                  </a:cubicBezTo>
                  <a:cubicBezTo>
                    <a:pt x="305" y="373"/>
                    <a:pt x="305" y="385"/>
                    <a:pt x="297" y="393"/>
                  </a:cubicBezTo>
                  <a:close/>
                  <a:moveTo>
                    <a:pt x="395" y="294"/>
                  </a:moveTo>
                  <a:cubicBezTo>
                    <a:pt x="388" y="302"/>
                    <a:pt x="375" y="302"/>
                    <a:pt x="368" y="29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0" y="66"/>
                    <a:pt x="140" y="54"/>
                    <a:pt x="147" y="46"/>
                  </a:cubicBezTo>
                  <a:cubicBezTo>
                    <a:pt x="155" y="39"/>
                    <a:pt x="167" y="39"/>
                    <a:pt x="175" y="46"/>
                  </a:cubicBezTo>
                  <a:cubicBezTo>
                    <a:pt x="395" y="267"/>
                    <a:pt x="395" y="267"/>
                    <a:pt x="395" y="267"/>
                  </a:cubicBezTo>
                  <a:cubicBezTo>
                    <a:pt x="403" y="275"/>
                    <a:pt x="403" y="287"/>
                    <a:pt x="39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0B6A21FF-04B2-4ABB-BFA4-49E84225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415" y="1292130"/>
              <a:ext cx="347663" cy="357188"/>
            </a:xfrm>
            <a:custGeom>
              <a:avLst/>
              <a:gdLst>
                <a:gd name="T0" fmla="*/ 181 w 186"/>
                <a:gd name="T1" fmla="*/ 140 h 191"/>
                <a:gd name="T2" fmla="*/ 157 w 186"/>
                <a:gd name="T3" fmla="*/ 18 h 191"/>
                <a:gd name="T4" fmla="*/ 155 w 186"/>
                <a:gd name="T5" fmla="*/ 10 h 191"/>
                <a:gd name="T6" fmla="*/ 152 w 186"/>
                <a:gd name="T7" fmla="*/ 0 h 191"/>
                <a:gd name="T8" fmla="*/ 55 w 186"/>
                <a:gd name="T9" fmla="*/ 54 h 191"/>
                <a:gd name="T10" fmla="*/ 0 w 186"/>
                <a:gd name="T11" fmla="*/ 157 h 191"/>
                <a:gd name="T12" fmla="*/ 4 w 186"/>
                <a:gd name="T13" fmla="*/ 159 h 191"/>
                <a:gd name="T14" fmla="*/ 9 w 186"/>
                <a:gd name="T15" fmla="*/ 160 h 191"/>
                <a:gd name="T16" fmla="*/ 129 w 186"/>
                <a:gd name="T17" fmla="*/ 183 h 191"/>
                <a:gd name="T18" fmla="*/ 181 w 186"/>
                <a:gd name="T19" fmla="*/ 1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91">
                  <a:moveTo>
                    <a:pt x="181" y="140"/>
                  </a:moveTo>
                  <a:cubicBezTo>
                    <a:pt x="157" y="18"/>
                    <a:pt x="157" y="18"/>
                    <a:pt x="157" y="18"/>
                  </a:cubicBezTo>
                  <a:cubicBezTo>
                    <a:pt x="156" y="15"/>
                    <a:pt x="156" y="13"/>
                    <a:pt x="155" y="10"/>
                  </a:cubicBezTo>
                  <a:cubicBezTo>
                    <a:pt x="155" y="7"/>
                    <a:pt x="153" y="3"/>
                    <a:pt x="152" y="0"/>
                  </a:cubicBezTo>
                  <a:cubicBezTo>
                    <a:pt x="116" y="8"/>
                    <a:pt x="83" y="26"/>
                    <a:pt x="55" y="54"/>
                  </a:cubicBezTo>
                  <a:cubicBezTo>
                    <a:pt x="26" y="83"/>
                    <a:pt x="7" y="119"/>
                    <a:pt x="0" y="15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63" y="191"/>
                    <a:pt x="186" y="172"/>
                    <a:pt x="181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913605" y="1611537"/>
            <a:ext cx="1004888" cy="834505"/>
            <a:chOff x="2178050" y="2190750"/>
            <a:chExt cx="1282700" cy="1065213"/>
          </a:xfrm>
          <a:solidFill>
            <a:schemeClr val="accent3">
              <a:lumMod val="75000"/>
            </a:schemeClr>
          </a:solidFill>
        </p:grpSpPr>
        <p:sp>
          <p:nvSpPr>
            <p:cNvPr id="41" name="Rectangle 81"/>
            <p:cNvSpPr>
              <a:spLocks noChangeArrowheads="1"/>
            </p:cNvSpPr>
            <p:nvPr/>
          </p:nvSpPr>
          <p:spPr bwMode="auto">
            <a:xfrm>
              <a:off x="2651125" y="3138488"/>
              <a:ext cx="33655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2"/>
            <p:cNvSpPr>
              <a:spLocks noEditPoints="1"/>
            </p:cNvSpPr>
            <p:nvPr/>
          </p:nvSpPr>
          <p:spPr bwMode="auto">
            <a:xfrm>
              <a:off x="2178050" y="2190750"/>
              <a:ext cx="1282700" cy="930275"/>
            </a:xfrm>
            <a:custGeom>
              <a:avLst/>
              <a:gdLst>
                <a:gd name="T0" fmla="*/ 334 w 342"/>
                <a:gd name="T1" fmla="*/ 0 h 248"/>
                <a:gd name="T2" fmla="*/ 9 w 342"/>
                <a:gd name="T3" fmla="*/ 0 h 248"/>
                <a:gd name="T4" fmla="*/ 0 w 342"/>
                <a:gd name="T5" fmla="*/ 8 h 248"/>
                <a:gd name="T6" fmla="*/ 0 w 342"/>
                <a:gd name="T7" fmla="*/ 239 h 248"/>
                <a:gd name="T8" fmla="*/ 9 w 342"/>
                <a:gd name="T9" fmla="*/ 248 h 248"/>
                <a:gd name="T10" fmla="*/ 334 w 342"/>
                <a:gd name="T11" fmla="*/ 248 h 248"/>
                <a:gd name="T12" fmla="*/ 342 w 342"/>
                <a:gd name="T13" fmla="*/ 239 h 248"/>
                <a:gd name="T14" fmla="*/ 342 w 342"/>
                <a:gd name="T15" fmla="*/ 8 h 248"/>
                <a:gd name="T16" fmla="*/ 334 w 342"/>
                <a:gd name="T17" fmla="*/ 0 h 248"/>
                <a:gd name="T18" fmla="*/ 321 w 342"/>
                <a:gd name="T19" fmla="*/ 194 h 248"/>
                <a:gd name="T20" fmla="*/ 21 w 342"/>
                <a:gd name="T21" fmla="*/ 194 h 248"/>
                <a:gd name="T22" fmla="*/ 21 w 342"/>
                <a:gd name="T23" fmla="*/ 20 h 248"/>
                <a:gd name="T24" fmla="*/ 321 w 342"/>
                <a:gd name="T25" fmla="*/ 20 h 248"/>
                <a:gd name="T26" fmla="*/ 321 w 342"/>
                <a:gd name="T27" fmla="*/ 19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248">
                  <a:moveTo>
                    <a:pt x="33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4"/>
                    <a:pt x="4" y="248"/>
                    <a:pt x="9" y="248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38" y="248"/>
                    <a:pt x="342" y="244"/>
                    <a:pt x="342" y="239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4"/>
                    <a:pt x="338" y="0"/>
                    <a:pt x="334" y="0"/>
                  </a:cubicBezTo>
                  <a:close/>
                  <a:moveTo>
                    <a:pt x="321" y="194"/>
                  </a:moveTo>
                  <a:cubicBezTo>
                    <a:pt x="21" y="194"/>
                    <a:pt x="21" y="194"/>
                    <a:pt x="21" y="19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21" y="20"/>
                    <a:pt x="321" y="20"/>
                    <a:pt x="321" y="20"/>
                  </a:cubicBezTo>
                  <a:lnTo>
                    <a:pt x="32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83"/>
            <p:cNvSpPr>
              <a:spLocks/>
            </p:cNvSpPr>
            <p:nvPr/>
          </p:nvSpPr>
          <p:spPr bwMode="auto">
            <a:xfrm>
              <a:off x="2546350" y="3225800"/>
              <a:ext cx="546100" cy="30163"/>
            </a:xfrm>
            <a:custGeom>
              <a:avLst/>
              <a:gdLst>
                <a:gd name="T0" fmla="*/ 140 w 146"/>
                <a:gd name="T1" fmla="*/ 0 h 8"/>
                <a:gd name="T2" fmla="*/ 6 w 146"/>
                <a:gd name="T3" fmla="*/ 0 h 8"/>
                <a:gd name="T4" fmla="*/ 0 w 146"/>
                <a:gd name="T5" fmla="*/ 6 h 8"/>
                <a:gd name="T6" fmla="*/ 0 w 146"/>
                <a:gd name="T7" fmla="*/ 8 h 8"/>
                <a:gd name="T8" fmla="*/ 146 w 146"/>
                <a:gd name="T9" fmla="*/ 8 h 8"/>
                <a:gd name="T10" fmla="*/ 146 w 146"/>
                <a:gd name="T11" fmla="*/ 6 h 8"/>
                <a:gd name="T12" fmla="*/ 140 w 1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8"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3"/>
                    <a:pt x="143" y="0"/>
                    <a:pt x="1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auto">
            <a:xfrm>
              <a:off x="2293938" y="2722563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85"/>
            <p:cNvSpPr>
              <a:spLocks noChangeArrowheads="1"/>
            </p:cNvSpPr>
            <p:nvPr/>
          </p:nvSpPr>
          <p:spPr bwMode="auto">
            <a:xfrm>
              <a:off x="2481263" y="2595563"/>
              <a:ext cx="147638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86"/>
            <p:cNvSpPr>
              <a:spLocks noChangeArrowheads="1"/>
            </p:cNvSpPr>
            <p:nvPr/>
          </p:nvSpPr>
          <p:spPr bwMode="auto">
            <a:xfrm>
              <a:off x="2692400" y="2655888"/>
              <a:ext cx="146050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87"/>
            <p:cNvSpPr>
              <a:spLocks noChangeArrowheads="1"/>
            </p:cNvSpPr>
            <p:nvPr/>
          </p:nvSpPr>
          <p:spPr bwMode="auto">
            <a:xfrm>
              <a:off x="2857500" y="2463800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88"/>
            <p:cNvSpPr>
              <a:spLocks noChangeArrowheads="1"/>
            </p:cNvSpPr>
            <p:nvPr/>
          </p:nvSpPr>
          <p:spPr bwMode="auto">
            <a:xfrm>
              <a:off x="3017838" y="2584450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89"/>
            <p:cNvSpPr>
              <a:spLocks noChangeArrowheads="1"/>
            </p:cNvSpPr>
            <p:nvPr/>
          </p:nvSpPr>
          <p:spPr bwMode="auto">
            <a:xfrm>
              <a:off x="3187700" y="2339975"/>
              <a:ext cx="149225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2335213" y="2381250"/>
              <a:ext cx="957263" cy="439738"/>
            </a:xfrm>
            <a:custGeom>
              <a:avLst/>
              <a:gdLst>
                <a:gd name="T0" fmla="*/ 8 w 255"/>
                <a:gd name="T1" fmla="*/ 117 h 117"/>
                <a:gd name="T2" fmla="*/ 2 w 255"/>
                <a:gd name="T3" fmla="*/ 114 h 117"/>
                <a:gd name="T4" fmla="*/ 4 w 255"/>
                <a:gd name="T5" fmla="*/ 104 h 117"/>
                <a:gd name="T6" fmla="*/ 57 w 255"/>
                <a:gd name="T7" fmla="*/ 69 h 117"/>
                <a:gd name="T8" fmla="*/ 112 w 255"/>
                <a:gd name="T9" fmla="*/ 85 h 117"/>
                <a:gd name="T10" fmla="*/ 158 w 255"/>
                <a:gd name="T11" fmla="*/ 32 h 117"/>
                <a:gd name="T12" fmla="*/ 200 w 255"/>
                <a:gd name="T13" fmla="*/ 63 h 117"/>
                <a:gd name="T14" fmla="*/ 241 w 255"/>
                <a:gd name="T15" fmla="*/ 4 h 117"/>
                <a:gd name="T16" fmla="*/ 251 w 255"/>
                <a:gd name="T17" fmla="*/ 3 h 117"/>
                <a:gd name="T18" fmla="*/ 253 w 255"/>
                <a:gd name="T19" fmla="*/ 13 h 117"/>
                <a:gd name="T20" fmla="*/ 203 w 255"/>
                <a:gd name="T21" fmla="*/ 84 h 117"/>
                <a:gd name="T22" fmla="*/ 160 w 255"/>
                <a:gd name="T23" fmla="*/ 52 h 117"/>
                <a:gd name="T24" fmla="*/ 117 w 255"/>
                <a:gd name="T25" fmla="*/ 101 h 117"/>
                <a:gd name="T26" fmla="*/ 60 w 255"/>
                <a:gd name="T27" fmla="*/ 85 h 117"/>
                <a:gd name="T28" fmla="*/ 12 w 255"/>
                <a:gd name="T29" fmla="*/ 116 h 117"/>
                <a:gd name="T30" fmla="*/ 8 w 255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117">
                  <a:moveTo>
                    <a:pt x="8" y="117"/>
                  </a:moveTo>
                  <a:cubicBezTo>
                    <a:pt x="6" y="117"/>
                    <a:pt x="4" y="116"/>
                    <a:pt x="2" y="114"/>
                  </a:cubicBezTo>
                  <a:cubicBezTo>
                    <a:pt x="0" y="111"/>
                    <a:pt x="1" y="106"/>
                    <a:pt x="4" y="104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3" y="1"/>
                    <a:pt x="248" y="0"/>
                    <a:pt x="251" y="3"/>
                  </a:cubicBezTo>
                  <a:cubicBezTo>
                    <a:pt x="255" y="5"/>
                    <a:pt x="255" y="9"/>
                    <a:pt x="253" y="13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1" y="117"/>
                    <a:pt x="10" y="117"/>
                    <a:pt x="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1082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 dirty="0"/>
              <a:t>Perform Sourcing Negotiation (RFI/RFQ/Auction)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Now that you have maintained the supplier profile, let’s learn how to perform sourcing negotiations. Let’s navigate to Oracle Cloud.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032678" y="2268058"/>
            <a:ext cx="1772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Enter the specific link for Oracle Cloud in the browser. Then, enter your username and password.</a:t>
            </a:r>
          </a:p>
          <a:p>
            <a:pPr lvl="0"/>
            <a:endParaRPr lang="en-US" b="1" u="sng" dirty="0"/>
          </a:p>
          <a:p>
            <a:pPr lvl="0"/>
            <a:endParaRPr lang="en-US" b="1" u="sng" dirty="0"/>
          </a:p>
          <a:p>
            <a:pPr lvl="0"/>
            <a:r>
              <a:rPr lang="en-US" dirty="0"/>
              <a:t>Click the </a:t>
            </a:r>
            <a:r>
              <a:rPr lang="en-US" b="1" dirty="0"/>
              <a:t>Sign In </a:t>
            </a:r>
            <a:r>
              <a:rPr lang="en-US" dirty="0"/>
              <a:t>button.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894064"/>
            <a:ext cx="1951456" cy="3999436"/>
            <a:chOff x="782994" y="2180389"/>
            <a:chExt cx="1951456" cy="3999436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180389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1. Access Cloud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098724"/>
              <a:ext cx="18134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2. Access Home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3918264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3. Go to Supplier</a:t>
              </a:r>
            </a:p>
            <a:p>
              <a:r>
                <a:rPr lang="en-US" sz="1400" dirty="0"/>
                <a:t>    Portal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25576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4. View Negotiation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72048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5. Edit Profile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268058"/>
            <a:ext cx="6549811" cy="333812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157776" y="4539628"/>
            <a:ext cx="1763200" cy="4932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194947" y="5099143"/>
            <a:ext cx="529131" cy="2557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2912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navigate to the Oracle Cloud homepage.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894064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812399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631939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639251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58572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268058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Oracle Cloud homepage, click the </a:t>
            </a:r>
            <a:r>
              <a:rPr lang="en-US" b="1" dirty="0"/>
              <a:t>Home </a:t>
            </a:r>
            <a:r>
              <a:rPr lang="en-US" dirty="0"/>
              <a:t>icon. This will take you to the Oracle Cloud main page.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268058"/>
            <a:ext cx="6549811" cy="29727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446147" y="2267760"/>
            <a:ext cx="187986" cy="2045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urved Right Arrow 12"/>
          <p:cNvSpPr/>
          <p:nvPr/>
        </p:nvSpPr>
        <p:spPr>
          <a:xfrm rot="2355414">
            <a:off x="8495328" y="1475766"/>
            <a:ext cx="1344487" cy="2290195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78782" y="3773052"/>
            <a:ext cx="4261358" cy="811925"/>
            <a:chOff x="7455951" y="3056571"/>
            <a:chExt cx="2990196" cy="5697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85" b="92983"/>
            <a:stretch/>
          </p:blipFill>
          <p:spPr>
            <a:xfrm>
              <a:off x="7455951" y="3056571"/>
              <a:ext cx="2990196" cy="56972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895770" y="3056571"/>
              <a:ext cx="624115" cy="5697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9069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1607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3931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access the Supplier Portal.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4437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6271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784438"/>
            <a:ext cx="20707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3. Go to Supplier</a:t>
            </a:r>
          </a:p>
          <a:p>
            <a:r>
              <a:rPr lang="en-US" sz="1400" b="1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8956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3603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18370"/>
            <a:ext cx="188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on the </a:t>
            </a:r>
            <a:r>
              <a:rPr lang="en-US" b="1" dirty="0"/>
              <a:t>Supplier Portal </a:t>
            </a:r>
            <a:r>
              <a:rPr lang="en-US" dirty="0"/>
              <a:t>icon.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8160" b="33006"/>
          <a:stretch/>
        </p:blipFill>
        <p:spPr>
          <a:xfrm>
            <a:off x="4804953" y="2418370"/>
            <a:ext cx="6619287" cy="28635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437262" y="3060029"/>
            <a:ext cx="792337" cy="9678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17599" y="4223796"/>
            <a:ext cx="3388468" cy="1685176"/>
            <a:chOff x="7617599" y="4073484"/>
            <a:chExt cx="3388468" cy="168517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9" t="14567" r="27624" b="60249"/>
            <a:stretch/>
          </p:blipFill>
          <p:spPr>
            <a:xfrm>
              <a:off x="7617599" y="4073484"/>
              <a:ext cx="3388468" cy="168517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644815" y="4118873"/>
              <a:ext cx="1360288" cy="14860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Curved Right Arrow 27"/>
          <p:cNvSpPr/>
          <p:nvPr/>
        </p:nvSpPr>
        <p:spPr>
          <a:xfrm rot="19802361" flipH="1">
            <a:off x="8435850" y="3214779"/>
            <a:ext cx="874182" cy="950907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18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953" y="2418370"/>
            <a:ext cx="6454063" cy="29755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itle 13"/>
          <p:cNvSpPr txBox="1">
            <a:spLocks/>
          </p:cNvSpPr>
          <p:nvPr/>
        </p:nvSpPr>
        <p:spPr>
          <a:xfrm>
            <a:off x="472440" y="51607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3931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navigate to the View Negotiations page.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4437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6271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782251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8956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3603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18370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Supplier Portal </a:t>
            </a:r>
            <a:r>
              <a:rPr lang="en-US" dirty="0"/>
              <a:t>page that appears, click the </a:t>
            </a:r>
            <a:r>
              <a:rPr lang="en-US" b="1" dirty="0"/>
              <a:t>View Active Negotiations </a:t>
            </a:r>
            <a:r>
              <a:rPr lang="en-US" dirty="0"/>
              <a:t>link.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4804952" y="5204455"/>
            <a:ext cx="1521889" cy="1315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urved Right Arrow 12"/>
          <p:cNvSpPr/>
          <p:nvPr/>
        </p:nvSpPr>
        <p:spPr>
          <a:xfrm rot="13832162" flipH="1">
            <a:off x="5646172" y="3349087"/>
            <a:ext cx="961579" cy="1675920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0505" y="2855030"/>
            <a:ext cx="2531466" cy="2102277"/>
            <a:chOff x="6326841" y="2842409"/>
            <a:chExt cx="2531466" cy="21022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74898" r="86064"/>
            <a:stretch/>
          </p:blipFill>
          <p:spPr>
            <a:xfrm>
              <a:off x="6326841" y="2842409"/>
              <a:ext cx="2531466" cy="21022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6345476" y="4433104"/>
              <a:ext cx="2512829" cy="3125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7666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16072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3931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acknowledge participation.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4437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6271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782251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8956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3603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18370"/>
            <a:ext cx="1673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Active Negotiations </a:t>
            </a:r>
            <a:r>
              <a:rPr lang="en-US" dirty="0"/>
              <a:t>page, select the negotiation line item. Click </a:t>
            </a:r>
            <a:r>
              <a:rPr lang="en-US" b="1" dirty="0"/>
              <a:t>Acknowledge Participation.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418370"/>
            <a:ext cx="6549811" cy="26247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6621651" y="3885482"/>
            <a:ext cx="643180" cy="1195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Curved Right Arrow 14"/>
          <p:cNvSpPr/>
          <p:nvPr/>
        </p:nvSpPr>
        <p:spPr>
          <a:xfrm rot="13832162" flipH="1">
            <a:off x="6589001" y="2827482"/>
            <a:ext cx="641920" cy="964807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46596" y="2615555"/>
            <a:ext cx="3908168" cy="732780"/>
            <a:chOff x="7446596" y="2465243"/>
            <a:chExt cx="3908168" cy="7327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1" t="53264" r="51730" b="36714"/>
            <a:stretch/>
          </p:blipFill>
          <p:spPr>
            <a:xfrm>
              <a:off x="7446596" y="2465243"/>
              <a:ext cx="3908168" cy="73278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565309" y="2659503"/>
              <a:ext cx="1816685" cy="32169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5578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53650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7689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confirm participation.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032678" y="2503359"/>
            <a:ext cx="1772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the </a:t>
            </a:r>
            <a:r>
              <a:rPr lang="en-US" b="1" dirty="0"/>
              <a:t>Yes </a:t>
            </a:r>
            <a:r>
              <a:rPr lang="en-US" dirty="0"/>
              <a:t>radio button to acknowledge participation.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the </a:t>
            </a:r>
            <a:r>
              <a:rPr lang="en-US" b="1" dirty="0"/>
              <a:t>OK </a:t>
            </a:r>
            <a:r>
              <a:rPr lang="en-US" dirty="0"/>
              <a:t>button to proceed.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974233"/>
            <a:ext cx="1951456" cy="4107157"/>
            <a:chOff x="782994" y="2072668"/>
            <a:chExt cx="1951456" cy="4107157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072668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28600" indent="-228600"/>
              <a:r>
                <a:rPr lang="en-US" sz="1400" b="1" dirty="0"/>
                <a:t>6. Confirm  Participation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098724"/>
              <a:ext cx="18134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7. Create Response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25985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8. Select Date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925576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9. Answer Question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72048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10. Submit Response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455948"/>
            <a:ext cx="6549811" cy="28809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8058085" y="3889253"/>
            <a:ext cx="1244731" cy="2113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8825652" y="4831185"/>
            <a:ext cx="158510" cy="1233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Curved Right Arrow 16"/>
          <p:cNvSpPr/>
          <p:nvPr/>
        </p:nvSpPr>
        <p:spPr>
          <a:xfrm rot="13832162" flipH="1" flipV="1">
            <a:off x="6926903" y="2393463"/>
            <a:ext cx="813706" cy="1027338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95033" y="3628151"/>
            <a:ext cx="2171738" cy="2429764"/>
            <a:chOff x="5485444" y="3708531"/>
            <a:chExt cx="2171738" cy="24297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2" t="33622" r="30056" b="9448"/>
            <a:stretch/>
          </p:blipFill>
          <p:spPr>
            <a:xfrm>
              <a:off x="5485444" y="3708531"/>
              <a:ext cx="2171738" cy="24297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5674936" y="4411743"/>
              <a:ext cx="1857080" cy="28665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 flipV="1">
              <a:off x="6825006" y="5781857"/>
              <a:ext cx="220418" cy="18546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8913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03546"/>
            <a:ext cx="11247120" cy="487680"/>
          </a:xfrm>
          <a:prstGeom prst="rect">
            <a:avLst/>
          </a:prstGeom>
        </p:spPr>
        <p:txBody>
          <a:bodyPr/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 dirty="0"/>
              <a:t>Perform Sourcing Negotiation (RFI/RFQ/Auction)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26786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Let’s view the steps to go to the create responses section.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924129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/>
            <a:r>
              <a:rPr lang="en-US" sz="1400" dirty="0"/>
              <a:t>6. Confirm</a:t>
            </a:r>
            <a:r>
              <a:rPr lang="en-US" sz="1400" b="1" dirty="0"/>
              <a:t>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50185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7744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Select Date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77037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Answer Question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23509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05844"/>
            <a:ext cx="1772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Select the specific negotiation line item. Click the </a:t>
            </a:r>
            <a:r>
              <a:rPr lang="en-US" b="1" dirty="0"/>
              <a:t>Create Response </a:t>
            </a:r>
            <a:r>
              <a:rPr lang="en-US" dirty="0"/>
              <a:t>button.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405844"/>
            <a:ext cx="6549811" cy="24870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306881" y="3896682"/>
            <a:ext cx="455358" cy="109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urved Right Arrow 12"/>
          <p:cNvSpPr/>
          <p:nvPr/>
        </p:nvSpPr>
        <p:spPr>
          <a:xfrm rot="13832162" flipH="1">
            <a:off x="7290711" y="2823833"/>
            <a:ext cx="662530" cy="94422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73106" y="2603031"/>
            <a:ext cx="3908168" cy="732780"/>
            <a:chOff x="8173106" y="2465245"/>
            <a:chExt cx="3908168" cy="7327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1" t="53264" r="51730" b="36714"/>
            <a:stretch/>
          </p:blipFill>
          <p:spPr>
            <a:xfrm>
              <a:off x="8173106" y="2465245"/>
              <a:ext cx="3908168" cy="73278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10196185" y="2659505"/>
              <a:ext cx="1240074" cy="32898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4804952" y="4153265"/>
            <a:ext cx="6549812" cy="1972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62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18</TotalTime>
  <Words>855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NB Architekt Pro Neue</vt:lpstr>
      <vt:lpstr>Pilat Book</vt:lpstr>
      <vt:lpstr>Pilat Regular</vt:lpstr>
      <vt:lpstr>Sandisk PPT Template v2</vt:lpstr>
      <vt:lpstr>SOURCING OVERVIEW FOR SUPPLIERS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Ilyana Binti Ibrahim</dc:creator>
  <cp:lastModifiedBy>Nur Ilyana Binti Ibrahim</cp:lastModifiedBy>
  <cp:revision>2</cp:revision>
  <dcterms:created xsi:type="dcterms:W3CDTF">2025-05-21T19:59:25Z</dcterms:created>
  <dcterms:modified xsi:type="dcterms:W3CDTF">2025-05-21T20:18:24Z</dcterms:modified>
</cp:coreProperties>
</file>