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5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8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23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9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34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90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46" algn="l" defTabSz="9143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bg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0AB061F-37F4-3371-0386-6DABF3BFE021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D9A9638-C2A3-1839-212D-304885625A61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16F0241C-1948-BF84-639D-E8E39C808944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64C98641-645D-0B20-1931-FC95777E3E93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7F7519B4-FB0E-2AFE-142C-41050C29252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7367585-FA62-94BC-4019-11C3659C187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250F0E30-BE00-3568-B0D7-D5A043FB78B6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370A4361-187F-7DE6-E662-E7A34275BEC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B031D13C-0C00-9E14-38EA-150422BE6075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8065ACE3-71DE-DB87-D5B2-0BCD87760D85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E272DE8-1E8C-8684-18A3-E47AAF21B373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DD0071-FF36-FB3D-BCFC-5CDF9D4BB8E4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FC72BE89-CE24-18EC-0AB5-646830BB6488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153D48ED-44B9-8C7C-1618-E4932A3F335F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A526EF8-C741-90B4-C2E4-5A46E47F861D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75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4647B2-3595-A741-1EC4-A09E9488BC2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EB56B84-5BE3-3D3F-7401-04188DADEF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CCA0356-9320-B942-6773-B921AB68839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A595F84-C51D-066F-E065-0F6520E2092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CE45755-1412-2737-07F6-C06A364D54D6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60D7546-48E6-2469-1BA2-B844BBF9D95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ED57CB0E-899C-746E-611B-3D1A00857EE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CDE551A-6BA3-015B-3833-6BCA6118054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D82E78D-3819-1F1A-D966-BC3B3F9B337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EFE6622-74C6-53C0-15F3-CD6A14815A22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6525B237-3E5C-7EC5-C2F0-E646787E2F3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E3006BC-623B-0218-1B09-75D08880AA35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name_2024 sandisk or its affiliates All rights reserved">
            <a:extLst>
              <a:ext uri="{FF2B5EF4-FFF2-40B4-BE49-F238E27FC236}">
                <a16:creationId xmlns:a16="http://schemas.microsoft.com/office/drawing/2014/main" id="{646CA856-70AA-D85B-625B-97C1AEB1CED6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14A74770-E2CD-E746-760E-E7B7AB9D995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8BE3BE6-2545-620F-5B54-B70AD5AF750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Content Placeholder 8">
            <a:extLst>
              <a:ext uri="{FF2B5EF4-FFF2-40B4-BE49-F238E27FC236}">
                <a16:creationId xmlns:a16="http://schemas.microsoft.com/office/drawing/2014/main" id="{402A282F-C080-4B95-9D93-6C0221C2F46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58462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97292F-CF1E-3CD4-CD5B-27D17B02060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15F0CA2-4CC9-ADEF-4F8F-87D8057851F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0C4E8B-F76F-C544-D198-0A70045B8783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42F149E-6873-D283-0DA0-18010F05859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0F40659-20B1-F441-4897-5A556619185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F41CF2C-C479-03FD-A940-AD524158EA4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4A86CF7-AB7B-BE2F-18D8-B07905D4601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477B0D6-C4D1-A790-B6A0-964722CE8C6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050C485-7816-EC75-A8F0-1E989B63068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441CEAD-6437-E895-E401-B754FBC2BAE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6744FFA-4E92-F613-7AA5-92C01C3B9D6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4439DC5-B658-774B-2032-D21C7FEAA4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2F8658A-7DDF-1A0E-9043-BDEC07FAFDB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CBE807D9-F695-A0B4-A653-328CF15F3DD2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57C35AE-61A7-BB1B-B1A0-A6A5B41E1E6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98395796-33AA-51E3-CE74-B5F0900243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6442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EFFFC07D-0CF9-FFD6-F0CD-D4D74A7F1D2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4B28BD3-18EC-FB95-1877-48A10F09B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09DECB-5936-5428-8883-81380D690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F43665-ADE7-01E8-0170-7FE3F702A28E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697CA37-B9D0-BF99-9E1D-F0FE058DA195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FF59A5B-6547-4923-2DCD-3DEE1DBF56E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6622E23-4806-0482-605D-D57F800107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7F6BAB7-1CE0-3383-B22D-2451C12477C0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9869B75A-4312-079A-DB76-312B5FF8A04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03CCD0F-6B57-E374-3261-B843A2B9E98C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2B70F33-1D4C-8DC0-1F38-B911C8D81BE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39FBC49B-A162-7935-10EF-6FBAF8003975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CA72D42B-2AF8-6787-0226-B1B0C75ED8F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28349935-8A31-53C3-F92C-EADE4984278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3FC1670-0286-A12F-DF8D-7F0B38C1257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B158CA7-6BD7-4A79-CA3C-EFD2F50C9790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50D7B5B4-45F6-C52A-103A-232CD5411C0A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E45B96-414A-F378-EB73-6FCEEED0CE78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E1D4FC08-8E31-A604-4A57-3FF232DD4FA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7874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6EE3D5D-5564-276A-F946-9C889AE6DC05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8A85A7E-F460-1F7E-16E3-2759A2BCF211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E2AAA60-E5A9-2903-6149-D4823B3D04D7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81679E5-E8BE-FC00-512F-C377F77A70D0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08F59A-B699-AB3E-CF97-5EF299ECC0A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9954F61-7834-C29E-6112-788A0F461E59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B30C72-CD21-56E2-7058-306294D997F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A0F8160-C1DB-CC8A-E39C-FE00E705DBF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3695381-7278-5305-A523-B7EAE6B9582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9303C80-5A5C-92C6-4960-E066E5DA9F6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F1929CF-D5C2-9070-55B0-3C7531FDD463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2FF1998-5937-9DFC-DA03-C6C69328722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FFB30446-98ED-E20A-5D61-9A227D4A47B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73062082-7507-CB6E-07EA-9A09200BDCE0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12CBE4-3356-D233-C1C6-57028888BA46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336368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831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6B2361C-1FF1-AEB6-6713-E0281B36B06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9EE28EB-F6F1-36C1-2B7E-8D95ED05FB1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EB4C1E28-F21E-4009-364A-DE62868FCC6C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07B6AB7-06DE-2432-5F21-63EE86265FC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44C2123-F401-DA5E-2E1B-BC06F75AF32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3A91731-E5A9-3219-EC9D-A11740DE7B2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F72D44-45C2-4750-6FAC-C96D3374618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BF18C05A-E7A3-39BB-6B14-7375C0AB406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25E9975-A4AD-1ED7-ED3A-27B284DF66E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3740024-9CAF-9332-202F-21692E9002CC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43AB835-9015-A043-665E-B4CB3DCA012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99A9EB5-C5F9-B01B-DB12-5EB220293892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6CC8F73B-3287-7018-969A-E477DF85FCD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7F30C189-812E-A59B-A8ED-2B9F5383F40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FCF90C0-B53F-05D6-27F6-03EEBAF2E63F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2899111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EF2E9E0C-E8BF-E64B-88D1-09D94508D838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DC22E9CB-00DB-F8F3-4E25-BF980D8333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1" name="Text Placeholder 13">
            <a:extLst>
              <a:ext uri="{FF2B5EF4-FFF2-40B4-BE49-F238E27FC236}">
                <a16:creationId xmlns:a16="http://schemas.microsoft.com/office/drawing/2014/main" id="{958C97A4-E8B0-290A-15E7-CED0301719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E99B66-6085-AF23-EFBE-ECBF95F2C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BA640EA-9B40-3BEC-FE96-3C5E85AFA20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33CE88C-9F15-6B6E-D642-E88B5A5FA73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1EF5B5C-ED2F-6102-6EB7-CEEE9D03EEE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25DA8C4-BD9E-7093-4D00-C226C34B9A15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3A35920-5BE9-0EEB-2932-7B8A60BF23F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DCC467F-79EF-99F0-0BA6-99DF0BF0CED0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9412588D-3E04-0183-9916-AC7A460A87E4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D02A2C69-23CD-0B4F-1282-5B5C05F9B7B1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2F7100C-ED57-D482-2C29-3A73DD5516B2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A1A0846-AB2E-5352-6E4A-CDB4C066020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2BDD6B2-45C9-1C85-564A-1A1E07443A4D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E7D8272-799E-EECA-29EC-2F2D61E6D10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C6D3E968-6B55-F788-09CE-3B20B871322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0576D53-058E-8C70-D884-0222E72AFFC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6667A2-32FE-537D-7753-A0E6BFCABFF9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802882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4F35CF-6B39-916F-A9C2-CDB74BB1B774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411C25-D090-D0B2-F12F-22B74FC7BF48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FFAF4C-85A9-20F2-2147-D51823291C6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F1428A7-2EFE-9248-2527-67C887F1A14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60A0A5F-B898-7474-4E1B-F982699C6B65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4C08D48-6ADF-0478-4FD8-285B14571158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B516320-324E-D2BF-4324-B5C57EC5247D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EA04773-863C-996F-24B6-DDA959717712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E69647E-A7E5-5FEA-1387-7BDE955235D0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06CDCC5-8E11-E5AF-1221-1142F287EFC6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47CEBA78-6D0C-2B8B-290A-9082FB900EA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2A678A48-94C4-0442-B88E-F437670FBFD8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22280101-B852-305A-1BD3-59B6B361FC3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E095BAF6-CB05-FD2B-88EE-80784301AA7B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2E12A4-8161-676E-B0BC-CD336BCD436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3120767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76FBDE-17D0-4DA3-A8FB-9D9B252458B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ACE6E5F-2549-F335-1306-68261507B18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5212BCC-AD18-02BB-8B33-B2194EA20DA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643817C-95E5-D4D0-D54C-6AE3A82850D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300BA43-134C-DBA1-5272-99BAB06FF14A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EBD5B91B-0CE6-0C22-DF37-D38902F5BE82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D10FAD8-C83B-8723-1D36-1C855F85F30B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43D845-BFD3-5105-A206-71E806A63698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35DCF02-48D8-2DC2-CB99-DE8C34C9143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E8843F8-5643-AA25-1221-68D57811732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1427FBE-6FF2-E92A-973F-0A76280150DA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6E9A3582-36D4-3DB2-7408-DEC61231181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643D72E0-7B3C-64A0-D80E-D1E987BA52C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8E94B2FB-FB6B-7F08-A9EC-FB4F25889317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A21EAF7-0FA9-C747-FADE-EB9909F140A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9968421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me_2024 sandisk or its affiliates All rights reserved">
            <a:extLst>
              <a:ext uri="{FF2B5EF4-FFF2-40B4-BE49-F238E27FC236}">
                <a16:creationId xmlns:a16="http://schemas.microsoft.com/office/drawing/2014/main" id="{642738AB-3A39-2252-D671-A3F2FA22F79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62239A96-4E89-32CE-B159-D2D7803736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439244"/>
            <a:ext cx="11607800" cy="1425347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AF6968-53B8-DA7A-894B-17605E587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0406A0-E371-CCA0-0E3C-011931EE09EC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64245B2-0CB5-7B8B-CC15-AE5BA4296F27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2FF7457D-84BE-C4EA-EC45-E88013B6E66B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A08D193-7FD6-1CBA-BC5D-3B74B7BCBF1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7EB08EFB-08ED-E974-2DAA-2DEC28F0E39B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ED1BC95-58DF-138C-CDA1-26DFC53D4DCF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10BDCFD7-3FBF-9E3E-E741-AA04969010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3FA7BB8-3B27-1071-F195-CFD17D44308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BAE674E-096B-E0A5-B7C3-120F887949E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02645B4-5800-7AAB-AC5A-09ED8D6FF050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C99294D-BF32-6EAD-73D3-0606521CE43C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214E987-5A69-8703-F571-5E68DF37A9D6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B1951E7E-D22B-360E-A694-AD8930F2BDE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3" name="name_2024 sandisk or its affiliates All rights reserved">
            <a:extLst>
              <a:ext uri="{FF2B5EF4-FFF2-40B4-BE49-F238E27FC236}">
                <a16:creationId xmlns:a16="http://schemas.microsoft.com/office/drawing/2014/main" id="{480C0E7B-FC10-7560-47C4-23ED64BAFA41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F71922-37DB-D48B-0C10-D21700C2ED8E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195277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1DE8E8-DED1-1D29-3F20-99D6DF25CAF6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7E56DC0-31DB-A07E-9417-7BD33DD9F4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95685BBB-0254-E69E-5D07-AD1621E30874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F020F4D-A232-EAB3-613A-D6528C5D6DB8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C835825-62DB-79DC-84B5-AF013BCBBA82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EBDEF4D-90B4-ECF7-E20C-B40CD532D70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F9463C2-B66A-BDEE-7F76-534FFA69D13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FDF4D4A-BBD5-D4D0-4D13-878A7CC67720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4CFF5657-4BE2-F62A-7761-118F0B7C39FF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F191E492-027A-F9BF-82DA-B57CDDE7381E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E572BC9-4326-44EB-5022-A00E8D09A17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442AC51-7D65-93EB-6DF0-9ECAE1EDAEF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A171EF2A-6057-D328-301B-4C75E036D718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922692D1-6778-C74C-7CEA-3EEA509C843D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55FAC2B-9831-FC3C-95E2-F09B96BD811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8868838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CDDF994-F924-91C6-3F1E-E4E0875CC5B8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71B6FE7-EBB1-DA7B-4A82-3C2956220F14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41CE9A53-042C-0D1D-67F0-DD8E216DD81D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DF8A31ED-BC93-1D0D-4E03-72AF5B573E1D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6375847E-E13A-CCDC-24A1-BFF9174C4F30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C88CEF2C-3CC1-2E7F-DF95-9E63557D806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112F2B03-8480-D609-B224-E4D743EA85A4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B1440623-6D14-1615-2242-429016447FA1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EC96DCED-A37A-1276-26F5-FF8B921F0AF3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2F0C4913-8674-D2B2-B4D7-7161F1C94F2D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31312A80-0BC7-73AF-E143-3E944484C39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D9A886-CF59-A2E1-05A5-E0E9877EA409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A08351AA-A979-FE59-50CE-E22648F2BF92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FF2904ED-4E3A-9654-D9F8-4E456364CFE5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D08BD0C9-7438-A09B-54B4-64095178E468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6960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7D006E4-331A-0157-CE42-E8ACDAEB4FCB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DA491E-AD65-B9A0-CD50-F8528A6520CC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D9F07DA-F249-64FB-3CF8-93864734AAC8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48F3FBA1-35AC-726D-6399-D908CB19A526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C263DFF-B678-4483-215A-364A853D122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321DD9C-27B2-F842-273D-04B417B33B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30CB79-03B3-FA26-2774-39F0E3051120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3E833F1-00BE-A879-3571-9D72200A00F5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C0B124E-9DD4-E41C-FA9F-B3884179147A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839A85B-EE68-41D2-0824-DE62976A2DA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1625E85A-99B8-5418-4AF2-4F9622A2121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36B1124B-77F5-46A8-F91E-C5D44DF136D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1" name="name_2024 sandisk or its affiliates All rights reserved">
            <a:extLst>
              <a:ext uri="{FF2B5EF4-FFF2-40B4-BE49-F238E27FC236}">
                <a16:creationId xmlns:a16="http://schemas.microsoft.com/office/drawing/2014/main" id="{93273B7A-B931-7762-6EBA-C54C6875922C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2" name="name_2024 sandisk or its affiliates All rights reserved">
            <a:extLst>
              <a:ext uri="{FF2B5EF4-FFF2-40B4-BE49-F238E27FC236}">
                <a16:creationId xmlns:a16="http://schemas.microsoft.com/office/drawing/2014/main" id="{AF5801BC-EEF9-D247-6632-C588D2B5D21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C13D9AC-744A-467B-F85A-B6559BF714F7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55939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me_2024 sandisk or its affiliates All rights reserved">
            <a:extLst>
              <a:ext uri="{FF2B5EF4-FFF2-40B4-BE49-F238E27FC236}">
                <a16:creationId xmlns:a16="http://schemas.microsoft.com/office/drawing/2014/main" id="{C2EB78CC-5952-6B45-686A-74177B116777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32E9088-7CE0-031E-34ED-0A51A9E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B9D2557-6FDA-6735-D425-659ED0A5AF9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896512B5-8467-2E68-7FDB-AF04DD02FCB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E5AAF1-EF2B-9739-5D9B-B645FE80D89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5B551F8-CC41-C192-AEEB-E8BC63C57202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1AA28DA-2E95-0179-9970-C56E7335AC4C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FAA860D-F792-6B31-70CC-2D382B0233C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DA5B842-F4B2-1BAC-DA6D-5748A51E4EDA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1F635-5BCA-8F26-4CE2-A0E3F4DDC294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B4A019A-92A5-B540-24B7-2BC0669BBBB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1CEC976-08A0-D21B-DE3A-969A1A77E8E8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E9BAF7E9-12F6-020E-6463-855F7F358424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0B646BB-FA6B-5EC9-84E1-110EB9F849E9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7" name="name_2024 sandisk or its affiliates All rights reserved">
            <a:extLst>
              <a:ext uri="{FF2B5EF4-FFF2-40B4-BE49-F238E27FC236}">
                <a16:creationId xmlns:a16="http://schemas.microsoft.com/office/drawing/2014/main" id="{7277941F-042A-DDD9-FFC0-3FF7341DA41D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18" name="name_2024 sandisk or its affiliates All rights reserved">
            <a:extLst>
              <a:ext uri="{FF2B5EF4-FFF2-40B4-BE49-F238E27FC236}">
                <a16:creationId xmlns:a16="http://schemas.microsoft.com/office/drawing/2014/main" id="{1F268A33-A3A9-A99D-27EE-263433500A18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59F53C3-7697-A35C-210D-0F5FD6FA0ACB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9897613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17447AFC-E5FB-9726-6C58-5928BBCDB57F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9BAFD44-DFAE-6584-F3C3-580D6907D1F7}"/>
              </a:ext>
            </a:extLst>
          </p:cNvPr>
          <p:cNvGrpSpPr/>
          <p:nvPr/>
        </p:nvGrpSpPr>
        <p:grpSpPr>
          <a:xfrm>
            <a:off x="292100" y="1792606"/>
            <a:ext cx="3849052" cy="924895"/>
            <a:chOff x="284163" y="2698150"/>
            <a:chExt cx="3767328" cy="90525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608273A-8B55-6612-D34D-DD21B5B2F644}"/>
                </a:ext>
              </a:extLst>
            </p:cNvPr>
            <p:cNvSpPr/>
            <p:nvPr userDrawn="1"/>
          </p:nvSpPr>
          <p:spPr>
            <a:xfrm>
              <a:off x="284163" y="2698150"/>
              <a:ext cx="3767328" cy="9052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FD63FE-9E33-1709-7503-632601894250}"/>
                </a:ext>
              </a:extLst>
            </p:cNvPr>
            <p:cNvGrpSpPr/>
            <p:nvPr userDrawn="1"/>
          </p:nvGrpSpPr>
          <p:grpSpPr>
            <a:xfrm>
              <a:off x="284163" y="2698151"/>
              <a:ext cx="1806575" cy="905256"/>
              <a:chOff x="146137" y="3532340"/>
              <a:chExt cx="1944601" cy="975922"/>
            </a:xfrm>
            <a:solidFill>
              <a:srgbClr val="000000"/>
            </a:solidFill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408FA0B-C8DB-8EDE-6D02-265A26910C04}"/>
                  </a:ext>
                </a:extLst>
              </p:cNvPr>
              <p:cNvSpPr/>
              <p:nvPr userDrawn="1"/>
            </p:nvSpPr>
            <p:spPr>
              <a:xfrm>
                <a:off x="1114816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DB62C2BA-784A-BEFE-5180-8CE0136E5F8F}"/>
                  </a:ext>
                </a:extLst>
              </p:cNvPr>
              <p:cNvSpPr/>
              <p:nvPr userDrawn="1"/>
            </p:nvSpPr>
            <p:spPr>
              <a:xfrm>
                <a:off x="146137" y="3532340"/>
                <a:ext cx="975922" cy="97592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4E2F6E18-D576-9104-92EA-1D3249CB6E59}"/>
                </a:ext>
              </a:extLst>
            </p:cNvPr>
            <p:cNvSpPr/>
            <p:nvPr userDrawn="1"/>
          </p:nvSpPr>
          <p:spPr>
            <a:xfrm>
              <a:off x="2090738" y="2698150"/>
              <a:ext cx="1960753" cy="905256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5260F4A5-0682-45A4-1DE8-3A9DEABE8A84}"/>
              </a:ext>
            </a:extLst>
          </p:cNvPr>
          <p:cNvSpPr/>
          <p:nvPr/>
        </p:nvSpPr>
        <p:spPr>
          <a:xfrm>
            <a:off x="296520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D74B0FD-69F3-EE84-E7F8-4C06592C73BD}"/>
              </a:ext>
            </a:extLst>
          </p:cNvPr>
          <p:cNvSpPr/>
          <p:nvPr/>
        </p:nvSpPr>
        <p:spPr>
          <a:xfrm>
            <a:off x="11830417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71BF83A-FE06-1A4E-4956-EBC0863A698E}"/>
              </a:ext>
            </a:extLst>
          </p:cNvPr>
          <p:cNvSpPr/>
          <p:nvPr/>
        </p:nvSpPr>
        <p:spPr>
          <a:xfrm>
            <a:off x="4141152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AA5DDF-F55E-4BDA-414E-AF16AD2E7BE5}"/>
              </a:ext>
            </a:extLst>
          </p:cNvPr>
          <p:cNvSpPr/>
          <p:nvPr/>
        </p:nvSpPr>
        <p:spPr>
          <a:xfrm>
            <a:off x="7985784" y="5057542"/>
            <a:ext cx="77421" cy="7742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me_2024 sandisk or its affiliates All rights reserved">
            <a:extLst>
              <a:ext uri="{FF2B5EF4-FFF2-40B4-BE49-F238E27FC236}">
                <a16:creationId xmlns:a16="http://schemas.microsoft.com/office/drawing/2014/main" id="{41D57C59-E5E7-D579-7041-32BB79C964E3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615B3D6-6E5F-FC36-12B7-E32FA59FFD2D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tx1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A35D3C-BE3A-B65C-86FA-D3DF9111B169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012B8E4A-514E-CFC2-A740-665313E52DD9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3C20FE84-7E94-A3E2-7840-F8B3C5C7563E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 10">
                <a:extLst>
                  <a:ext uri="{FF2B5EF4-FFF2-40B4-BE49-F238E27FC236}">
                    <a16:creationId xmlns:a16="http://schemas.microsoft.com/office/drawing/2014/main" id="{DA19BA47-0B88-6EBF-9064-1B20FEADC385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 13">
                <a:extLst>
                  <a:ext uri="{FF2B5EF4-FFF2-40B4-BE49-F238E27FC236}">
                    <a16:creationId xmlns:a16="http://schemas.microsoft.com/office/drawing/2014/main" id="{1977ACF2-CCB1-4391-3F91-B10B90F3B247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DCA0728-0809-225E-3A43-54A14361E505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AF1F8844-05D5-909B-DE04-30F8647BE36C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670EF5C0-EFED-D2FD-EAFD-BB2B357BD174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A5B89D84-9175-18DD-CD24-916309E53309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1437241D-C591-478D-2C51-86F4500684FF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4A28-1DF4-169F-801A-19A39A82D071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7" name="Freeform 6">
                <a:extLst>
                  <a:ext uri="{FF2B5EF4-FFF2-40B4-BE49-F238E27FC236}">
                    <a16:creationId xmlns:a16="http://schemas.microsoft.com/office/drawing/2014/main" id="{98679A0D-E8F8-29E0-DEA4-D89CAE8873C1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AECA805D-144D-D54F-A8F5-BA1EDF4CC9C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1" name="name_2024 sandisk or its affiliates All rights reserved">
            <a:extLst>
              <a:ext uri="{FF2B5EF4-FFF2-40B4-BE49-F238E27FC236}">
                <a16:creationId xmlns:a16="http://schemas.microsoft.com/office/drawing/2014/main" id="{343BD00A-FBA8-EC0F-13C8-8F67F77FBC2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</p:spTree>
    <p:extLst>
      <p:ext uri="{BB962C8B-B14F-4D97-AF65-F5344CB8AC3E}">
        <p14:creationId xmlns:p14="http://schemas.microsoft.com/office/powerpoint/2010/main" val="175925190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EF63D-2B1D-2CC3-2FE5-87AEC3C93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82351-2414-A00A-E10D-9C7469A48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DA4378-0842-3400-2046-993EE8F04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5EF1F-51C7-4BBD-8D1D-10A27FE2338E}" type="datetimeFigureOut">
              <a:rPr lang="en-MY" smtClean="0"/>
              <a:t>22/5/2025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3A5B9-9709-F72D-9985-3687F7A2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F35F2-6E51-C6C5-A0F0-C006979FB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06061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2A9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rgbClr val="3F3F3F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  <p:extLst>
      <p:ext uri="{BB962C8B-B14F-4D97-AF65-F5344CB8AC3E}">
        <p14:creationId xmlns:p14="http://schemas.microsoft.com/office/powerpoint/2010/main" val="2060940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and Sub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33C628C-D29E-A044-B2EB-3DC2477C6A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5014684"/>
            <a:ext cx="5791200" cy="155448"/>
          </a:xfrm>
          <a:prstGeom prst="rect">
            <a:avLst/>
          </a:prstGeom>
        </p:spPr>
        <p:txBody>
          <a:bodyPr wrap="square" lIns="45720" tIns="0" rIns="0" bIns="0" anchor="t">
            <a:spAutoFit/>
          </a:bodyPr>
          <a:lstStyle>
            <a:lvl1pPr marL="0" indent="0" algn="r">
              <a:lnSpc>
                <a:spcPct val="100000"/>
              </a:lnSpc>
              <a:spcAft>
                <a:spcPts val="0"/>
              </a:spcAft>
              <a:buNone/>
              <a:defRPr sz="1000" b="0" i="0" spc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  <a:lvl2pPr marL="457173" indent="0">
              <a:buNone/>
              <a:defRPr sz="2400">
                <a:solidFill>
                  <a:schemeClr val="bg1"/>
                </a:solidFill>
              </a:defRPr>
            </a:lvl2pPr>
            <a:lvl3pPr marL="914346" indent="0">
              <a:buNone/>
              <a:defRPr sz="2400">
                <a:solidFill>
                  <a:schemeClr val="bg1"/>
                </a:solidFill>
              </a:defRPr>
            </a:lvl3pPr>
            <a:lvl4pPr marL="1371519" indent="0">
              <a:buNone/>
              <a:defRPr sz="2400">
                <a:solidFill>
                  <a:schemeClr val="bg1"/>
                </a:solidFill>
              </a:defRPr>
            </a:lvl4pPr>
            <a:lvl5pPr marL="1828693" indent="0"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NAME, TITLE</a:t>
            </a:r>
          </a:p>
        </p:txBody>
      </p:sp>
      <p:sp>
        <p:nvSpPr>
          <p:cNvPr id="24" name="name_2024 sandisk or its affiliates All rights reserved">
            <a:extLst>
              <a:ext uri="{FF2B5EF4-FFF2-40B4-BE49-F238E27FC236}">
                <a16:creationId xmlns:a16="http://schemas.microsoft.com/office/drawing/2014/main" id="{6D8CD1FC-8805-8BD2-8CBE-E0CCBB790C5D}"/>
              </a:ext>
            </a:extLst>
          </p:cNvPr>
          <p:cNvSpPr txBox="1"/>
          <p:nvPr/>
        </p:nvSpPr>
        <p:spPr>
          <a:xfrm>
            <a:off x="301625" y="5014684"/>
            <a:ext cx="14478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40" name="Title 2">
            <a:extLst>
              <a:ext uri="{FF2B5EF4-FFF2-40B4-BE49-F238E27FC236}">
                <a16:creationId xmlns:a16="http://schemas.microsoft.com/office/drawing/2014/main" id="{34F3AA0F-AE20-56C9-A000-E9EE240A3F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100" y="208998"/>
            <a:ext cx="10871200" cy="40238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 marL="0" indent="0">
              <a:lnSpc>
                <a:spcPct val="88000"/>
              </a:lnSpc>
              <a:defRPr sz="8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6A692BC-3C6C-56BD-8B34-32B6817D15D4}"/>
              </a:ext>
            </a:extLst>
          </p:cNvPr>
          <p:cNvGrpSpPr/>
          <p:nvPr/>
        </p:nvGrpSpPr>
        <p:grpSpPr>
          <a:xfrm>
            <a:off x="297005" y="5411270"/>
            <a:ext cx="11602895" cy="1158371"/>
            <a:chOff x="297005" y="5421618"/>
            <a:chExt cx="11585651" cy="1156649"/>
          </a:xfrm>
          <a:solidFill>
            <a:schemeClr val="accent3"/>
          </a:solidFill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50FD88E0-3A7B-F830-D901-1BE0676304ED}"/>
                </a:ext>
              </a:extLst>
            </p:cNvPr>
            <p:cNvGrpSpPr/>
            <p:nvPr userDrawn="1"/>
          </p:nvGrpSpPr>
          <p:grpSpPr>
            <a:xfrm>
              <a:off x="297005" y="5421618"/>
              <a:ext cx="10643138" cy="1156649"/>
              <a:chOff x="3726006" y="3171824"/>
              <a:chExt cx="4740852" cy="515215"/>
            </a:xfrm>
            <a:grpFill/>
          </p:grpSpPr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BF52D899-1363-DEA1-6063-C8949655B805}"/>
                  </a:ext>
                </a:extLst>
              </p:cNvPr>
              <p:cNvSpPr/>
              <p:nvPr/>
            </p:nvSpPr>
            <p:spPr>
              <a:xfrm>
                <a:off x="5262995" y="3173556"/>
                <a:ext cx="639906" cy="512618"/>
              </a:xfrm>
              <a:custGeom>
                <a:avLst/>
                <a:gdLst>
                  <a:gd name="connsiteX0" fmla="*/ 512618 w 639906"/>
                  <a:gd name="connsiteY0" fmla="*/ 348961 h 512618"/>
                  <a:gd name="connsiteX1" fmla="*/ 482311 w 639906"/>
                  <a:gd name="connsiteY1" fmla="*/ 383598 h 512618"/>
                  <a:gd name="connsiteX2" fmla="*/ 446809 w 639906"/>
                  <a:gd name="connsiteY2" fmla="*/ 361950 h 512618"/>
                  <a:gd name="connsiteX3" fmla="*/ 329911 w 639906"/>
                  <a:gd name="connsiteY3" fmla="*/ 40698 h 512618"/>
                  <a:gd name="connsiteX4" fmla="*/ 274493 w 639906"/>
                  <a:gd name="connsiteY4" fmla="*/ 0 h 512618"/>
                  <a:gd name="connsiteX5" fmla="*/ 0 w 639906"/>
                  <a:gd name="connsiteY5" fmla="*/ 0 h 512618"/>
                  <a:gd name="connsiteX6" fmla="*/ 0 w 639906"/>
                  <a:gd name="connsiteY6" fmla="*/ 512618 h 512618"/>
                  <a:gd name="connsiteX7" fmla="*/ 200891 w 639906"/>
                  <a:gd name="connsiteY7" fmla="*/ 512618 h 512618"/>
                  <a:gd name="connsiteX8" fmla="*/ 200891 w 639906"/>
                  <a:gd name="connsiteY8" fmla="*/ 384464 h 512618"/>
                  <a:gd name="connsiteX9" fmla="*/ 165389 w 639906"/>
                  <a:gd name="connsiteY9" fmla="*/ 384464 h 512618"/>
                  <a:gd name="connsiteX10" fmla="*/ 128155 w 639906"/>
                  <a:gd name="connsiteY10" fmla="*/ 338571 h 512618"/>
                  <a:gd name="connsiteX11" fmla="*/ 128155 w 639906"/>
                  <a:gd name="connsiteY11" fmla="*/ 184439 h 512618"/>
                  <a:gd name="connsiteX12" fmla="*/ 200025 w 639906"/>
                  <a:gd name="connsiteY12" fmla="*/ 133350 h 512618"/>
                  <a:gd name="connsiteX13" fmla="*/ 228600 w 639906"/>
                  <a:gd name="connsiteY13" fmla="*/ 164523 h 512618"/>
                  <a:gd name="connsiteX14" fmla="*/ 322118 w 639906"/>
                  <a:gd name="connsiteY14" fmla="*/ 407843 h 512618"/>
                  <a:gd name="connsiteX15" fmla="*/ 475384 w 639906"/>
                  <a:gd name="connsiteY15" fmla="*/ 512618 h 512618"/>
                  <a:gd name="connsiteX16" fmla="*/ 478848 w 639906"/>
                  <a:gd name="connsiteY16" fmla="*/ 512618 h 512618"/>
                  <a:gd name="connsiteX17" fmla="*/ 639907 w 639906"/>
                  <a:gd name="connsiteY17" fmla="*/ 353291 h 512618"/>
                  <a:gd name="connsiteX18" fmla="*/ 639907 w 639906"/>
                  <a:gd name="connsiteY18" fmla="*/ 0 h 512618"/>
                  <a:gd name="connsiteX19" fmla="*/ 511752 w 639906"/>
                  <a:gd name="connsiteY19" fmla="*/ 0 h 512618"/>
                  <a:gd name="connsiteX20" fmla="*/ 511752 w 639906"/>
                  <a:gd name="connsiteY20" fmla="*/ 34982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39906" h="512618">
                    <a:moveTo>
                      <a:pt x="512618" y="348961"/>
                    </a:moveTo>
                    <a:cubicBezTo>
                      <a:pt x="512618" y="366279"/>
                      <a:pt x="499630" y="381000"/>
                      <a:pt x="482311" y="383598"/>
                    </a:cubicBezTo>
                    <a:cubicBezTo>
                      <a:pt x="466725" y="385330"/>
                      <a:pt x="452005" y="375805"/>
                      <a:pt x="446809" y="361950"/>
                    </a:cubicBezTo>
                    <a:lnTo>
                      <a:pt x="329911" y="40698"/>
                    </a:lnTo>
                    <a:cubicBezTo>
                      <a:pt x="321252" y="14721"/>
                      <a:pt x="299605" y="0"/>
                      <a:pt x="274493" y="0"/>
                    </a:cubicBezTo>
                    <a:lnTo>
                      <a:pt x="0" y="0"/>
                    </a:lnTo>
                    <a:lnTo>
                      <a:pt x="0" y="512618"/>
                    </a:lnTo>
                    <a:lnTo>
                      <a:pt x="200891" y="512618"/>
                    </a:lnTo>
                    <a:lnTo>
                      <a:pt x="200891" y="384464"/>
                    </a:lnTo>
                    <a:lnTo>
                      <a:pt x="165389" y="384464"/>
                    </a:lnTo>
                    <a:cubicBezTo>
                      <a:pt x="142009" y="384464"/>
                      <a:pt x="128155" y="363682"/>
                      <a:pt x="128155" y="338571"/>
                    </a:cubicBezTo>
                    <a:lnTo>
                      <a:pt x="128155" y="184439"/>
                    </a:lnTo>
                    <a:cubicBezTo>
                      <a:pt x="128155" y="146339"/>
                      <a:pt x="165389" y="118630"/>
                      <a:pt x="200025" y="133350"/>
                    </a:cubicBezTo>
                    <a:cubicBezTo>
                      <a:pt x="213014" y="139411"/>
                      <a:pt x="223405" y="150668"/>
                      <a:pt x="228600" y="164523"/>
                    </a:cubicBezTo>
                    <a:lnTo>
                      <a:pt x="322118" y="407843"/>
                    </a:lnTo>
                    <a:cubicBezTo>
                      <a:pt x="346364" y="471920"/>
                      <a:pt x="406977" y="512618"/>
                      <a:pt x="475384" y="512618"/>
                    </a:cubicBezTo>
                    <a:lnTo>
                      <a:pt x="478848" y="512618"/>
                    </a:lnTo>
                    <a:cubicBezTo>
                      <a:pt x="567170" y="512618"/>
                      <a:pt x="639907" y="442480"/>
                      <a:pt x="639907" y="353291"/>
                    </a:cubicBezTo>
                    <a:lnTo>
                      <a:pt x="639907" y="0"/>
                    </a:lnTo>
                    <a:lnTo>
                      <a:pt x="511752" y="0"/>
                    </a:lnTo>
                    <a:lnTo>
                      <a:pt x="511752" y="349827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D5E0007-2AC5-2685-4C2D-CF96C07C7ED0}"/>
                  </a:ext>
                </a:extLst>
              </p:cNvPr>
              <p:cNvSpPr/>
              <p:nvPr/>
            </p:nvSpPr>
            <p:spPr>
              <a:xfrm>
                <a:off x="6031922" y="3172690"/>
                <a:ext cx="640772" cy="512618"/>
              </a:xfrm>
              <a:custGeom>
                <a:avLst/>
                <a:gdLst>
                  <a:gd name="connsiteX0" fmla="*/ 384464 w 640772"/>
                  <a:gd name="connsiteY0" fmla="*/ 0 h 512618"/>
                  <a:gd name="connsiteX1" fmla="*/ 0 w 640772"/>
                  <a:gd name="connsiteY1" fmla="*/ 0 h 512618"/>
                  <a:gd name="connsiteX2" fmla="*/ 0 w 640772"/>
                  <a:gd name="connsiteY2" fmla="*/ 129020 h 512618"/>
                  <a:gd name="connsiteX3" fmla="*/ 384464 w 640772"/>
                  <a:gd name="connsiteY3" fmla="*/ 129020 h 512618"/>
                  <a:gd name="connsiteX4" fmla="*/ 511752 w 640772"/>
                  <a:gd name="connsiteY4" fmla="*/ 256309 h 512618"/>
                  <a:gd name="connsiteX5" fmla="*/ 384464 w 640772"/>
                  <a:gd name="connsiteY5" fmla="*/ 383598 h 512618"/>
                  <a:gd name="connsiteX6" fmla="*/ 0 w 640772"/>
                  <a:gd name="connsiteY6" fmla="*/ 383598 h 512618"/>
                  <a:gd name="connsiteX7" fmla="*/ 0 w 640772"/>
                  <a:gd name="connsiteY7" fmla="*/ 512618 h 512618"/>
                  <a:gd name="connsiteX8" fmla="*/ 384464 w 640772"/>
                  <a:gd name="connsiteY8" fmla="*/ 512618 h 512618"/>
                  <a:gd name="connsiteX9" fmla="*/ 609600 w 640772"/>
                  <a:gd name="connsiteY9" fmla="*/ 380134 h 512618"/>
                  <a:gd name="connsiteX10" fmla="*/ 640773 w 640772"/>
                  <a:gd name="connsiteY10" fmla="*/ 256309 h 512618"/>
                  <a:gd name="connsiteX11" fmla="*/ 609600 w 640772"/>
                  <a:gd name="connsiteY11" fmla="*/ 132484 h 512618"/>
                  <a:gd name="connsiteX12" fmla="*/ 384464 w 640772"/>
                  <a:gd name="connsiteY12" fmla="*/ 0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0772" h="512618">
                    <a:moveTo>
                      <a:pt x="384464" y="0"/>
                    </a:moveTo>
                    <a:lnTo>
                      <a:pt x="0" y="0"/>
                    </a:lnTo>
                    <a:lnTo>
                      <a:pt x="0" y="129020"/>
                    </a:lnTo>
                    <a:lnTo>
                      <a:pt x="384464" y="129020"/>
                    </a:lnTo>
                    <a:cubicBezTo>
                      <a:pt x="452004" y="129020"/>
                      <a:pt x="511752" y="188768"/>
                      <a:pt x="511752" y="256309"/>
                    </a:cubicBezTo>
                    <a:cubicBezTo>
                      <a:pt x="511752" y="323850"/>
                      <a:pt x="452004" y="383598"/>
                      <a:pt x="384464" y="383598"/>
                    </a:cubicBezTo>
                    <a:lnTo>
                      <a:pt x="0" y="383598"/>
                    </a:lnTo>
                    <a:lnTo>
                      <a:pt x="0" y="512618"/>
                    </a:lnTo>
                    <a:lnTo>
                      <a:pt x="384464" y="512618"/>
                    </a:lnTo>
                    <a:cubicBezTo>
                      <a:pt x="481446" y="512618"/>
                      <a:pt x="565439" y="458932"/>
                      <a:pt x="609600" y="380134"/>
                    </a:cubicBezTo>
                    <a:cubicBezTo>
                      <a:pt x="629516" y="343766"/>
                      <a:pt x="640773" y="301337"/>
                      <a:pt x="640773" y="256309"/>
                    </a:cubicBezTo>
                    <a:cubicBezTo>
                      <a:pt x="640773" y="211282"/>
                      <a:pt x="629516" y="169718"/>
                      <a:pt x="609600" y="132484"/>
                    </a:cubicBezTo>
                    <a:cubicBezTo>
                      <a:pt x="566305" y="52821"/>
                      <a:pt x="482311" y="0"/>
                      <a:pt x="384464" y="0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9164FD13-1646-7FD2-5414-F5FB8722267D}"/>
                  </a:ext>
                </a:extLst>
              </p:cNvPr>
              <p:cNvSpPr/>
              <p:nvPr/>
            </p:nvSpPr>
            <p:spPr>
              <a:xfrm>
                <a:off x="6726381" y="3171824"/>
                <a:ext cx="202622" cy="512618"/>
              </a:xfrm>
              <a:custGeom>
                <a:avLst/>
                <a:gdLst>
                  <a:gd name="connsiteX0" fmla="*/ 25977 w 202622"/>
                  <a:gd name="connsiteY0" fmla="*/ 129021 h 512618"/>
                  <a:gd name="connsiteX1" fmla="*/ 36368 w 202622"/>
                  <a:gd name="connsiteY1" fmla="*/ 129021 h 512618"/>
                  <a:gd name="connsiteX2" fmla="*/ 74468 w 202622"/>
                  <a:gd name="connsiteY2" fmla="*/ 176646 h 512618"/>
                  <a:gd name="connsiteX3" fmla="*/ 74468 w 202622"/>
                  <a:gd name="connsiteY3" fmla="*/ 512618 h 512618"/>
                  <a:gd name="connsiteX4" fmla="*/ 202623 w 202622"/>
                  <a:gd name="connsiteY4" fmla="*/ 512618 h 512618"/>
                  <a:gd name="connsiteX5" fmla="*/ 202623 w 202622"/>
                  <a:gd name="connsiteY5" fmla="*/ 0 h 512618"/>
                  <a:gd name="connsiteX6" fmla="*/ 0 w 202622"/>
                  <a:gd name="connsiteY6" fmla="*/ 0 h 512618"/>
                  <a:gd name="connsiteX7" fmla="*/ 0 w 202622"/>
                  <a:gd name="connsiteY7" fmla="*/ 128155 h 512618"/>
                  <a:gd name="connsiteX8" fmla="*/ 26843 w 202622"/>
                  <a:gd name="connsiteY8" fmla="*/ 128155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2622" h="512618">
                    <a:moveTo>
                      <a:pt x="25977" y="129021"/>
                    </a:moveTo>
                    <a:cubicBezTo>
                      <a:pt x="29441" y="129021"/>
                      <a:pt x="32039" y="129021"/>
                      <a:pt x="36368" y="129021"/>
                    </a:cubicBezTo>
                    <a:cubicBezTo>
                      <a:pt x="59748" y="132484"/>
                      <a:pt x="74468" y="151534"/>
                      <a:pt x="74468" y="176646"/>
                    </a:cubicBezTo>
                    <a:lnTo>
                      <a:pt x="74468" y="512618"/>
                    </a:lnTo>
                    <a:lnTo>
                      <a:pt x="202623" y="512618"/>
                    </a:lnTo>
                    <a:lnTo>
                      <a:pt x="202623" y="0"/>
                    </a:lnTo>
                    <a:lnTo>
                      <a:pt x="0" y="0"/>
                    </a:lnTo>
                    <a:lnTo>
                      <a:pt x="0" y="128155"/>
                    </a:lnTo>
                    <a:lnTo>
                      <a:pt x="26843" y="128155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3CEC4686-88E3-A390-9C59-C52AEAD5DDB6}"/>
                  </a:ext>
                </a:extLst>
              </p:cNvPr>
              <p:cNvSpPr/>
              <p:nvPr/>
            </p:nvSpPr>
            <p:spPr>
              <a:xfrm>
                <a:off x="7058025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79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79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3DA57102-8664-4537-0C96-1D776169644E}"/>
                  </a:ext>
                </a:extLst>
              </p:cNvPr>
              <p:cNvSpPr/>
              <p:nvPr/>
            </p:nvSpPr>
            <p:spPr>
              <a:xfrm>
                <a:off x="7056293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A49FBDA-20CE-D350-85F4-D7B8C67413BE}"/>
                  </a:ext>
                </a:extLst>
              </p:cNvPr>
              <p:cNvSpPr/>
              <p:nvPr/>
            </p:nvSpPr>
            <p:spPr>
              <a:xfrm>
                <a:off x="3726006" y="3172690"/>
                <a:ext cx="640772" cy="512618"/>
              </a:xfrm>
              <a:custGeom>
                <a:avLst/>
                <a:gdLst>
                  <a:gd name="connsiteX0" fmla="*/ 639907 w 640772"/>
                  <a:gd name="connsiteY0" fmla="*/ 410441 h 512618"/>
                  <a:gd name="connsiteX1" fmla="*/ 639907 w 640772"/>
                  <a:gd name="connsiteY1" fmla="*/ 512618 h 512618"/>
                  <a:gd name="connsiteX2" fmla="*/ 97848 w 640772"/>
                  <a:gd name="connsiteY2" fmla="*/ 304800 h 512618"/>
                  <a:gd name="connsiteX3" fmla="*/ 0 w 640772"/>
                  <a:gd name="connsiteY3" fmla="*/ 154132 h 512618"/>
                  <a:gd name="connsiteX4" fmla="*/ 154998 w 640772"/>
                  <a:gd name="connsiteY4" fmla="*/ 0 h 512618"/>
                  <a:gd name="connsiteX5" fmla="*/ 639907 w 640772"/>
                  <a:gd name="connsiteY5" fmla="*/ 0 h 512618"/>
                  <a:gd name="connsiteX6" fmla="*/ 639907 w 640772"/>
                  <a:gd name="connsiteY6" fmla="*/ 200891 h 512618"/>
                  <a:gd name="connsiteX7" fmla="*/ 511752 w 640772"/>
                  <a:gd name="connsiteY7" fmla="*/ 200891 h 512618"/>
                  <a:gd name="connsiteX8" fmla="*/ 511752 w 640772"/>
                  <a:gd name="connsiteY8" fmla="*/ 165389 h 512618"/>
                  <a:gd name="connsiteX9" fmla="*/ 472786 w 640772"/>
                  <a:gd name="connsiteY9" fmla="*/ 129020 h 512618"/>
                  <a:gd name="connsiteX10" fmla="*/ 189634 w 640772"/>
                  <a:gd name="connsiteY10" fmla="*/ 129020 h 512618"/>
                  <a:gd name="connsiteX11" fmla="*/ 149802 w 640772"/>
                  <a:gd name="connsiteY11" fmla="*/ 167986 h 512618"/>
                  <a:gd name="connsiteX12" fmla="*/ 175780 w 640772"/>
                  <a:gd name="connsiteY12" fmla="*/ 206087 h 512618"/>
                  <a:gd name="connsiteX13" fmla="*/ 598343 w 640772"/>
                  <a:gd name="connsiteY13" fmla="*/ 355023 h 512618"/>
                  <a:gd name="connsiteX14" fmla="*/ 640773 w 640772"/>
                  <a:gd name="connsiteY14" fmla="*/ 411307 h 512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40772" h="512618">
                    <a:moveTo>
                      <a:pt x="639907" y="410441"/>
                    </a:moveTo>
                    <a:lnTo>
                      <a:pt x="639907" y="512618"/>
                    </a:lnTo>
                    <a:lnTo>
                      <a:pt x="97848" y="304800"/>
                    </a:lnTo>
                    <a:cubicBezTo>
                      <a:pt x="12123" y="271895"/>
                      <a:pt x="0" y="209550"/>
                      <a:pt x="0" y="154132"/>
                    </a:cubicBezTo>
                    <a:cubicBezTo>
                      <a:pt x="0" y="69273"/>
                      <a:pt x="70139" y="0"/>
                      <a:pt x="154998" y="0"/>
                    </a:cubicBezTo>
                    <a:lnTo>
                      <a:pt x="639907" y="0"/>
                    </a:lnTo>
                    <a:lnTo>
                      <a:pt x="639907" y="200891"/>
                    </a:lnTo>
                    <a:lnTo>
                      <a:pt x="511752" y="200891"/>
                    </a:lnTo>
                    <a:lnTo>
                      <a:pt x="511752" y="165389"/>
                    </a:lnTo>
                    <a:cubicBezTo>
                      <a:pt x="511752" y="144607"/>
                      <a:pt x="491836" y="129020"/>
                      <a:pt x="472786" y="129020"/>
                    </a:cubicBezTo>
                    <a:lnTo>
                      <a:pt x="189634" y="129020"/>
                    </a:lnTo>
                    <a:cubicBezTo>
                      <a:pt x="167986" y="129020"/>
                      <a:pt x="149802" y="146339"/>
                      <a:pt x="149802" y="167986"/>
                    </a:cubicBezTo>
                    <a:cubicBezTo>
                      <a:pt x="149802" y="189634"/>
                      <a:pt x="160193" y="200025"/>
                      <a:pt x="175780" y="206087"/>
                    </a:cubicBezTo>
                    <a:lnTo>
                      <a:pt x="598343" y="355023"/>
                    </a:lnTo>
                    <a:cubicBezTo>
                      <a:pt x="598343" y="355023"/>
                      <a:pt x="640773" y="367145"/>
                      <a:pt x="640773" y="411307"/>
                    </a:cubicBez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6A87A37E-58CF-CB04-6B8E-B4B9738F218D}"/>
                  </a:ext>
                </a:extLst>
              </p:cNvPr>
              <p:cNvSpPr/>
              <p:nvPr/>
            </p:nvSpPr>
            <p:spPr>
              <a:xfrm>
                <a:off x="3726006" y="3557154"/>
                <a:ext cx="126422" cy="128154"/>
              </a:xfrm>
              <a:custGeom>
                <a:avLst/>
                <a:gdLst>
                  <a:gd name="connsiteX0" fmla="*/ 126423 w 126422"/>
                  <a:gd name="connsiteY0" fmla="*/ 0 h 128154"/>
                  <a:gd name="connsiteX1" fmla="*/ 0 w 126422"/>
                  <a:gd name="connsiteY1" fmla="*/ 0 h 128154"/>
                  <a:gd name="connsiteX2" fmla="*/ 0 w 126422"/>
                  <a:gd name="connsiteY2" fmla="*/ 128155 h 128154"/>
                  <a:gd name="connsiteX3" fmla="*/ 126423 w 126422"/>
                  <a:gd name="connsiteY3" fmla="*/ 128155 h 128154"/>
                  <a:gd name="connsiteX4" fmla="*/ 126423 w 126422"/>
                  <a:gd name="connsiteY4" fmla="*/ 0 h 128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22" h="128154">
                    <a:moveTo>
                      <a:pt x="126423" y="0"/>
                    </a:moveTo>
                    <a:lnTo>
                      <a:pt x="0" y="0"/>
                    </a:lnTo>
                    <a:lnTo>
                      <a:pt x="0" y="128155"/>
                    </a:lnTo>
                    <a:lnTo>
                      <a:pt x="126423" y="128155"/>
                    </a:lnTo>
                    <a:lnTo>
                      <a:pt x="126423" y="0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6B4B94F-9063-7C67-5801-B3828727A687}"/>
                  </a:ext>
                </a:extLst>
              </p:cNvPr>
              <p:cNvSpPr/>
              <p:nvPr/>
            </p:nvSpPr>
            <p:spPr>
              <a:xfrm>
                <a:off x="7827818" y="3172690"/>
                <a:ext cx="639040" cy="514349"/>
              </a:xfrm>
              <a:custGeom>
                <a:avLst/>
                <a:gdLst>
                  <a:gd name="connsiteX0" fmla="*/ 639041 w 639040"/>
                  <a:gd name="connsiteY0" fmla="*/ 129020 h 514349"/>
                  <a:gd name="connsiteX1" fmla="*/ 639041 w 639040"/>
                  <a:gd name="connsiteY1" fmla="*/ 0 h 514349"/>
                  <a:gd name="connsiteX2" fmla="*/ 526473 w 639040"/>
                  <a:gd name="connsiteY2" fmla="*/ 0 h 514349"/>
                  <a:gd name="connsiteX3" fmla="*/ 502227 w 639040"/>
                  <a:gd name="connsiteY3" fmla="*/ 9525 h 514349"/>
                  <a:gd name="connsiteX4" fmla="*/ 302203 w 639040"/>
                  <a:gd name="connsiteY4" fmla="*/ 191366 h 514349"/>
                  <a:gd name="connsiteX5" fmla="*/ 281420 w 639040"/>
                  <a:gd name="connsiteY5" fmla="*/ 200025 h 514349"/>
                  <a:gd name="connsiteX6" fmla="*/ 142009 w 639040"/>
                  <a:gd name="connsiteY6" fmla="*/ 200025 h 514349"/>
                  <a:gd name="connsiteX7" fmla="*/ 126423 w 639040"/>
                  <a:gd name="connsiteY7" fmla="*/ 184439 h 514349"/>
                  <a:gd name="connsiteX8" fmla="*/ 126423 w 639040"/>
                  <a:gd name="connsiteY8" fmla="*/ 866 h 514349"/>
                  <a:gd name="connsiteX9" fmla="*/ 0 w 639040"/>
                  <a:gd name="connsiteY9" fmla="*/ 866 h 514349"/>
                  <a:gd name="connsiteX10" fmla="*/ 0 w 639040"/>
                  <a:gd name="connsiteY10" fmla="*/ 513484 h 514349"/>
                  <a:gd name="connsiteX11" fmla="*/ 126423 w 639040"/>
                  <a:gd name="connsiteY11" fmla="*/ 513484 h 514349"/>
                  <a:gd name="connsiteX12" fmla="*/ 126423 w 639040"/>
                  <a:gd name="connsiteY12" fmla="*/ 329911 h 514349"/>
                  <a:gd name="connsiteX13" fmla="*/ 142009 w 639040"/>
                  <a:gd name="connsiteY13" fmla="*/ 314325 h 514349"/>
                  <a:gd name="connsiteX14" fmla="*/ 281420 w 639040"/>
                  <a:gd name="connsiteY14" fmla="*/ 314325 h 514349"/>
                  <a:gd name="connsiteX15" fmla="*/ 302203 w 639040"/>
                  <a:gd name="connsiteY15" fmla="*/ 322984 h 514349"/>
                  <a:gd name="connsiteX16" fmla="*/ 502227 w 639040"/>
                  <a:gd name="connsiteY16" fmla="*/ 504825 h 514349"/>
                  <a:gd name="connsiteX17" fmla="*/ 526473 w 639040"/>
                  <a:gd name="connsiteY17" fmla="*/ 514350 h 514349"/>
                  <a:gd name="connsiteX18" fmla="*/ 639041 w 639040"/>
                  <a:gd name="connsiteY18" fmla="*/ 514350 h 514349"/>
                  <a:gd name="connsiteX19" fmla="*/ 639041 w 639040"/>
                  <a:gd name="connsiteY19" fmla="*/ 386196 h 514349"/>
                  <a:gd name="connsiteX20" fmla="*/ 577562 w 639040"/>
                  <a:gd name="connsiteY20" fmla="*/ 386196 h 514349"/>
                  <a:gd name="connsiteX21" fmla="*/ 524741 w 639040"/>
                  <a:gd name="connsiteY21" fmla="*/ 367145 h 514349"/>
                  <a:gd name="connsiteX22" fmla="*/ 429491 w 639040"/>
                  <a:gd name="connsiteY22" fmla="*/ 283152 h 514349"/>
                  <a:gd name="connsiteX23" fmla="*/ 429491 w 639040"/>
                  <a:gd name="connsiteY23" fmla="*/ 233795 h 514349"/>
                  <a:gd name="connsiteX24" fmla="*/ 524741 w 639040"/>
                  <a:gd name="connsiteY24" fmla="*/ 149802 h 514349"/>
                  <a:gd name="connsiteX25" fmla="*/ 577562 w 639040"/>
                  <a:gd name="connsiteY25" fmla="*/ 130752 h 514349"/>
                  <a:gd name="connsiteX26" fmla="*/ 639041 w 639040"/>
                  <a:gd name="connsiteY26" fmla="*/ 130752 h 514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39040" h="514349">
                    <a:moveTo>
                      <a:pt x="639041" y="129020"/>
                    </a:moveTo>
                    <a:lnTo>
                      <a:pt x="639041" y="0"/>
                    </a:lnTo>
                    <a:lnTo>
                      <a:pt x="526473" y="0"/>
                    </a:lnTo>
                    <a:cubicBezTo>
                      <a:pt x="517814" y="0"/>
                      <a:pt x="509154" y="3464"/>
                      <a:pt x="502227" y="9525"/>
                    </a:cubicBezTo>
                    <a:lnTo>
                      <a:pt x="302203" y="191366"/>
                    </a:lnTo>
                    <a:cubicBezTo>
                      <a:pt x="296141" y="196561"/>
                      <a:pt x="289214" y="200025"/>
                      <a:pt x="281420" y="200025"/>
                    </a:cubicBezTo>
                    <a:lnTo>
                      <a:pt x="142009" y="200025"/>
                    </a:lnTo>
                    <a:cubicBezTo>
                      <a:pt x="133350" y="200025"/>
                      <a:pt x="126423" y="193098"/>
                      <a:pt x="126423" y="184439"/>
                    </a:cubicBezTo>
                    <a:lnTo>
                      <a:pt x="126423" y="866"/>
                    </a:lnTo>
                    <a:lnTo>
                      <a:pt x="0" y="866"/>
                    </a:lnTo>
                    <a:lnTo>
                      <a:pt x="0" y="513484"/>
                    </a:lnTo>
                    <a:lnTo>
                      <a:pt x="126423" y="513484"/>
                    </a:lnTo>
                    <a:lnTo>
                      <a:pt x="126423" y="329911"/>
                    </a:lnTo>
                    <a:cubicBezTo>
                      <a:pt x="126423" y="321252"/>
                      <a:pt x="133350" y="314325"/>
                      <a:pt x="142009" y="314325"/>
                    </a:cubicBezTo>
                    <a:lnTo>
                      <a:pt x="281420" y="314325"/>
                    </a:lnTo>
                    <a:cubicBezTo>
                      <a:pt x="289214" y="314325"/>
                      <a:pt x="296141" y="316923"/>
                      <a:pt x="302203" y="322984"/>
                    </a:cubicBezTo>
                    <a:lnTo>
                      <a:pt x="502227" y="504825"/>
                    </a:lnTo>
                    <a:cubicBezTo>
                      <a:pt x="509154" y="510886"/>
                      <a:pt x="517814" y="514350"/>
                      <a:pt x="526473" y="514350"/>
                    </a:cubicBezTo>
                    <a:lnTo>
                      <a:pt x="639041" y="514350"/>
                    </a:lnTo>
                    <a:lnTo>
                      <a:pt x="639041" y="386196"/>
                    </a:lnTo>
                    <a:lnTo>
                      <a:pt x="577562" y="386196"/>
                    </a:lnTo>
                    <a:cubicBezTo>
                      <a:pt x="558511" y="386196"/>
                      <a:pt x="539461" y="379268"/>
                      <a:pt x="524741" y="367145"/>
                    </a:cubicBezTo>
                    <a:lnTo>
                      <a:pt x="429491" y="283152"/>
                    </a:lnTo>
                    <a:cubicBezTo>
                      <a:pt x="414771" y="270164"/>
                      <a:pt x="414771" y="247650"/>
                      <a:pt x="429491" y="233795"/>
                    </a:cubicBezTo>
                    <a:lnTo>
                      <a:pt x="524741" y="149802"/>
                    </a:lnTo>
                    <a:cubicBezTo>
                      <a:pt x="539461" y="137680"/>
                      <a:pt x="557646" y="131618"/>
                      <a:pt x="577562" y="130752"/>
                    </a:cubicBezTo>
                    <a:lnTo>
                      <a:pt x="639041" y="130752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D10C90D8-745C-4517-452F-8D9398F858A1}"/>
                  </a:ext>
                </a:extLst>
              </p:cNvPr>
              <p:cNvSpPr/>
              <p:nvPr/>
            </p:nvSpPr>
            <p:spPr>
              <a:xfrm>
                <a:off x="4441247" y="3172690"/>
                <a:ext cx="692727" cy="513484"/>
              </a:xfrm>
              <a:custGeom>
                <a:avLst/>
                <a:gdLst>
                  <a:gd name="connsiteX0" fmla="*/ 497898 w 692727"/>
                  <a:gd name="connsiteY0" fmla="*/ 0 h 513484"/>
                  <a:gd name="connsiteX1" fmla="*/ 351559 w 692727"/>
                  <a:gd name="connsiteY1" fmla="*/ 72736 h 513484"/>
                  <a:gd name="connsiteX2" fmla="*/ 0 w 692727"/>
                  <a:gd name="connsiteY2" fmla="*/ 512618 h 513484"/>
                  <a:gd name="connsiteX3" fmla="*/ 178377 w 692727"/>
                  <a:gd name="connsiteY3" fmla="*/ 512618 h 513484"/>
                  <a:gd name="connsiteX4" fmla="*/ 468457 w 692727"/>
                  <a:gd name="connsiteY4" fmla="*/ 155864 h 513484"/>
                  <a:gd name="connsiteX5" fmla="*/ 516082 w 692727"/>
                  <a:gd name="connsiteY5" fmla="*/ 129886 h 513484"/>
                  <a:gd name="connsiteX6" fmla="*/ 564573 w 692727"/>
                  <a:gd name="connsiteY6" fmla="*/ 184439 h 513484"/>
                  <a:gd name="connsiteX7" fmla="*/ 564573 w 692727"/>
                  <a:gd name="connsiteY7" fmla="*/ 339436 h 513484"/>
                  <a:gd name="connsiteX8" fmla="*/ 528205 w 692727"/>
                  <a:gd name="connsiteY8" fmla="*/ 385330 h 513484"/>
                  <a:gd name="connsiteX9" fmla="*/ 492702 w 692727"/>
                  <a:gd name="connsiteY9" fmla="*/ 385330 h 513484"/>
                  <a:gd name="connsiteX10" fmla="*/ 492702 w 692727"/>
                  <a:gd name="connsiteY10" fmla="*/ 513484 h 513484"/>
                  <a:gd name="connsiteX11" fmla="*/ 692727 w 692727"/>
                  <a:gd name="connsiteY11" fmla="*/ 513484 h 513484"/>
                  <a:gd name="connsiteX12" fmla="*/ 692727 w 692727"/>
                  <a:gd name="connsiteY12" fmla="*/ 192232 h 513484"/>
                  <a:gd name="connsiteX13" fmla="*/ 497898 w 692727"/>
                  <a:gd name="connsiteY13" fmla="*/ 866 h 513484"/>
                  <a:gd name="connsiteX14" fmla="*/ 497898 w 692727"/>
                  <a:gd name="connsiteY14" fmla="*/ 866 h 513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92727" h="513484">
                    <a:moveTo>
                      <a:pt x="497898" y="0"/>
                    </a:moveTo>
                    <a:cubicBezTo>
                      <a:pt x="440748" y="866"/>
                      <a:pt x="387061" y="27709"/>
                      <a:pt x="351559" y="72736"/>
                    </a:cubicBezTo>
                    <a:lnTo>
                      <a:pt x="0" y="512618"/>
                    </a:lnTo>
                    <a:lnTo>
                      <a:pt x="178377" y="512618"/>
                    </a:lnTo>
                    <a:lnTo>
                      <a:pt x="468457" y="155864"/>
                    </a:lnTo>
                    <a:cubicBezTo>
                      <a:pt x="483177" y="138545"/>
                      <a:pt x="493568" y="129886"/>
                      <a:pt x="516082" y="129886"/>
                    </a:cubicBezTo>
                    <a:cubicBezTo>
                      <a:pt x="538596" y="129886"/>
                      <a:pt x="564573" y="154998"/>
                      <a:pt x="564573" y="184439"/>
                    </a:cubicBezTo>
                    <a:lnTo>
                      <a:pt x="564573" y="339436"/>
                    </a:lnTo>
                    <a:cubicBezTo>
                      <a:pt x="564573" y="364548"/>
                      <a:pt x="551584" y="385330"/>
                      <a:pt x="528205" y="385330"/>
                    </a:cubicBezTo>
                    <a:lnTo>
                      <a:pt x="492702" y="385330"/>
                    </a:lnTo>
                    <a:lnTo>
                      <a:pt x="492702" y="513484"/>
                    </a:lnTo>
                    <a:lnTo>
                      <a:pt x="692727" y="513484"/>
                    </a:lnTo>
                    <a:lnTo>
                      <a:pt x="692727" y="192232"/>
                    </a:lnTo>
                    <a:cubicBezTo>
                      <a:pt x="692727" y="166255"/>
                      <a:pt x="692727" y="866"/>
                      <a:pt x="497898" y="866"/>
                    </a:cubicBezTo>
                    <a:lnTo>
                      <a:pt x="497898" y="866"/>
                    </a:lnTo>
                    <a:close/>
                  </a:path>
                </a:pathLst>
              </a:custGeom>
              <a:grpFill/>
              <a:ln w="8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486611C-7296-3F16-EE92-FF3602ECC95B}"/>
                </a:ext>
              </a:extLst>
            </p:cNvPr>
            <p:cNvGrpSpPr/>
            <p:nvPr userDrawn="1"/>
          </p:nvGrpSpPr>
          <p:grpSpPr>
            <a:xfrm>
              <a:off x="11237775" y="5428812"/>
              <a:ext cx="644881" cy="280035"/>
              <a:chOff x="11237775" y="5428812"/>
              <a:chExt cx="644881" cy="280035"/>
            </a:xfrm>
            <a:grpFill/>
          </p:grpSpPr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B0C1A2A3-93DA-837F-A5A0-B25E09D76DE0}"/>
                  </a:ext>
                </a:extLst>
              </p:cNvPr>
              <p:cNvSpPr/>
              <p:nvPr/>
            </p:nvSpPr>
            <p:spPr>
              <a:xfrm>
                <a:off x="11237775" y="5428812"/>
                <a:ext cx="245631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245631" h="280035">
                    <a:moveTo>
                      <a:pt x="0" y="0"/>
                    </a:moveTo>
                    <a:lnTo>
                      <a:pt x="245631" y="0"/>
                    </a:lnTo>
                    <a:lnTo>
                      <a:pt x="245631" y="50407"/>
                    </a:lnTo>
                    <a:lnTo>
                      <a:pt x="151219" y="50407"/>
                    </a:lnTo>
                    <a:lnTo>
                      <a:pt x="151219" y="280035"/>
                    </a:lnTo>
                    <a:lnTo>
                      <a:pt x="93612" y="280035"/>
                    </a:lnTo>
                    <a:lnTo>
                      <a:pt x="93612" y="50407"/>
                    </a:lnTo>
                    <a:lnTo>
                      <a:pt x="0" y="5040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BAD87224-DE76-7FF9-D1D4-86623728FE01}"/>
                  </a:ext>
                </a:extLst>
              </p:cNvPr>
              <p:cNvSpPr/>
              <p:nvPr/>
            </p:nvSpPr>
            <p:spPr>
              <a:xfrm>
                <a:off x="11521011" y="5428812"/>
                <a:ext cx="361645" cy="280035"/>
              </a:xfrm>
              <a:custGeom>
                <a:avLst/>
                <a:gdLst/>
                <a:ahLst/>
                <a:cxnLst/>
                <a:rect l="l" t="t" r="r" b="b"/>
                <a:pathLst>
                  <a:path w="361645" h="280035">
                    <a:moveTo>
                      <a:pt x="0" y="0"/>
                    </a:moveTo>
                    <a:lnTo>
                      <a:pt x="100012" y="0"/>
                    </a:lnTo>
                    <a:lnTo>
                      <a:pt x="181622" y="210427"/>
                    </a:lnTo>
                    <a:lnTo>
                      <a:pt x="185623" y="210427"/>
                    </a:lnTo>
                    <a:lnTo>
                      <a:pt x="268033" y="0"/>
                    </a:lnTo>
                    <a:lnTo>
                      <a:pt x="361645" y="0"/>
                    </a:lnTo>
                    <a:lnTo>
                      <a:pt x="361645" y="280035"/>
                    </a:lnTo>
                    <a:lnTo>
                      <a:pt x="305638" y="280035"/>
                    </a:lnTo>
                    <a:lnTo>
                      <a:pt x="305638" y="48006"/>
                    </a:lnTo>
                    <a:lnTo>
                      <a:pt x="301637" y="48006"/>
                    </a:lnTo>
                    <a:lnTo>
                      <a:pt x="211226" y="280035"/>
                    </a:lnTo>
                    <a:lnTo>
                      <a:pt x="150418" y="280035"/>
                    </a:lnTo>
                    <a:lnTo>
                      <a:pt x="60007" y="48006"/>
                    </a:lnTo>
                    <a:lnTo>
                      <a:pt x="56807" y="48006"/>
                    </a:lnTo>
                    <a:lnTo>
                      <a:pt x="56807" y="280035"/>
                    </a:lnTo>
                    <a:lnTo>
                      <a:pt x="0" y="28003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D58DA466-A993-04AF-B67A-65B6194E07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94050" y="5014684"/>
            <a:ext cx="2901950" cy="155448"/>
          </a:xfrm>
        </p:spPr>
        <p:txBody>
          <a:bodyPr lIns="0"/>
          <a:lstStyle>
            <a:lvl1pPr marL="0" indent="0">
              <a:buNone/>
              <a:defRPr sz="1000" b="0" i="0">
                <a:solidFill>
                  <a:schemeClr val="tx1"/>
                </a:solidFill>
                <a:latin typeface="NB Architekt Pro Neue" panose="02010509020201040001" pitchFamily="49" charset="77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E6C6FE-813E-0703-F35F-82EA88599430}"/>
              </a:ext>
            </a:extLst>
          </p:cNvPr>
          <p:cNvSpPr/>
          <p:nvPr/>
        </p:nvSpPr>
        <p:spPr>
          <a:xfrm>
            <a:off x="11563470" y="293688"/>
            <a:ext cx="336430" cy="33643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907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68CE0-26CF-02FD-7ADE-CE8EE6F27D0E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464B26F-BE41-ACE2-CA93-AAF45AD7C8A8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69C89F2-06E1-5AAF-3773-78E6E0D321ED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7D40853-56E5-F107-0819-EB5328356B1A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0800836D-3118-CA60-E5B9-EE45B08AAA44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758703C-0681-AFE6-0AC2-669C53AFC187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9BFA7605-CC98-D2F3-7109-BE1FF08EF864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8D9CFF1-FEBC-3C0B-7462-B62B483AE2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294F85E-C762-5200-8253-138354CA2227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061EB08-6C5B-A9C7-B0AF-3729FB4DCE0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3F0016F-0CB3-7080-3BC4-4C1F78F36CBB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9664395-59B4-F182-99D7-707F30DA657F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F74C3101-8FD3-E028-3D78-74D6B16FCDBF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0" name="name_2024 sandisk or its affiliates All rights reserved">
            <a:extLst>
              <a:ext uri="{FF2B5EF4-FFF2-40B4-BE49-F238E27FC236}">
                <a16:creationId xmlns:a16="http://schemas.microsoft.com/office/drawing/2014/main" id="{EB03C76D-E757-381A-B49E-0D13A9F30663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93224829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339ACF-C1D7-28B4-AB2C-71D8975E22B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CFEF2E-507D-D3DC-160D-3A0004BDD970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E958F26-D8CA-C561-3E02-72F9F366178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936B439-5B9F-172C-B0E8-CD8D5975186F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E2479D3-25E0-5AEE-CCAD-0FE77C96951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84C24E5-9D24-77E4-470C-A8CFC1013706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284EDC3-E6EC-3368-9C47-9E30223C821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B111A04-15A3-B682-ADFE-0C53B36118C6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97E07BE-77E9-2244-8A13-8522EF1181B4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687D2AD-D031-8A4E-8C0D-3636C9361A41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F47B21F-1FD0-7FB1-D233-9530D4DD84B1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077A5AB2-2E52-B877-44E0-838E8B17B5B1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01F63028-2AAA-E3B3-F9D5-53E45AC7922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1880990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gu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2468A4-BC3E-6353-E1E0-2E13F959C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242175"/>
            <a:ext cx="10137775" cy="2859204"/>
          </a:xfrm>
          <a:prstGeom prst="rect">
            <a:avLst/>
          </a:prstGeom>
        </p:spPr>
        <p:txBody>
          <a:bodyPr wrap="square" lIns="0" tIns="0" anchor="t">
            <a:noAutofit/>
          </a:bodyPr>
          <a:lstStyle>
            <a:lvl1pPr>
              <a:lnSpc>
                <a:spcPct val="86000"/>
              </a:lnSpc>
              <a:defRPr sz="6000" b="0" spc="-22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SEGUE TITLE</a:t>
            </a:r>
          </a:p>
        </p:txBody>
      </p:sp>
      <p:sp>
        <p:nvSpPr>
          <p:cNvPr id="60" name="name_2024 sandisk or its affiliates All rights reserved">
            <a:extLst>
              <a:ext uri="{FF2B5EF4-FFF2-40B4-BE49-F238E27FC236}">
                <a16:creationId xmlns:a16="http://schemas.microsoft.com/office/drawing/2014/main" id="{8D1C0E07-2F4E-EA81-8A81-D9EB71265DB8}"/>
              </a:ext>
            </a:extLst>
          </p:cNvPr>
          <p:cNvSpPr txBox="1"/>
          <p:nvPr/>
        </p:nvSpPr>
        <p:spPr>
          <a:xfrm>
            <a:off x="292100" y="3207243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A95309-574A-2C41-2F2D-805220801FF6}"/>
              </a:ext>
            </a:extLst>
          </p:cNvPr>
          <p:cNvSpPr/>
          <p:nvPr/>
        </p:nvSpPr>
        <p:spPr>
          <a:xfrm>
            <a:off x="11607292" y="293688"/>
            <a:ext cx="292608" cy="2926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A2ECAB-A990-05E8-7F90-AD5E628FE43F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D458CD1-1083-C311-61DC-B73B5981CCBE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5CA5DB-3336-4F40-8ACB-4C84732848B1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404315-CE56-3B06-7393-E82FC9BDACF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5A253D-D6E9-ADF9-C515-492F2434252F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44107C-6004-B1CD-1490-B62B260EAD47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AECDA4C-9789-07FE-1F48-5AF47F22AA29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CFC7229-36AE-4655-EEFF-89D440E38679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FC0B2E28-AA20-5B6C-AE72-2D6BB558CFEB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F233A51-48A4-B89C-5C6F-DFDF556F5803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74F9271-3631-6865-D2F7-E351D3F925F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233B5A73-7298-BCB6-4FC2-B66FC2889B5B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29" name="name_2024 sandisk or its affiliates All rights reserved">
            <a:extLst>
              <a:ext uri="{FF2B5EF4-FFF2-40B4-BE49-F238E27FC236}">
                <a16:creationId xmlns:a16="http://schemas.microsoft.com/office/drawing/2014/main" id="{C55FD18D-6EF3-EFC4-7808-616EB60CDA44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1093456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ame_2024 sandisk or its affiliates All rights reserved">
            <a:extLst>
              <a:ext uri="{FF2B5EF4-FFF2-40B4-BE49-F238E27FC236}">
                <a16:creationId xmlns:a16="http://schemas.microsoft.com/office/drawing/2014/main" id="{F1C30B8C-09B7-CB1F-882E-B241F15B0D76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7EC5504-A4FE-358D-16CC-2AB47CBBF1A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76A3CD95-5E94-5493-1AC6-2262A0D82CF9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F44B77-C5A1-C494-9BFB-EB17CDA4CCC2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CC996D1-71B7-72A7-6032-4AA0A32FC33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4C1E13-DBE3-A4BC-F252-4465BF7F2AED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EAC372B-7725-9E31-9B0D-6433A96793DC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3FF67A0-AE2F-990E-27F7-E9C81F2B3C0D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628014-89E0-F9A4-662F-C8354423B061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C86CD2-4F4D-C6A9-7142-E1C777C90A35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E0AD7FA-45FE-1405-0EB6-406C8414558B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CB2B4A3-8B6C-7475-644B-7A5E557BF3F9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C099F52-DF08-E095-4332-B4644235F9D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17E2A5E-8FD6-2E82-E9A2-9A001192DD48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4323E2E-A29C-F82F-F092-D2FFEAEB4C4E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F7A36997-65DD-9532-1913-1D7219A56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4579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A7A04BEA-0593-482E-F83E-0FEAA84F8B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/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5" name="name_2024 sandisk or its affiliates All rights reserved">
            <a:extLst>
              <a:ext uri="{FF2B5EF4-FFF2-40B4-BE49-F238E27FC236}">
                <a16:creationId xmlns:a16="http://schemas.microsoft.com/office/drawing/2014/main" id="{1E7D2844-81DB-3E5D-8F3C-06C6583FE6EA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bg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191169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Gra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2106" y="6455472"/>
            <a:ext cx="857165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DB8322-B918-681E-793A-AFE314021B40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E7A9D8A-AA87-3F82-C668-CC6CDC266079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A677187A-6C75-2A23-8318-05DE9913EE2F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E00691B-025E-E1DC-3E99-C7EAD36953D7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1F84499-EFC6-C957-CB2C-D8CFEF93ABD3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A6A83C5-405D-825A-1897-EFD4E5882913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FDF2FC7-F404-8F1B-AFDF-28D314374476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4BA22C-356C-E626-557E-8CBC050A792E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6B502A8-6E11-321A-0F10-40F980E9C9BE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9103140-5C44-612B-7CD8-63C114C33515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6403B555-C522-5078-27B1-10160B3345C7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3022858-FA76-60FE-6FBE-30E403926B74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3A72C64C-E798-2E76-8937-2877A8053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8" y="442939"/>
            <a:ext cx="1160729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29C00BF-5540-0DB7-CDD1-F2D046742D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0C30DF5A-D960-5BD0-14CE-BCA47A83BA6B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94F3B7A-5EF9-24F0-EAE4-DDD05E4E3D0E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ysClr val="windowText" lastClr="000000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71936D5-702E-682A-9AEA-0B0940E9A4F3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05675490-9492-7CD1-95DD-1A7C2174542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123269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>
            <a:extLst>
              <a:ext uri="{FF2B5EF4-FFF2-40B4-BE49-F238E27FC236}">
                <a16:creationId xmlns:a16="http://schemas.microsoft.com/office/drawing/2014/main" id="{7C3FB967-F059-B832-9329-449B18F9D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94050" y="6455472"/>
            <a:ext cx="855221" cy="11887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0" i="0" spc="0" baseline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defRPr>
            </a:lvl1pPr>
          </a:lstStyle>
          <a:p>
            <a:fld id="{BC06D04F-F0DA-4DFA-BF01-73D4FB8EE6CB}" type="slidenum">
              <a:rPr lang="en-MY" smtClean="0"/>
              <a:t>‹#›</a:t>
            </a:fld>
            <a:endParaRPr lang="en-MY"/>
          </a:p>
        </p:txBody>
      </p:sp>
      <p:sp>
        <p:nvSpPr>
          <p:cNvPr id="5" name="name_2024 sandisk or its affiliates All rights reserved">
            <a:extLst>
              <a:ext uri="{FF2B5EF4-FFF2-40B4-BE49-F238E27FC236}">
                <a16:creationId xmlns:a16="http://schemas.microsoft.com/office/drawing/2014/main" id="{F581B636-B459-2929-A363-54D06D37B58B}"/>
              </a:ext>
            </a:extLst>
          </p:cNvPr>
          <p:cNvSpPr txBox="1"/>
          <p:nvPr/>
        </p:nvSpPr>
        <p:spPr>
          <a:xfrm>
            <a:off x="292100" y="267518"/>
            <a:ext cx="1323975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[Confidential]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F0FF31-B07D-ED98-3D60-0E8842F49DED}"/>
              </a:ext>
            </a:extLst>
          </p:cNvPr>
          <p:cNvGrpSpPr>
            <a:grpSpLocks noChangeAspect="1"/>
          </p:cNvGrpSpPr>
          <p:nvPr/>
        </p:nvGrpSpPr>
        <p:grpSpPr>
          <a:xfrm>
            <a:off x="297027" y="6344485"/>
            <a:ext cx="2240280" cy="218081"/>
            <a:chOff x="8480170" y="7684742"/>
            <a:chExt cx="1031076" cy="102566"/>
          </a:xfrm>
          <a:solidFill>
            <a:schemeClr val="accent3"/>
          </a:solidFill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F799128-7B9C-8255-5D51-5DD9CC646DCA}"/>
                </a:ext>
              </a:extLst>
            </p:cNvPr>
            <p:cNvSpPr/>
            <p:nvPr/>
          </p:nvSpPr>
          <p:spPr>
            <a:xfrm>
              <a:off x="8788109" y="7684742"/>
              <a:ext cx="128019" cy="102565"/>
            </a:xfrm>
            <a:custGeom>
              <a:avLst/>
              <a:gdLst>
                <a:gd name="connsiteX0" fmla="*/ 102070 w 128019"/>
                <a:gd name="connsiteY0" fmla="*/ 70104 h 102565"/>
                <a:gd name="connsiteX1" fmla="*/ 96188 w 128019"/>
                <a:gd name="connsiteY1" fmla="*/ 77011 h 102565"/>
                <a:gd name="connsiteX2" fmla="*/ 89268 w 128019"/>
                <a:gd name="connsiteY2" fmla="*/ 72521 h 102565"/>
                <a:gd name="connsiteX3" fmla="*/ 65740 w 128019"/>
                <a:gd name="connsiteY3" fmla="*/ 8288 h 102565"/>
                <a:gd name="connsiteX4" fmla="*/ 54668 w 128019"/>
                <a:gd name="connsiteY4" fmla="*/ 0 h 102565"/>
                <a:gd name="connsiteX5" fmla="*/ 0 w 128019"/>
                <a:gd name="connsiteY5" fmla="*/ 0 h 102565"/>
                <a:gd name="connsiteX6" fmla="*/ 0 w 128019"/>
                <a:gd name="connsiteY6" fmla="*/ 102221 h 102565"/>
                <a:gd name="connsiteX7" fmla="*/ 40136 w 128019"/>
                <a:gd name="connsiteY7" fmla="*/ 102221 h 102565"/>
                <a:gd name="connsiteX8" fmla="*/ 40136 w 128019"/>
                <a:gd name="connsiteY8" fmla="*/ 76665 h 102565"/>
                <a:gd name="connsiteX9" fmla="*/ 32870 w 128019"/>
                <a:gd name="connsiteY9" fmla="*/ 76665 h 102565"/>
                <a:gd name="connsiteX10" fmla="*/ 25604 w 128019"/>
                <a:gd name="connsiteY10" fmla="*/ 67687 h 102565"/>
                <a:gd name="connsiteX11" fmla="*/ 25604 w 128019"/>
                <a:gd name="connsiteY11" fmla="*/ 36951 h 102565"/>
                <a:gd name="connsiteX12" fmla="*/ 39790 w 128019"/>
                <a:gd name="connsiteY12" fmla="*/ 26591 h 102565"/>
                <a:gd name="connsiteX13" fmla="*/ 45672 w 128019"/>
                <a:gd name="connsiteY13" fmla="*/ 32807 h 102565"/>
                <a:gd name="connsiteX14" fmla="*/ 64356 w 128019"/>
                <a:gd name="connsiteY14" fmla="*/ 81500 h 102565"/>
                <a:gd name="connsiteX15" fmla="*/ 95150 w 128019"/>
                <a:gd name="connsiteY15" fmla="*/ 102566 h 102565"/>
                <a:gd name="connsiteX16" fmla="*/ 95842 w 128019"/>
                <a:gd name="connsiteY16" fmla="*/ 102566 h 102565"/>
                <a:gd name="connsiteX17" fmla="*/ 128020 w 128019"/>
                <a:gd name="connsiteY17" fmla="*/ 70795 h 102565"/>
                <a:gd name="connsiteX18" fmla="*/ 128020 w 128019"/>
                <a:gd name="connsiteY18" fmla="*/ 345 h 102565"/>
                <a:gd name="connsiteX19" fmla="*/ 102416 w 128019"/>
                <a:gd name="connsiteY19" fmla="*/ 345 h 102565"/>
                <a:gd name="connsiteX20" fmla="*/ 102416 w 128019"/>
                <a:gd name="connsiteY20" fmla="*/ 70104 h 102565"/>
                <a:gd name="connsiteX21" fmla="*/ 102416 w 128019"/>
                <a:gd name="connsiteY21" fmla="*/ 70104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8019" h="102565">
                  <a:moveTo>
                    <a:pt x="102070" y="70104"/>
                  </a:moveTo>
                  <a:cubicBezTo>
                    <a:pt x="102070" y="73557"/>
                    <a:pt x="99648" y="76665"/>
                    <a:pt x="96188" y="77011"/>
                  </a:cubicBezTo>
                  <a:cubicBezTo>
                    <a:pt x="93074" y="77356"/>
                    <a:pt x="90306" y="75629"/>
                    <a:pt x="89268" y="72521"/>
                  </a:cubicBezTo>
                  <a:lnTo>
                    <a:pt x="65740" y="8288"/>
                  </a:lnTo>
                  <a:cubicBezTo>
                    <a:pt x="64010" y="3108"/>
                    <a:pt x="59858" y="0"/>
                    <a:pt x="54668" y="0"/>
                  </a:cubicBezTo>
                  <a:lnTo>
                    <a:pt x="0" y="0"/>
                  </a:lnTo>
                  <a:lnTo>
                    <a:pt x="0" y="102221"/>
                  </a:lnTo>
                  <a:lnTo>
                    <a:pt x="40136" y="102221"/>
                  </a:lnTo>
                  <a:lnTo>
                    <a:pt x="40136" y="76665"/>
                  </a:lnTo>
                  <a:lnTo>
                    <a:pt x="32870" y="76665"/>
                  </a:lnTo>
                  <a:cubicBezTo>
                    <a:pt x="28026" y="76665"/>
                    <a:pt x="25604" y="72521"/>
                    <a:pt x="25604" y="67687"/>
                  </a:cubicBezTo>
                  <a:lnTo>
                    <a:pt x="25604" y="36951"/>
                  </a:lnTo>
                  <a:cubicBezTo>
                    <a:pt x="25604" y="29354"/>
                    <a:pt x="32870" y="23828"/>
                    <a:pt x="39790" y="26591"/>
                  </a:cubicBezTo>
                  <a:cubicBezTo>
                    <a:pt x="42212" y="27627"/>
                    <a:pt x="44634" y="30045"/>
                    <a:pt x="45672" y="32807"/>
                  </a:cubicBezTo>
                  <a:lnTo>
                    <a:pt x="64356" y="81500"/>
                  </a:lnTo>
                  <a:cubicBezTo>
                    <a:pt x="69200" y="94278"/>
                    <a:pt x="81310" y="102566"/>
                    <a:pt x="95150" y="102566"/>
                  </a:cubicBezTo>
                  <a:lnTo>
                    <a:pt x="95842" y="102566"/>
                  </a:lnTo>
                  <a:cubicBezTo>
                    <a:pt x="113488" y="102566"/>
                    <a:pt x="128020" y="88407"/>
                    <a:pt x="128020" y="70795"/>
                  </a:cubicBezTo>
                  <a:lnTo>
                    <a:pt x="128020" y="345"/>
                  </a:lnTo>
                  <a:lnTo>
                    <a:pt x="102416" y="345"/>
                  </a:lnTo>
                  <a:lnTo>
                    <a:pt x="102416" y="70104"/>
                  </a:lnTo>
                  <a:lnTo>
                    <a:pt x="102416" y="70104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F791B30-3B60-6B1D-EE7B-B10138035EF2}"/>
                </a:ext>
              </a:extLst>
            </p:cNvPr>
            <p:cNvSpPr/>
            <p:nvPr/>
          </p:nvSpPr>
          <p:spPr>
            <a:xfrm>
              <a:off x="8941733" y="7685087"/>
              <a:ext cx="128019" cy="102220"/>
            </a:xfrm>
            <a:custGeom>
              <a:avLst/>
              <a:gdLst>
                <a:gd name="connsiteX0" fmla="*/ 76812 w 128019"/>
                <a:gd name="connsiteY0" fmla="*/ 0 h 102220"/>
                <a:gd name="connsiteX1" fmla="*/ 0 w 128019"/>
                <a:gd name="connsiteY1" fmla="*/ 0 h 102220"/>
                <a:gd name="connsiteX2" fmla="*/ 0 w 128019"/>
                <a:gd name="connsiteY2" fmla="*/ 25555 h 102220"/>
                <a:gd name="connsiteX3" fmla="*/ 76812 w 128019"/>
                <a:gd name="connsiteY3" fmla="*/ 25555 h 102220"/>
                <a:gd name="connsiteX4" fmla="*/ 102416 w 128019"/>
                <a:gd name="connsiteY4" fmla="*/ 51110 h 102220"/>
                <a:gd name="connsiteX5" fmla="*/ 76812 w 128019"/>
                <a:gd name="connsiteY5" fmla="*/ 76665 h 102220"/>
                <a:gd name="connsiteX6" fmla="*/ 0 w 128019"/>
                <a:gd name="connsiteY6" fmla="*/ 76665 h 102220"/>
                <a:gd name="connsiteX7" fmla="*/ 0 w 128019"/>
                <a:gd name="connsiteY7" fmla="*/ 102221 h 102220"/>
                <a:gd name="connsiteX8" fmla="*/ 76812 w 128019"/>
                <a:gd name="connsiteY8" fmla="*/ 102221 h 102220"/>
                <a:gd name="connsiteX9" fmla="*/ 121792 w 128019"/>
                <a:gd name="connsiteY9" fmla="*/ 75629 h 102220"/>
                <a:gd name="connsiteX10" fmla="*/ 128020 w 128019"/>
                <a:gd name="connsiteY10" fmla="*/ 51110 h 102220"/>
                <a:gd name="connsiteX11" fmla="*/ 121792 w 128019"/>
                <a:gd name="connsiteY11" fmla="*/ 26591 h 102220"/>
                <a:gd name="connsiteX12" fmla="*/ 76812 w 128019"/>
                <a:gd name="connsiteY12" fmla="*/ 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8019" h="102220">
                  <a:moveTo>
                    <a:pt x="76812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76812" y="25555"/>
                  </a:lnTo>
                  <a:cubicBezTo>
                    <a:pt x="90306" y="25555"/>
                    <a:pt x="102416" y="37297"/>
                    <a:pt x="102416" y="51110"/>
                  </a:cubicBezTo>
                  <a:cubicBezTo>
                    <a:pt x="102416" y="64924"/>
                    <a:pt x="90652" y="76665"/>
                    <a:pt x="76812" y="76665"/>
                  </a:cubicBezTo>
                  <a:lnTo>
                    <a:pt x="0" y="76665"/>
                  </a:lnTo>
                  <a:lnTo>
                    <a:pt x="0" y="102221"/>
                  </a:lnTo>
                  <a:lnTo>
                    <a:pt x="76812" y="102221"/>
                  </a:lnTo>
                  <a:cubicBezTo>
                    <a:pt x="96188" y="102221"/>
                    <a:pt x="113142" y="91515"/>
                    <a:pt x="121792" y="75629"/>
                  </a:cubicBezTo>
                  <a:cubicBezTo>
                    <a:pt x="125598" y="68377"/>
                    <a:pt x="128020" y="59744"/>
                    <a:pt x="128020" y="51110"/>
                  </a:cubicBezTo>
                  <a:cubicBezTo>
                    <a:pt x="128020" y="42477"/>
                    <a:pt x="125598" y="33843"/>
                    <a:pt x="121792" y="26591"/>
                  </a:cubicBezTo>
                  <a:cubicBezTo>
                    <a:pt x="113142" y="10706"/>
                    <a:pt x="96188" y="0"/>
                    <a:pt x="76812" y="0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19E6ACB-6570-1A4C-D6D0-D4880E84942D}"/>
                </a:ext>
              </a:extLst>
            </p:cNvPr>
            <p:cNvSpPr/>
            <p:nvPr/>
          </p:nvSpPr>
          <p:spPr>
            <a:xfrm>
              <a:off x="9080478" y="7685087"/>
              <a:ext cx="40481" cy="102220"/>
            </a:xfrm>
            <a:custGeom>
              <a:avLst/>
              <a:gdLst>
                <a:gd name="connsiteX0" fmla="*/ 5190 w 40481"/>
                <a:gd name="connsiteY0" fmla="*/ 25555 h 102220"/>
                <a:gd name="connsiteX1" fmla="*/ 7266 w 40481"/>
                <a:gd name="connsiteY1" fmla="*/ 25555 h 102220"/>
                <a:gd name="connsiteX2" fmla="*/ 14878 w 40481"/>
                <a:gd name="connsiteY2" fmla="*/ 35225 h 102220"/>
                <a:gd name="connsiteX3" fmla="*/ 14878 w 40481"/>
                <a:gd name="connsiteY3" fmla="*/ 102221 h 102220"/>
                <a:gd name="connsiteX4" fmla="*/ 40482 w 40481"/>
                <a:gd name="connsiteY4" fmla="*/ 102221 h 102220"/>
                <a:gd name="connsiteX5" fmla="*/ 40482 w 40481"/>
                <a:gd name="connsiteY5" fmla="*/ 0 h 102220"/>
                <a:gd name="connsiteX6" fmla="*/ 0 w 40481"/>
                <a:gd name="connsiteY6" fmla="*/ 0 h 102220"/>
                <a:gd name="connsiteX7" fmla="*/ 0 w 40481"/>
                <a:gd name="connsiteY7" fmla="*/ 25555 h 102220"/>
                <a:gd name="connsiteX8" fmla="*/ 5536 w 40481"/>
                <a:gd name="connsiteY8" fmla="*/ 25555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481" h="102220">
                  <a:moveTo>
                    <a:pt x="5190" y="25555"/>
                  </a:moveTo>
                  <a:cubicBezTo>
                    <a:pt x="5882" y="25555"/>
                    <a:pt x="6574" y="25555"/>
                    <a:pt x="7266" y="25555"/>
                  </a:cubicBezTo>
                  <a:cubicBezTo>
                    <a:pt x="12110" y="26246"/>
                    <a:pt x="14878" y="30045"/>
                    <a:pt x="14878" y="35225"/>
                  </a:cubicBezTo>
                  <a:lnTo>
                    <a:pt x="14878" y="102221"/>
                  </a:lnTo>
                  <a:lnTo>
                    <a:pt x="40482" y="102221"/>
                  </a:lnTo>
                  <a:lnTo>
                    <a:pt x="40482" y="0"/>
                  </a:lnTo>
                  <a:lnTo>
                    <a:pt x="0" y="0"/>
                  </a:lnTo>
                  <a:lnTo>
                    <a:pt x="0" y="25555"/>
                  </a:lnTo>
                  <a:lnTo>
                    <a:pt x="5536" y="2555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2F0DBE7-1AA3-1D77-818E-655707A7A4D1}"/>
                </a:ext>
              </a:extLst>
            </p:cNvPr>
            <p:cNvSpPr/>
            <p:nvPr/>
          </p:nvSpPr>
          <p:spPr>
            <a:xfrm>
              <a:off x="9146218" y="7685087"/>
              <a:ext cx="128365" cy="102220"/>
            </a:xfrm>
            <a:custGeom>
              <a:avLst/>
              <a:gdLst>
                <a:gd name="connsiteX0" fmla="*/ 128365 w 128365"/>
                <a:gd name="connsiteY0" fmla="*/ 81846 h 102220"/>
                <a:gd name="connsiteX1" fmla="*/ 128365 w 128365"/>
                <a:gd name="connsiteY1" fmla="*/ 102221 h 102220"/>
                <a:gd name="connsiteX2" fmla="*/ 19722 w 128365"/>
                <a:gd name="connsiteY2" fmla="*/ 60780 h 102220"/>
                <a:gd name="connsiteX3" fmla="*/ 0 w 128365"/>
                <a:gd name="connsiteY3" fmla="*/ 30735 h 102220"/>
                <a:gd name="connsiteX4" fmla="*/ 31140 w 128365"/>
                <a:gd name="connsiteY4" fmla="*/ 0 h 102220"/>
                <a:gd name="connsiteX5" fmla="*/ 128020 w 128365"/>
                <a:gd name="connsiteY5" fmla="*/ 0 h 102220"/>
                <a:gd name="connsiteX6" fmla="*/ 128020 w 128365"/>
                <a:gd name="connsiteY6" fmla="*/ 40059 h 102220"/>
                <a:gd name="connsiteX7" fmla="*/ 102416 w 128365"/>
                <a:gd name="connsiteY7" fmla="*/ 40059 h 102220"/>
                <a:gd name="connsiteX8" fmla="*/ 102416 w 128365"/>
                <a:gd name="connsiteY8" fmla="*/ 32807 h 102220"/>
                <a:gd name="connsiteX9" fmla="*/ 94458 w 128365"/>
                <a:gd name="connsiteY9" fmla="*/ 25555 h 102220"/>
                <a:gd name="connsiteX10" fmla="*/ 37714 w 128365"/>
                <a:gd name="connsiteY10" fmla="*/ 25555 h 102220"/>
                <a:gd name="connsiteX11" fmla="*/ 29756 w 128365"/>
                <a:gd name="connsiteY11" fmla="*/ 33498 h 102220"/>
                <a:gd name="connsiteX12" fmla="*/ 34946 w 128365"/>
                <a:gd name="connsiteY12" fmla="*/ 41095 h 102220"/>
                <a:gd name="connsiteX13" fmla="*/ 119370 w 128365"/>
                <a:gd name="connsiteY13" fmla="*/ 70795 h 102220"/>
                <a:gd name="connsiteX14" fmla="*/ 127674 w 128365"/>
                <a:gd name="connsiteY14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8365" h="102220">
                  <a:moveTo>
                    <a:pt x="128365" y="81846"/>
                  </a:moveTo>
                  <a:lnTo>
                    <a:pt x="128365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773F0CB-E558-2654-48D4-37A6121FAB7D}"/>
                </a:ext>
              </a:extLst>
            </p:cNvPr>
            <p:cNvSpPr/>
            <p:nvPr/>
          </p:nvSpPr>
          <p:spPr>
            <a:xfrm>
              <a:off x="9146564" y="7761753"/>
              <a:ext cx="25258" cy="25555"/>
            </a:xfrm>
            <a:custGeom>
              <a:avLst/>
              <a:gdLst>
                <a:gd name="connsiteX0" fmla="*/ 25258 w 25258"/>
                <a:gd name="connsiteY0" fmla="*/ 0 h 25555"/>
                <a:gd name="connsiteX1" fmla="*/ 0 w 25258"/>
                <a:gd name="connsiteY1" fmla="*/ 0 h 25555"/>
                <a:gd name="connsiteX2" fmla="*/ 0 w 25258"/>
                <a:gd name="connsiteY2" fmla="*/ 25555 h 25555"/>
                <a:gd name="connsiteX3" fmla="*/ 25258 w 25258"/>
                <a:gd name="connsiteY3" fmla="*/ 25555 h 25555"/>
                <a:gd name="connsiteX4" fmla="*/ 25258 w 25258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8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88DC7D-D83D-D150-FA94-C3825AB73878}"/>
                </a:ext>
              </a:extLst>
            </p:cNvPr>
            <p:cNvSpPr/>
            <p:nvPr/>
          </p:nvSpPr>
          <p:spPr>
            <a:xfrm>
              <a:off x="8480170" y="7685087"/>
              <a:ext cx="128019" cy="102220"/>
            </a:xfrm>
            <a:custGeom>
              <a:avLst/>
              <a:gdLst>
                <a:gd name="connsiteX0" fmla="*/ 128020 w 128019"/>
                <a:gd name="connsiteY0" fmla="*/ 81846 h 102220"/>
                <a:gd name="connsiteX1" fmla="*/ 128020 w 128019"/>
                <a:gd name="connsiteY1" fmla="*/ 102221 h 102220"/>
                <a:gd name="connsiteX2" fmla="*/ 19722 w 128019"/>
                <a:gd name="connsiteY2" fmla="*/ 60780 h 102220"/>
                <a:gd name="connsiteX3" fmla="*/ 0 w 128019"/>
                <a:gd name="connsiteY3" fmla="*/ 30735 h 102220"/>
                <a:gd name="connsiteX4" fmla="*/ 31140 w 128019"/>
                <a:gd name="connsiteY4" fmla="*/ 0 h 102220"/>
                <a:gd name="connsiteX5" fmla="*/ 128020 w 128019"/>
                <a:gd name="connsiteY5" fmla="*/ 0 h 102220"/>
                <a:gd name="connsiteX6" fmla="*/ 128020 w 128019"/>
                <a:gd name="connsiteY6" fmla="*/ 40059 h 102220"/>
                <a:gd name="connsiteX7" fmla="*/ 102416 w 128019"/>
                <a:gd name="connsiteY7" fmla="*/ 40059 h 102220"/>
                <a:gd name="connsiteX8" fmla="*/ 102416 w 128019"/>
                <a:gd name="connsiteY8" fmla="*/ 32807 h 102220"/>
                <a:gd name="connsiteX9" fmla="*/ 94458 w 128019"/>
                <a:gd name="connsiteY9" fmla="*/ 25555 h 102220"/>
                <a:gd name="connsiteX10" fmla="*/ 37714 w 128019"/>
                <a:gd name="connsiteY10" fmla="*/ 25555 h 102220"/>
                <a:gd name="connsiteX11" fmla="*/ 29756 w 128019"/>
                <a:gd name="connsiteY11" fmla="*/ 33498 h 102220"/>
                <a:gd name="connsiteX12" fmla="*/ 34946 w 128019"/>
                <a:gd name="connsiteY12" fmla="*/ 41095 h 102220"/>
                <a:gd name="connsiteX13" fmla="*/ 119370 w 128019"/>
                <a:gd name="connsiteY13" fmla="*/ 70795 h 102220"/>
                <a:gd name="connsiteX14" fmla="*/ 127674 w 128019"/>
                <a:gd name="connsiteY14" fmla="*/ 81846 h 102220"/>
                <a:gd name="connsiteX15" fmla="*/ 127674 w 128019"/>
                <a:gd name="connsiteY15" fmla="*/ 81846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019" h="102220">
                  <a:moveTo>
                    <a:pt x="128020" y="81846"/>
                  </a:moveTo>
                  <a:lnTo>
                    <a:pt x="128020" y="102221"/>
                  </a:lnTo>
                  <a:lnTo>
                    <a:pt x="19722" y="60780"/>
                  </a:lnTo>
                  <a:cubicBezTo>
                    <a:pt x="2422" y="54218"/>
                    <a:pt x="0" y="41786"/>
                    <a:pt x="0" y="30735"/>
                  </a:cubicBezTo>
                  <a:cubicBezTo>
                    <a:pt x="0" y="13814"/>
                    <a:pt x="13840" y="0"/>
                    <a:pt x="31140" y="0"/>
                  </a:cubicBezTo>
                  <a:lnTo>
                    <a:pt x="128020" y="0"/>
                  </a:lnTo>
                  <a:lnTo>
                    <a:pt x="128020" y="40059"/>
                  </a:lnTo>
                  <a:lnTo>
                    <a:pt x="102416" y="40059"/>
                  </a:lnTo>
                  <a:lnTo>
                    <a:pt x="102416" y="32807"/>
                  </a:lnTo>
                  <a:cubicBezTo>
                    <a:pt x="102416" y="28663"/>
                    <a:pt x="98610" y="25555"/>
                    <a:pt x="94458" y="25555"/>
                  </a:cubicBezTo>
                  <a:lnTo>
                    <a:pt x="37714" y="25555"/>
                  </a:lnTo>
                  <a:cubicBezTo>
                    <a:pt x="33216" y="25555"/>
                    <a:pt x="29756" y="29009"/>
                    <a:pt x="29756" y="33498"/>
                  </a:cubicBezTo>
                  <a:cubicBezTo>
                    <a:pt x="29756" y="37987"/>
                    <a:pt x="31832" y="40059"/>
                    <a:pt x="34946" y="41095"/>
                  </a:cubicBezTo>
                  <a:lnTo>
                    <a:pt x="119370" y="70795"/>
                  </a:lnTo>
                  <a:cubicBezTo>
                    <a:pt x="119370" y="70795"/>
                    <a:pt x="127674" y="73212"/>
                    <a:pt x="127674" y="81846"/>
                  </a:cubicBezTo>
                  <a:lnTo>
                    <a:pt x="127674" y="81846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A1B8FEB-5047-C266-DED9-9C7C249A117A}"/>
                </a:ext>
              </a:extLst>
            </p:cNvPr>
            <p:cNvSpPr/>
            <p:nvPr/>
          </p:nvSpPr>
          <p:spPr>
            <a:xfrm>
              <a:off x="8480516" y="7761753"/>
              <a:ext cx="25257" cy="25555"/>
            </a:xfrm>
            <a:custGeom>
              <a:avLst/>
              <a:gdLst>
                <a:gd name="connsiteX0" fmla="*/ 25258 w 25257"/>
                <a:gd name="connsiteY0" fmla="*/ 0 h 25555"/>
                <a:gd name="connsiteX1" fmla="*/ 0 w 25257"/>
                <a:gd name="connsiteY1" fmla="*/ 0 h 25555"/>
                <a:gd name="connsiteX2" fmla="*/ 0 w 25257"/>
                <a:gd name="connsiteY2" fmla="*/ 25555 h 25555"/>
                <a:gd name="connsiteX3" fmla="*/ 25258 w 25257"/>
                <a:gd name="connsiteY3" fmla="*/ 25555 h 25555"/>
                <a:gd name="connsiteX4" fmla="*/ 25258 w 25257"/>
                <a:gd name="connsiteY4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" h="25555">
                  <a:moveTo>
                    <a:pt x="25258" y="0"/>
                  </a:moveTo>
                  <a:lnTo>
                    <a:pt x="0" y="0"/>
                  </a:lnTo>
                  <a:lnTo>
                    <a:pt x="0" y="25555"/>
                  </a:lnTo>
                  <a:lnTo>
                    <a:pt x="25258" y="25555"/>
                  </a:lnTo>
                  <a:lnTo>
                    <a:pt x="25258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A28410E-E52B-0205-2DB2-1186795728CC}"/>
                </a:ext>
              </a:extLst>
            </p:cNvPr>
            <p:cNvSpPr/>
            <p:nvPr/>
          </p:nvSpPr>
          <p:spPr>
            <a:xfrm>
              <a:off x="9300533" y="7685087"/>
              <a:ext cx="128019" cy="102220"/>
            </a:xfrm>
            <a:custGeom>
              <a:avLst/>
              <a:gdLst>
                <a:gd name="connsiteX0" fmla="*/ 128020 w 128019"/>
                <a:gd name="connsiteY0" fmla="*/ 25555 h 102220"/>
                <a:gd name="connsiteX1" fmla="*/ 128020 w 128019"/>
                <a:gd name="connsiteY1" fmla="*/ 0 h 102220"/>
                <a:gd name="connsiteX2" fmla="*/ 105530 w 128019"/>
                <a:gd name="connsiteY2" fmla="*/ 0 h 102220"/>
                <a:gd name="connsiteX3" fmla="*/ 100686 w 128019"/>
                <a:gd name="connsiteY3" fmla="*/ 1727 h 102220"/>
                <a:gd name="connsiteX4" fmla="*/ 60550 w 128019"/>
                <a:gd name="connsiteY4" fmla="*/ 37987 h 102220"/>
                <a:gd name="connsiteX5" fmla="*/ 56398 w 128019"/>
                <a:gd name="connsiteY5" fmla="*/ 39714 h 102220"/>
                <a:gd name="connsiteX6" fmla="*/ 28372 w 128019"/>
                <a:gd name="connsiteY6" fmla="*/ 39714 h 102220"/>
                <a:gd name="connsiteX7" fmla="*/ 25258 w 128019"/>
                <a:gd name="connsiteY7" fmla="*/ 36606 h 102220"/>
                <a:gd name="connsiteX8" fmla="*/ 25258 w 128019"/>
                <a:gd name="connsiteY8" fmla="*/ 0 h 102220"/>
                <a:gd name="connsiteX9" fmla="*/ 0 w 128019"/>
                <a:gd name="connsiteY9" fmla="*/ 0 h 102220"/>
                <a:gd name="connsiteX10" fmla="*/ 0 w 128019"/>
                <a:gd name="connsiteY10" fmla="*/ 102221 h 102220"/>
                <a:gd name="connsiteX11" fmla="*/ 25258 w 128019"/>
                <a:gd name="connsiteY11" fmla="*/ 102221 h 102220"/>
                <a:gd name="connsiteX12" fmla="*/ 25258 w 128019"/>
                <a:gd name="connsiteY12" fmla="*/ 65615 h 102220"/>
                <a:gd name="connsiteX13" fmla="*/ 28372 w 128019"/>
                <a:gd name="connsiteY13" fmla="*/ 62507 h 102220"/>
                <a:gd name="connsiteX14" fmla="*/ 56398 w 128019"/>
                <a:gd name="connsiteY14" fmla="*/ 62507 h 102220"/>
                <a:gd name="connsiteX15" fmla="*/ 60550 w 128019"/>
                <a:gd name="connsiteY15" fmla="*/ 64233 h 102220"/>
                <a:gd name="connsiteX16" fmla="*/ 100686 w 128019"/>
                <a:gd name="connsiteY16" fmla="*/ 100494 h 102220"/>
                <a:gd name="connsiteX17" fmla="*/ 105530 w 128019"/>
                <a:gd name="connsiteY17" fmla="*/ 102221 h 102220"/>
                <a:gd name="connsiteX18" fmla="*/ 128020 w 128019"/>
                <a:gd name="connsiteY18" fmla="*/ 102221 h 102220"/>
                <a:gd name="connsiteX19" fmla="*/ 128020 w 128019"/>
                <a:gd name="connsiteY19" fmla="*/ 76665 h 102220"/>
                <a:gd name="connsiteX20" fmla="*/ 115564 w 128019"/>
                <a:gd name="connsiteY20" fmla="*/ 76665 h 102220"/>
                <a:gd name="connsiteX21" fmla="*/ 105184 w 128019"/>
                <a:gd name="connsiteY21" fmla="*/ 72867 h 102220"/>
                <a:gd name="connsiteX22" fmla="*/ 86154 w 128019"/>
                <a:gd name="connsiteY22" fmla="*/ 55945 h 102220"/>
                <a:gd name="connsiteX23" fmla="*/ 86154 w 128019"/>
                <a:gd name="connsiteY23" fmla="*/ 45930 h 102220"/>
                <a:gd name="connsiteX24" fmla="*/ 105184 w 128019"/>
                <a:gd name="connsiteY24" fmla="*/ 29009 h 102220"/>
                <a:gd name="connsiteX25" fmla="*/ 115564 w 128019"/>
                <a:gd name="connsiteY25" fmla="*/ 25210 h 102220"/>
                <a:gd name="connsiteX26" fmla="*/ 128020 w 128019"/>
                <a:gd name="connsiteY26" fmla="*/ 25210 h 102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8019" h="102220">
                  <a:moveTo>
                    <a:pt x="128020" y="25555"/>
                  </a:moveTo>
                  <a:lnTo>
                    <a:pt x="128020" y="0"/>
                  </a:lnTo>
                  <a:lnTo>
                    <a:pt x="105530" y="0"/>
                  </a:lnTo>
                  <a:cubicBezTo>
                    <a:pt x="103800" y="0"/>
                    <a:pt x="102070" y="691"/>
                    <a:pt x="100686" y="1727"/>
                  </a:cubicBezTo>
                  <a:lnTo>
                    <a:pt x="60550" y="37987"/>
                  </a:lnTo>
                  <a:cubicBezTo>
                    <a:pt x="59512" y="39023"/>
                    <a:pt x="58128" y="39714"/>
                    <a:pt x="56398" y="39714"/>
                  </a:cubicBezTo>
                  <a:lnTo>
                    <a:pt x="28372" y="39714"/>
                  </a:lnTo>
                  <a:cubicBezTo>
                    <a:pt x="26642" y="39714"/>
                    <a:pt x="25258" y="38333"/>
                    <a:pt x="25258" y="36606"/>
                  </a:cubicBezTo>
                  <a:lnTo>
                    <a:pt x="25258" y="0"/>
                  </a:lnTo>
                  <a:lnTo>
                    <a:pt x="0" y="0"/>
                  </a:lnTo>
                  <a:lnTo>
                    <a:pt x="0" y="102221"/>
                  </a:lnTo>
                  <a:lnTo>
                    <a:pt x="25258" y="102221"/>
                  </a:lnTo>
                  <a:lnTo>
                    <a:pt x="25258" y="65615"/>
                  </a:lnTo>
                  <a:cubicBezTo>
                    <a:pt x="25258" y="63888"/>
                    <a:pt x="26642" y="62507"/>
                    <a:pt x="28372" y="62507"/>
                  </a:cubicBezTo>
                  <a:lnTo>
                    <a:pt x="56398" y="62507"/>
                  </a:lnTo>
                  <a:cubicBezTo>
                    <a:pt x="57782" y="62507"/>
                    <a:pt x="59512" y="62852"/>
                    <a:pt x="60550" y="64233"/>
                  </a:cubicBezTo>
                  <a:lnTo>
                    <a:pt x="100686" y="100494"/>
                  </a:lnTo>
                  <a:cubicBezTo>
                    <a:pt x="102070" y="101530"/>
                    <a:pt x="103800" y="102221"/>
                    <a:pt x="105530" y="102221"/>
                  </a:cubicBezTo>
                  <a:lnTo>
                    <a:pt x="128020" y="102221"/>
                  </a:lnTo>
                  <a:lnTo>
                    <a:pt x="128020" y="76665"/>
                  </a:lnTo>
                  <a:lnTo>
                    <a:pt x="115564" y="76665"/>
                  </a:lnTo>
                  <a:cubicBezTo>
                    <a:pt x="111758" y="76665"/>
                    <a:pt x="107952" y="75284"/>
                    <a:pt x="105184" y="72867"/>
                  </a:cubicBezTo>
                  <a:lnTo>
                    <a:pt x="86154" y="55945"/>
                  </a:lnTo>
                  <a:cubicBezTo>
                    <a:pt x="83040" y="53528"/>
                    <a:pt x="83040" y="48693"/>
                    <a:pt x="86154" y="45930"/>
                  </a:cubicBezTo>
                  <a:lnTo>
                    <a:pt x="105184" y="29009"/>
                  </a:lnTo>
                  <a:cubicBezTo>
                    <a:pt x="108298" y="26591"/>
                    <a:pt x="111758" y="25210"/>
                    <a:pt x="115564" y="25210"/>
                  </a:cubicBezTo>
                  <a:lnTo>
                    <a:pt x="128020" y="2521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50DF4B3-93D1-2890-10D6-A3012E685754}"/>
                </a:ext>
              </a:extLst>
            </p:cNvPr>
            <p:cNvSpPr/>
            <p:nvPr/>
          </p:nvSpPr>
          <p:spPr>
            <a:xfrm>
              <a:off x="8623760" y="7684742"/>
              <a:ext cx="138053" cy="102565"/>
            </a:xfrm>
            <a:custGeom>
              <a:avLst/>
              <a:gdLst>
                <a:gd name="connsiteX0" fmla="*/ 99302 w 138053"/>
                <a:gd name="connsiteY0" fmla="*/ 345 h 102565"/>
                <a:gd name="connsiteX1" fmla="*/ 70238 w 138053"/>
                <a:gd name="connsiteY1" fmla="*/ 14850 h 102565"/>
                <a:gd name="connsiteX2" fmla="*/ 0 w 138053"/>
                <a:gd name="connsiteY2" fmla="*/ 102566 h 102565"/>
                <a:gd name="connsiteX3" fmla="*/ 35638 w 138053"/>
                <a:gd name="connsiteY3" fmla="*/ 102566 h 102565"/>
                <a:gd name="connsiteX4" fmla="*/ 93420 w 138053"/>
                <a:gd name="connsiteY4" fmla="*/ 31426 h 102565"/>
                <a:gd name="connsiteX5" fmla="*/ 102762 w 138053"/>
                <a:gd name="connsiteY5" fmla="*/ 26246 h 102565"/>
                <a:gd name="connsiteX6" fmla="*/ 112450 w 138053"/>
                <a:gd name="connsiteY6" fmla="*/ 36951 h 102565"/>
                <a:gd name="connsiteX7" fmla="*/ 112450 w 138053"/>
                <a:gd name="connsiteY7" fmla="*/ 68032 h 102565"/>
                <a:gd name="connsiteX8" fmla="*/ 105184 w 138053"/>
                <a:gd name="connsiteY8" fmla="*/ 77011 h 102565"/>
                <a:gd name="connsiteX9" fmla="*/ 97918 w 138053"/>
                <a:gd name="connsiteY9" fmla="*/ 77011 h 102565"/>
                <a:gd name="connsiteX10" fmla="*/ 97918 w 138053"/>
                <a:gd name="connsiteY10" fmla="*/ 102566 h 102565"/>
                <a:gd name="connsiteX11" fmla="*/ 138054 w 138053"/>
                <a:gd name="connsiteY11" fmla="*/ 102566 h 102565"/>
                <a:gd name="connsiteX12" fmla="*/ 138054 w 138053"/>
                <a:gd name="connsiteY12" fmla="*/ 38333 h 102565"/>
                <a:gd name="connsiteX13" fmla="*/ 98956 w 138053"/>
                <a:gd name="connsiteY13" fmla="*/ 0 h 102565"/>
                <a:gd name="connsiteX14" fmla="*/ 98956 w 138053"/>
                <a:gd name="connsiteY14" fmla="*/ 0 h 10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8053" h="102565">
                  <a:moveTo>
                    <a:pt x="99302" y="345"/>
                  </a:moveTo>
                  <a:cubicBezTo>
                    <a:pt x="87884" y="345"/>
                    <a:pt x="77158" y="5871"/>
                    <a:pt x="70238" y="14850"/>
                  </a:cubicBezTo>
                  <a:lnTo>
                    <a:pt x="0" y="102566"/>
                  </a:lnTo>
                  <a:lnTo>
                    <a:pt x="35638" y="102566"/>
                  </a:lnTo>
                  <a:lnTo>
                    <a:pt x="93420" y="31426"/>
                  </a:lnTo>
                  <a:cubicBezTo>
                    <a:pt x="96188" y="27973"/>
                    <a:pt x="98264" y="26246"/>
                    <a:pt x="102762" y="26246"/>
                  </a:cubicBezTo>
                  <a:cubicBezTo>
                    <a:pt x="107260" y="26246"/>
                    <a:pt x="112450" y="31081"/>
                    <a:pt x="112450" y="36951"/>
                  </a:cubicBezTo>
                  <a:lnTo>
                    <a:pt x="112450" y="68032"/>
                  </a:lnTo>
                  <a:cubicBezTo>
                    <a:pt x="112450" y="72867"/>
                    <a:pt x="110028" y="77011"/>
                    <a:pt x="105184" y="77011"/>
                  </a:cubicBezTo>
                  <a:lnTo>
                    <a:pt x="97918" y="77011"/>
                  </a:lnTo>
                  <a:lnTo>
                    <a:pt x="97918" y="102566"/>
                  </a:lnTo>
                  <a:lnTo>
                    <a:pt x="138054" y="102566"/>
                  </a:lnTo>
                  <a:lnTo>
                    <a:pt x="138054" y="38333"/>
                  </a:lnTo>
                  <a:cubicBezTo>
                    <a:pt x="138054" y="33153"/>
                    <a:pt x="138054" y="0"/>
                    <a:pt x="98956" y="0"/>
                  </a:cubicBezTo>
                  <a:lnTo>
                    <a:pt x="98956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460BAFC-E4E4-EAA6-70B5-71D6F786DA05}"/>
                </a:ext>
              </a:extLst>
            </p:cNvPr>
            <p:cNvSpPr/>
            <p:nvPr/>
          </p:nvSpPr>
          <p:spPr>
            <a:xfrm>
              <a:off x="9480453" y="7685087"/>
              <a:ext cx="30793" cy="25555"/>
            </a:xfrm>
            <a:custGeom>
              <a:avLst/>
              <a:gdLst>
                <a:gd name="connsiteX0" fmla="*/ 30448 w 30793"/>
                <a:gd name="connsiteY0" fmla="*/ 0 h 25555"/>
                <a:gd name="connsiteX1" fmla="*/ 30448 w 30793"/>
                <a:gd name="connsiteY1" fmla="*/ 25555 h 25555"/>
                <a:gd name="connsiteX2" fmla="*/ 24912 w 30793"/>
                <a:gd name="connsiteY2" fmla="*/ 25555 h 25555"/>
                <a:gd name="connsiteX3" fmla="*/ 24912 w 30793"/>
                <a:gd name="connsiteY3" fmla="*/ 5180 h 25555"/>
                <a:gd name="connsiteX4" fmla="*/ 24912 w 30793"/>
                <a:gd name="connsiteY4" fmla="*/ 5180 h 25555"/>
                <a:gd name="connsiteX5" fmla="*/ 17646 w 30793"/>
                <a:gd name="connsiteY5" fmla="*/ 25555 h 25555"/>
                <a:gd name="connsiteX6" fmla="*/ 12802 w 30793"/>
                <a:gd name="connsiteY6" fmla="*/ 25555 h 25555"/>
                <a:gd name="connsiteX7" fmla="*/ 5536 w 30793"/>
                <a:gd name="connsiteY7" fmla="*/ 5180 h 25555"/>
                <a:gd name="connsiteX8" fmla="*/ 5536 w 30793"/>
                <a:gd name="connsiteY8" fmla="*/ 5180 h 25555"/>
                <a:gd name="connsiteX9" fmla="*/ 5536 w 30793"/>
                <a:gd name="connsiteY9" fmla="*/ 25555 h 25555"/>
                <a:gd name="connsiteX10" fmla="*/ 0 w 30793"/>
                <a:gd name="connsiteY10" fmla="*/ 25555 h 25555"/>
                <a:gd name="connsiteX11" fmla="*/ 0 w 30793"/>
                <a:gd name="connsiteY11" fmla="*/ 0 h 25555"/>
                <a:gd name="connsiteX12" fmla="*/ 9688 w 30793"/>
                <a:gd name="connsiteY12" fmla="*/ 0 h 25555"/>
                <a:gd name="connsiteX13" fmla="*/ 15570 w 30793"/>
                <a:gd name="connsiteY13" fmla="*/ 17267 h 25555"/>
                <a:gd name="connsiteX14" fmla="*/ 15570 w 30793"/>
                <a:gd name="connsiteY14" fmla="*/ 17267 h 25555"/>
                <a:gd name="connsiteX15" fmla="*/ 21798 w 30793"/>
                <a:gd name="connsiteY15" fmla="*/ 0 h 25555"/>
                <a:gd name="connsiteX16" fmla="*/ 30794 w 30793"/>
                <a:gd name="connsiteY16" fmla="*/ 0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793" h="25555">
                  <a:moveTo>
                    <a:pt x="30448" y="0"/>
                  </a:moveTo>
                  <a:lnTo>
                    <a:pt x="30448" y="25555"/>
                  </a:lnTo>
                  <a:lnTo>
                    <a:pt x="24912" y="25555"/>
                  </a:lnTo>
                  <a:lnTo>
                    <a:pt x="24912" y="5180"/>
                  </a:lnTo>
                  <a:lnTo>
                    <a:pt x="24912" y="5180"/>
                  </a:lnTo>
                  <a:lnTo>
                    <a:pt x="17646" y="25555"/>
                  </a:lnTo>
                  <a:lnTo>
                    <a:pt x="12802" y="25555"/>
                  </a:lnTo>
                  <a:lnTo>
                    <a:pt x="5536" y="5180"/>
                  </a:lnTo>
                  <a:lnTo>
                    <a:pt x="5536" y="5180"/>
                  </a:lnTo>
                  <a:lnTo>
                    <a:pt x="5536" y="25555"/>
                  </a:lnTo>
                  <a:lnTo>
                    <a:pt x="0" y="25555"/>
                  </a:lnTo>
                  <a:lnTo>
                    <a:pt x="0" y="0"/>
                  </a:lnTo>
                  <a:lnTo>
                    <a:pt x="9688" y="0"/>
                  </a:lnTo>
                  <a:lnTo>
                    <a:pt x="15570" y="17267"/>
                  </a:lnTo>
                  <a:lnTo>
                    <a:pt x="15570" y="17267"/>
                  </a:lnTo>
                  <a:lnTo>
                    <a:pt x="21798" y="0"/>
                  </a:lnTo>
                  <a:lnTo>
                    <a:pt x="30794" y="0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44CEE59-9DC5-3F05-311A-36DA10537F80}"/>
                </a:ext>
              </a:extLst>
            </p:cNvPr>
            <p:cNvSpPr/>
            <p:nvPr/>
          </p:nvSpPr>
          <p:spPr>
            <a:xfrm>
              <a:off x="9453811" y="7685087"/>
              <a:ext cx="21451" cy="25555"/>
            </a:xfrm>
            <a:custGeom>
              <a:avLst/>
              <a:gdLst>
                <a:gd name="connsiteX0" fmla="*/ 13840 w 21451"/>
                <a:gd name="connsiteY0" fmla="*/ 4835 h 25555"/>
                <a:gd name="connsiteX1" fmla="*/ 13840 w 21451"/>
                <a:gd name="connsiteY1" fmla="*/ 25555 h 25555"/>
                <a:gd name="connsiteX2" fmla="*/ 7958 w 21451"/>
                <a:gd name="connsiteY2" fmla="*/ 25555 h 25555"/>
                <a:gd name="connsiteX3" fmla="*/ 7958 w 21451"/>
                <a:gd name="connsiteY3" fmla="*/ 4835 h 25555"/>
                <a:gd name="connsiteX4" fmla="*/ 0 w 21451"/>
                <a:gd name="connsiteY4" fmla="*/ 4835 h 25555"/>
                <a:gd name="connsiteX5" fmla="*/ 0 w 21451"/>
                <a:gd name="connsiteY5" fmla="*/ 0 h 25555"/>
                <a:gd name="connsiteX6" fmla="*/ 21452 w 21451"/>
                <a:gd name="connsiteY6" fmla="*/ 0 h 25555"/>
                <a:gd name="connsiteX7" fmla="*/ 21452 w 21451"/>
                <a:gd name="connsiteY7" fmla="*/ 4835 h 25555"/>
                <a:gd name="connsiteX8" fmla="*/ 13494 w 21451"/>
                <a:gd name="connsiteY8" fmla="*/ 4835 h 25555"/>
                <a:gd name="connsiteX9" fmla="*/ 13494 w 21451"/>
                <a:gd name="connsiteY9" fmla="*/ 4835 h 2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51" h="25555">
                  <a:moveTo>
                    <a:pt x="13840" y="4835"/>
                  </a:moveTo>
                  <a:lnTo>
                    <a:pt x="13840" y="25555"/>
                  </a:lnTo>
                  <a:lnTo>
                    <a:pt x="7958" y="25555"/>
                  </a:lnTo>
                  <a:lnTo>
                    <a:pt x="7958" y="4835"/>
                  </a:lnTo>
                  <a:lnTo>
                    <a:pt x="0" y="4835"/>
                  </a:lnTo>
                  <a:lnTo>
                    <a:pt x="0" y="0"/>
                  </a:lnTo>
                  <a:lnTo>
                    <a:pt x="21452" y="0"/>
                  </a:lnTo>
                  <a:lnTo>
                    <a:pt x="21452" y="4835"/>
                  </a:lnTo>
                  <a:lnTo>
                    <a:pt x="13494" y="4835"/>
                  </a:lnTo>
                  <a:lnTo>
                    <a:pt x="13494" y="4835"/>
                  </a:lnTo>
                  <a:close/>
                </a:path>
              </a:pathLst>
            </a:custGeom>
            <a:grpFill/>
            <a:ln w="345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34" name="Title 1">
            <a:extLst>
              <a:ext uri="{FF2B5EF4-FFF2-40B4-BE49-F238E27FC236}">
                <a16:creationId xmlns:a16="http://schemas.microsoft.com/office/drawing/2014/main" id="{C4DFF970-9E2C-FEF7-38ED-FDDBF80175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2099" y="442939"/>
            <a:ext cx="11607801" cy="960120"/>
          </a:xfrm>
          <a:prstGeom prst="rect">
            <a:avLst/>
          </a:prstGeom>
        </p:spPr>
        <p:txBody>
          <a:bodyPr wrap="square" lIns="0" anchor="b">
            <a:noAutofit/>
          </a:bodyPr>
          <a:lstStyle>
            <a:lvl1pPr>
              <a:lnSpc>
                <a:spcPct val="100000"/>
              </a:lnSpc>
              <a:defRPr sz="30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61817AE3-6D4F-1951-DB2F-C9FD0AB604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2099" y="1407519"/>
            <a:ext cx="11607801" cy="496143"/>
          </a:xfrm>
          <a:prstGeom prst="rect">
            <a:avLst/>
          </a:prstGeom>
        </p:spPr>
        <p:txBody>
          <a:bodyPr wrap="none" lIns="0" b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3000" b="0" spc="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274304" indent="0">
              <a:buNone/>
              <a:defRPr/>
            </a:lvl2pPr>
            <a:lvl3pPr marL="914346" indent="0">
              <a:buNone/>
              <a:defRPr/>
            </a:lvl3pPr>
            <a:lvl4pPr marL="1371519" indent="0">
              <a:buNone/>
              <a:defRPr/>
            </a:lvl4pPr>
            <a:lvl5pPr marL="1828693" indent="0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6" name="name_2024 sandisk or its affiliates All rights reserved">
            <a:extLst>
              <a:ext uri="{FF2B5EF4-FFF2-40B4-BE49-F238E27FC236}">
                <a16:creationId xmlns:a16="http://schemas.microsoft.com/office/drawing/2014/main" id="{C0349B19-74A8-2BA4-C454-99E1B90E52D7}"/>
              </a:ext>
            </a:extLst>
          </p:cNvPr>
          <p:cNvSpPr txBox="1"/>
          <p:nvPr/>
        </p:nvSpPr>
        <p:spPr>
          <a:xfrm>
            <a:off x="6096000" y="6437971"/>
            <a:ext cx="5803900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b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r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2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©2025 SANDISK CORPORATION OR ITS AFFILIATES ALL RIGHTS RESERVED</a:t>
            </a:r>
          </a:p>
        </p:txBody>
      </p:sp>
      <p:sp>
        <p:nvSpPr>
          <p:cNvPr id="37" name="name_2024 sandisk or its affiliates All rights reserved">
            <a:extLst>
              <a:ext uri="{FF2B5EF4-FFF2-40B4-BE49-F238E27FC236}">
                <a16:creationId xmlns:a16="http://schemas.microsoft.com/office/drawing/2014/main" id="{C201CB10-31EE-857F-EB82-9121DFC97799}"/>
              </a:ext>
            </a:extLst>
          </p:cNvPr>
          <p:cNvSpPr txBox="1"/>
          <p:nvPr/>
        </p:nvSpPr>
        <p:spPr>
          <a:xfrm>
            <a:off x="8997951" y="267518"/>
            <a:ext cx="2242276" cy="153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 anchor="t">
            <a:spAutoFit/>
          </a:bodyPr>
          <a:lstStyle>
            <a:lvl1pPr>
              <a:lnSpc>
                <a:spcPts val="1600"/>
              </a:lnSpc>
              <a:defRPr sz="1300">
                <a:solidFill>
                  <a:schemeClr val="accent3">
                    <a:lumOff val="8823"/>
                  </a:schemeClr>
                </a:solidFill>
                <a:latin typeface="NB Architekt Pro Neue Regular"/>
                <a:ea typeface="NB Architekt Pro Neue Regular"/>
                <a:cs typeface="NB Architekt Pro Neue Regular"/>
                <a:sym typeface="NB Architekt Pro Neue Regular"/>
              </a:defRPr>
            </a:lvl1pPr>
          </a:lstStyle>
          <a:p>
            <a:pPr algn="l" defTabSz="609412" hangingPunct="0">
              <a:lnSpc>
                <a:spcPct val="100000"/>
              </a:lnSpc>
            </a:pPr>
            <a:r>
              <a:rPr lang="en-US" sz="1000" b="0" i="0" kern="0" spc="0" baseline="0" dirty="0">
                <a:solidFill>
                  <a:schemeClr val="tx1"/>
                </a:solidFill>
                <a:latin typeface="NB Architekt Pro Neue" panose="02010509020201040001" pitchFamily="49" charset="77"/>
                <a:cs typeface="Consolas" panose="020B0609020204030204" pitchFamily="49" charset="0"/>
              </a:rPr>
              <a:t>“START” “REPEAT” “1988/2025”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43DDDCE-1011-E237-1B5F-5219B04D7505}"/>
              </a:ext>
            </a:extLst>
          </p:cNvPr>
          <p:cNvSpPr/>
          <p:nvPr/>
        </p:nvSpPr>
        <p:spPr>
          <a:xfrm>
            <a:off x="11808843" y="296581"/>
            <a:ext cx="91057" cy="9105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70F7847F-B361-D8CC-63C3-57A37D82554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92099" y="2284930"/>
            <a:ext cx="11607801" cy="3885745"/>
          </a:xfrm>
          <a:prstGeom prst="rect">
            <a:avLst/>
          </a:prstGeom>
        </p:spPr>
        <p:txBody>
          <a:bodyPr lIns="0" bIns="0">
            <a:noAutofit/>
          </a:bodyPr>
          <a:lstStyle>
            <a:lvl1pPr marL="292608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1pPr>
            <a:lvl2pPr marL="585216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2pPr>
            <a:lvl3pPr marL="877824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3pPr>
            <a:lvl4pPr marL="1170432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4pPr>
            <a:lvl5pPr marL="1463040" indent="-292608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defRPr sz="200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806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>
            <a:extLst>
              <a:ext uri="{FF2B5EF4-FFF2-40B4-BE49-F238E27FC236}">
                <a16:creationId xmlns:a16="http://schemas.microsoft.com/office/drawing/2014/main" id="{1FDC8262-8DF2-1640-BFF9-41E3C7903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" y="438200"/>
            <a:ext cx="11607799" cy="1426391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E1E62C54-3B91-7A43-B1C6-5766DA4F8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2084388"/>
            <a:ext cx="11595101" cy="40358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19443" marR="0" lvl="0" indent="-219443" algn="l" defTabSz="9143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Click to add text</a:t>
            </a:r>
          </a:p>
          <a:p>
            <a:pPr marL="438887" marR="0" lvl="1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Second level</a:t>
            </a:r>
          </a:p>
          <a:p>
            <a:pPr marL="658330" marR="0" lvl="2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Third level</a:t>
            </a:r>
          </a:p>
          <a:p>
            <a:pPr marL="877772" marR="0" lvl="3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</a:rPr>
              <a:t>Fourth level</a:t>
            </a:r>
          </a:p>
          <a:p>
            <a:pPr marL="1097216" marR="0" lvl="4" indent="-219443" algn="l" defTabSz="914346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 typeface="Pilat Regular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ilat Book"/>
                <a:ea typeface="+mn-ea"/>
                <a:cs typeface="+mn-cs"/>
                <a:sym typeface="Wingdings" pitchFamily="2" charset="2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750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46" rtl="0" eaLnBrk="1" latinLnBrk="0" hangingPunct="1">
        <a:lnSpc>
          <a:spcPct val="100000"/>
        </a:lnSpc>
        <a:spcBef>
          <a:spcPct val="0"/>
        </a:spcBef>
        <a:buNone/>
        <a:defRPr sz="3000" b="0" i="0" kern="1200" spc="0" baseline="0">
          <a:ln w="19050">
            <a:noFill/>
            <a:miter lim="800000"/>
          </a:ln>
          <a:solidFill>
            <a:schemeClr val="tx1"/>
          </a:solidFill>
          <a:latin typeface="+mj-lt"/>
          <a:ea typeface="+mj-ea"/>
          <a:cs typeface="Pilat Regular" panose="020B0604020202020204" pitchFamily="34" charset="0"/>
        </a:defRPr>
      </a:lvl1pPr>
    </p:titleStyle>
    <p:bodyStyle>
      <a:lvl1pPr marL="274320" indent="-274320" algn="l" defTabSz="914346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548640" indent="-274320" algn="l" defTabSz="914346" rtl="0" eaLnBrk="1" latinLnBrk="0" hangingPunct="1">
        <a:lnSpc>
          <a:spcPts val="2400"/>
        </a:lnSpc>
        <a:spcBef>
          <a:spcPts val="0"/>
        </a:spcBef>
        <a:spcAft>
          <a:spcPts val="1000"/>
        </a:spcAft>
        <a:buClrTx/>
        <a:buSzPct val="100000"/>
        <a:buFont typeface="Pilat Regular" panose="020B0604020202020204" pitchFamily="34" charset="0"/>
        <a:buChar char="•"/>
        <a:defRPr sz="2000" b="0" i="0" kern="1200" spc="0" baseline="0">
          <a:solidFill>
            <a:schemeClr val="tx1"/>
          </a:solidFill>
          <a:latin typeface="+mn-lt"/>
          <a:ea typeface="+mn-ea"/>
          <a:cs typeface="+mn-cs"/>
          <a:sym typeface="Wingdings" pitchFamily="2" charset="2"/>
        </a:defRPr>
      </a:lvl5pPr>
      <a:lvl6pPr marL="251445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9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6" algn="l" defTabSz="914346" rtl="0" eaLnBrk="1" latinLnBrk="0" hangingPunct="1">
        <a:lnSpc>
          <a:spcPct val="90000"/>
        </a:lnSpc>
        <a:spcBef>
          <a:spcPts val="500"/>
        </a:spcBef>
        <a:buFont typeface="Pilat Regular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9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84">
          <p15:clr>
            <a:srgbClr val="C35EA4"/>
          </p15:clr>
        </p15:guide>
        <p15:guide id="13" pos="7496">
          <p15:clr>
            <a:srgbClr val="C35EA4"/>
          </p15:clr>
        </p15:guide>
        <p15:guide id="18" orient="horz" pos="185">
          <p15:clr>
            <a:srgbClr val="C35EA4"/>
          </p15:clr>
        </p15:guide>
        <p15:guide id="22" orient="horz" pos="4133">
          <p15:clr>
            <a:srgbClr val="C35EA4"/>
          </p15:clr>
        </p15:guide>
        <p15:guide id="55" pos="2012">
          <p15:clr>
            <a:srgbClr val="5ACBF0"/>
          </p15:clr>
        </p15:guide>
        <p15:guide id="61" pos="5668">
          <p15:clr>
            <a:srgbClr val="5ACBF0"/>
          </p15:clr>
        </p15:guide>
        <p15:guide id="85" pos="3840">
          <p15:clr>
            <a:srgbClr val="5ACBF0"/>
          </p15:clr>
        </p15:guide>
        <p15:guide id="88" pos="5059">
          <p15:clr>
            <a:srgbClr val="9FCC3B"/>
          </p15:clr>
        </p15:guide>
        <p15:guide id="89" pos="2620">
          <p15:clr>
            <a:srgbClr val="9FCC3B"/>
          </p15:clr>
        </p15:guide>
        <p15:guide id="90" pos="1099">
          <p15:clr>
            <a:srgbClr val="5ACBF0"/>
          </p15:clr>
        </p15:guide>
        <p15:guide id="91" pos="2926">
          <p15:clr>
            <a:srgbClr val="5ACBF0"/>
          </p15:clr>
        </p15:guide>
        <p15:guide id="92" pos="4754">
          <p15:clr>
            <a:srgbClr val="5ACBF0"/>
          </p15:clr>
        </p15:guide>
        <p15:guide id="93" pos="658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3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5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4.png"/><Relationship Id="rId4" Type="http://schemas.openxmlformats.org/officeDocument/2006/relationships/image" Target="../media/image36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6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67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68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69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0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1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7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5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png"/><Relationship Id="rId5" Type="http://schemas.openxmlformats.org/officeDocument/2006/relationships/hyperlink" Target="mailto:RFx@wdc.com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9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1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BBBEC-1E6B-2DD4-18E9-E4921188A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t">
            <a:normAutofit/>
          </a:bodyPr>
          <a:lstStyle/>
          <a:p>
            <a:r>
              <a:rPr lang="en-US" dirty="0"/>
              <a:t>RESPONDING TO </a:t>
            </a:r>
            <a:br>
              <a:rPr lang="en-US" dirty="0"/>
            </a:br>
            <a:r>
              <a:rPr lang="en-US" dirty="0"/>
              <a:t>AN RFQ/ RFP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9410060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002" y="2508854"/>
            <a:ext cx="765810" cy="65405"/>
          </a:xfrm>
          <a:custGeom>
            <a:avLst/>
            <a:gdLst/>
            <a:ahLst/>
            <a:cxnLst/>
            <a:rect l="l" t="t" r="r" b="b"/>
            <a:pathLst>
              <a:path w="765810" h="65405">
                <a:moveTo>
                  <a:pt x="754579" y="0"/>
                </a:moveTo>
                <a:lnTo>
                  <a:pt x="0" y="0"/>
                </a:lnTo>
                <a:lnTo>
                  <a:pt x="0" y="54176"/>
                </a:lnTo>
                <a:lnTo>
                  <a:pt x="10835" y="65011"/>
                </a:lnTo>
                <a:lnTo>
                  <a:pt x="765414" y="65011"/>
                </a:lnTo>
                <a:lnTo>
                  <a:pt x="765414" y="10835"/>
                </a:lnTo>
                <a:lnTo>
                  <a:pt x="754579" y="0"/>
                </a:lnTo>
                <a:close/>
              </a:path>
            </a:pathLst>
          </a:custGeom>
          <a:solidFill>
            <a:srgbClr val="00A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26079" y="1810511"/>
            <a:ext cx="8711565" cy="4215765"/>
            <a:chOff x="2926079" y="1810511"/>
            <a:chExt cx="8711565" cy="4215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79" y="1810511"/>
              <a:ext cx="8711184" cy="4215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4088" y="1835054"/>
              <a:ext cx="8608695" cy="4111625"/>
            </a:xfrm>
            <a:custGeom>
              <a:avLst/>
              <a:gdLst/>
              <a:ahLst/>
              <a:cxnLst/>
              <a:rect l="l" t="t" r="r" b="b"/>
              <a:pathLst>
                <a:path w="8608695" h="4111625">
                  <a:moveTo>
                    <a:pt x="7923399" y="0"/>
                  </a:moveTo>
                  <a:lnTo>
                    <a:pt x="685265" y="0"/>
                  </a:lnTo>
                  <a:lnTo>
                    <a:pt x="636326" y="1720"/>
                  </a:lnTo>
                  <a:lnTo>
                    <a:pt x="588316" y="6805"/>
                  </a:lnTo>
                  <a:lnTo>
                    <a:pt x="541350" y="15137"/>
                  </a:lnTo>
                  <a:lnTo>
                    <a:pt x="495546" y="26601"/>
                  </a:lnTo>
                  <a:lnTo>
                    <a:pt x="451017" y="41082"/>
                  </a:lnTo>
                  <a:lnTo>
                    <a:pt x="407882" y="58462"/>
                  </a:lnTo>
                  <a:lnTo>
                    <a:pt x="366255" y="78626"/>
                  </a:lnTo>
                  <a:lnTo>
                    <a:pt x="326252" y="101459"/>
                  </a:lnTo>
                  <a:lnTo>
                    <a:pt x="287990" y="126844"/>
                  </a:lnTo>
                  <a:lnTo>
                    <a:pt x="251584" y="154664"/>
                  </a:lnTo>
                  <a:lnTo>
                    <a:pt x="217150" y="184806"/>
                  </a:lnTo>
                  <a:lnTo>
                    <a:pt x="184805" y="217151"/>
                  </a:lnTo>
                  <a:lnTo>
                    <a:pt x="154664" y="251585"/>
                  </a:lnTo>
                  <a:lnTo>
                    <a:pt x="126843" y="287991"/>
                  </a:lnTo>
                  <a:lnTo>
                    <a:pt x="101458" y="326253"/>
                  </a:lnTo>
                  <a:lnTo>
                    <a:pt x="78626" y="366256"/>
                  </a:lnTo>
                  <a:lnTo>
                    <a:pt x="58462" y="407883"/>
                  </a:lnTo>
                  <a:lnTo>
                    <a:pt x="41081" y="451019"/>
                  </a:lnTo>
                  <a:lnTo>
                    <a:pt x="26601" y="495548"/>
                  </a:lnTo>
                  <a:lnTo>
                    <a:pt x="15137" y="541353"/>
                  </a:lnTo>
                  <a:lnTo>
                    <a:pt x="6805" y="588318"/>
                  </a:lnTo>
                  <a:lnTo>
                    <a:pt x="1720" y="636328"/>
                  </a:lnTo>
                  <a:lnTo>
                    <a:pt x="0" y="685267"/>
                  </a:lnTo>
                  <a:lnTo>
                    <a:pt x="0" y="3426279"/>
                  </a:lnTo>
                  <a:lnTo>
                    <a:pt x="1720" y="3475218"/>
                  </a:lnTo>
                  <a:lnTo>
                    <a:pt x="6805" y="3523228"/>
                  </a:lnTo>
                  <a:lnTo>
                    <a:pt x="15137" y="3570194"/>
                  </a:lnTo>
                  <a:lnTo>
                    <a:pt x="26601" y="3615999"/>
                  </a:lnTo>
                  <a:lnTo>
                    <a:pt x="41081" y="3660527"/>
                  </a:lnTo>
                  <a:lnTo>
                    <a:pt x="58462" y="3703663"/>
                  </a:lnTo>
                  <a:lnTo>
                    <a:pt x="78626" y="3745290"/>
                  </a:lnTo>
                  <a:lnTo>
                    <a:pt x="101458" y="3785293"/>
                  </a:lnTo>
                  <a:lnTo>
                    <a:pt x="126843" y="3823556"/>
                  </a:lnTo>
                  <a:lnTo>
                    <a:pt x="154664" y="3859962"/>
                  </a:lnTo>
                  <a:lnTo>
                    <a:pt x="184805" y="3894395"/>
                  </a:lnTo>
                  <a:lnTo>
                    <a:pt x="217150" y="3926741"/>
                  </a:lnTo>
                  <a:lnTo>
                    <a:pt x="251584" y="3956882"/>
                  </a:lnTo>
                  <a:lnTo>
                    <a:pt x="287990" y="3984703"/>
                  </a:lnTo>
                  <a:lnTo>
                    <a:pt x="326252" y="4010087"/>
                  </a:lnTo>
                  <a:lnTo>
                    <a:pt x="366255" y="4032920"/>
                  </a:lnTo>
                  <a:lnTo>
                    <a:pt x="407882" y="4053084"/>
                  </a:lnTo>
                  <a:lnTo>
                    <a:pt x="451017" y="4070465"/>
                  </a:lnTo>
                  <a:lnTo>
                    <a:pt x="495546" y="4084945"/>
                  </a:lnTo>
                  <a:lnTo>
                    <a:pt x="541350" y="4096409"/>
                  </a:lnTo>
                  <a:lnTo>
                    <a:pt x="588316" y="4104741"/>
                  </a:lnTo>
                  <a:lnTo>
                    <a:pt x="636326" y="4109826"/>
                  </a:lnTo>
                  <a:lnTo>
                    <a:pt x="685265" y="4111547"/>
                  </a:lnTo>
                  <a:lnTo>
                    <a:pt x="7923399" y="4111547"/>
                  </a:lnTo>
                  <a:lnTo>
                    <a:pt x="7972338" y="4109826"/>
                  </a:lnTo>
                  <a:lnTo>
                    <a:pt x="8020348" y="4104741"/>
                  </a:lnTo>
                  <a:lnTo>
                    <a:pt x="8067313" y="4096409"/>
                  </a:lnTo>
                  <a:lnTo>
                    <a:pt x="8113118" y="4084945"/>
                  </a:lnTo>
                  <a:lnTo>
                    <a:pt x="8157646" y="4070465"/>
                  </a:lnTo>
                  <a:lnTo>
                    <a:pt x="8200782" y="4053084"/>
                  </a:lnTo>
                  <a:lnTo>
                    <a:pt x="8242409" y="4032920"/>
                  </a:lnTo>
                  <a:lnTo>
                    <a:pt x="8282412" y="4010087"/>
                  </a:lnTo>
                  <a:lnTo>
                    <a:pt x="8320674" y="3984703"/>
                  </a:lnTo>
                  <a:lnTo>
                    <a:pt x="8357080" y="3956882"/>
                  </a:lnTo>
                  <a:lnTo>
                    <a:pt x="8391514" y="3926741"/>
                  </a:lnTo>
                  <a:lnTo>
                    <a:pt x="8423859" y="3894395"/>
                  </a:lnTo>
                  <a:lnTo>
                    <a:pt x="8454000" y="3859962"/>
                  </a:lnTo>
                  <a:lnTo>
                    <a:pt x="8481821" y="3823556"/>
                  </a:lnTo>
                  <a:lnTo>
                    <a:pt x="8507206" y="3785293"/>
                  </a:lnTo>
                  <a:lnTo>
                    <a:pt x="8530038" y="3745290"/>
                  </a:lnTo>
                  <a:lnTo>
                    <a:pt x="8550203" y="3703663"/>
                  </a:lnTo>
                  <a:lnTo>
                    <a:pt x="8567583" y="3660527"/>
                  </a:lnTo>
                  <a:lnTo>
                    <a:pt x="8582064" y="3615999"/>
                  </a:lnTo>
                  <a:lnTo>
                    <a:pt x="8593528" y="3570194"/>
                  </a:lnTo>
                  <a:lnTo>
                    <a:pt x="8601860" y="3523228"/>
                  </a:lnTo>
                  <a:lnTo>
                    <a:pt x="8606945" y="3475218"/>
                  </a:lnTo>
                  <a:lnTo>
                    <a:pt x="8608665" y="3426279"/>
                  </a:lnTo>
                  <a:lnTo>
                    <a:pt x="8608665" y="685267"/>
                  </a:lnTo>
                  <a:lnTo>
                    <a:pt x="8606945" y="636328"/>
                  </a:lnTo>
                  <a:lnTo>
                    <a:pt x="8601860" y="588318"/>
                  </a:lnTo>
                  <a:lnTo>
                    <a:pt x="8593528" y="541353"/>
                  </a:lnTo>
                  <a:lnTo>
                    <a:pt x="8582064" y="495548"/>
                  </a:lnTo>
                  <a:lnTo>
                    <a:pt x="8567583" y="451019"/>
                  </a:lnTo>
                  <a:lnTo>
                    <a:pt x="8550203" y="407883"/>
                  </a:lnTo>
                  <a:lnTo>
                    <a:pt x="8530038" y="366256"/>
                  </a:lnTo>
                  <a:lnTo>
                    <a:pt x="8507206" y="326253"/>
                  </a:lnTo>
                  <a:lnTo>
                    <a:pt x="8481821" y="287991"/>
                  </a:lnTo>
                  <a:lnTo>
                    <a:pt x="8454000" y="251585"/>
                  </a:lnTo>
                  <a:lnTo>
                    <a:pt x="8423859" y="217151"/>
                  </a:lnTo>
                  <a:lnTo>
                    <a:pt x="8391514" y="184806"/>
                  </a:lnTo>
                  <a:lnTo>
                    <a:pt x="8357080" y="154664"/>
                  </a:lnTo>
                  <a:lnTo>
                    <a:pt x="8320674" y="126844"/>
                  </a:lnTo>
                  <a:lnTo>
                    <a:pt x="8282412" y="101459"/>
                  </a:lnTo>
                  <a:lnTo>
                    <a:pt x="8242409" y="78626"/>
                  </a:lnTo>
                  <a:lnTo>
                    <a:pt x="8200782" y="58462"/>
                  </a:lnTo>
                  <a:lnTo>
                    <a:pt x="8157646" y="41082"/>
                  </a:lnTo>
                  <a:lnTo>
                    <a:pt x="8113118" y="26601"/>
                  </a:lnTo>
                  <a:lnTo>
                    <a:pt x="8067313" y="15137"/>
                  </a:lnTo>
                  <a:lnTo>
                    <a:pt x="8020348" y="6805"/>
                  </a:lnTo>
                  <a:lnTo>
                    <a:pt x="7972338" y="1720"/>
                  </a:lnTo>
                  <a:lnTo>
                    <a:pt x="79233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2080" y="3850604"/>
              <a:ext cx="8601075" cy="80645"/>
            </a:xfrm>
            <a:custGeom>
              <a:avLst/>
              <a:gdLst/>
              <a:ahLst/>
              <a:cxnLst/>
              <a:rect l="l" t="t" r="r" b="b"/>
              <a:pathLst>
                <a:path w="8601075" h="80645">
                  <a:moveTo>
                    <a:pt x="8587265" y="0"/>
                  </a:moveTo>
                  <a:lnTo>
                    <a:pt x="0" y="0"/>
                  </a:lnTo>
                  <a:lnTo>
                    <a:pt x="0" y="67039"/>
                  </a:lnTo>
                  <a:lnTo>
                    <a:pt x="13408" y="80446"/>
                  </a:lnTo>
                  <a:lnTo>
                    <a:pt x="8600673" y="80446"/>
                  </a:lnTo>
                  <a:lnTo>
                    <a:pt x="8600673" y="13407"/>
                  </a:lnTo>
                  <a:lnTo>
                    <a:pt x="8587265" y="0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4592" y="1639823"/>
            <a:ext cx="2438400" cy="4529455"/>
            <a:chOff x="164592" y="1639823"/>
            <a:chExt cx="2438400" cy="45294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639823"/>
              <a:ext cx="1033271" cy="874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850" y="166382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4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2551175"/>
              <a:ext cx="1033271" cy="8778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850" y="257749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3465575"/>
              <a:ext cx="1033271" cy="877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850" y="349116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" y="1810511"/>
              <a:ext cx="1880616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5" y="2721863"/>
              <a:ext cx="1880616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375" y="3633216"/>
              <a:ext cx="1880616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2" y="4379975"/>
              <a:ext cx="1033271" cy="8778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2850" y="440483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375" y="4544567"/>
              <a:ext cx="1880616" cy="569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592" y="5294375"/>
              <a:ext cx="1033271" cy="8747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2850" y="531850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4"/>
                  </a:lnTo>
                  <a:lnTo>
                    <a:pt x="735526" y="772644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375" y="5455919"/>
              <a:ext cx="1880616" cy="569976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70107" y="481472"/>
            <a:ext cx="11320462" cy="39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Respond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RFQ/RFP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9740" y="875283"/>
            <a:ext cx="5989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Let’s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steps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go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create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responses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section.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709" y="1835054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90"/>
              </a:spcBef>
            </a:pPr>
            <a:r>
              <a:rPr sz="1100" dirty="0">
                <a:latin typeface="Verdana"/>
                <a:cs typeface="Verdana"/>
              </a:rPr>
              <a:t>6.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Confirm</a:t>
            </a:r>
            <a:endParaRPr sz="1100">
              <a:latin typeface="Verdana"/>
              <a:cs typeface="Verdana"/>
            </a:endParaRPr>
          </a:p>
          <a:p>
            <a:pPr marL="32893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Verdana"/>
                <a:cs typeface="Verdana"/>
              </a:rPr>
              <a:t>Participation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2709" y="2746269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35"/>
              </a:spcBef>
            </a:pPr>
            <a:r>
              <a:rPr sz="1100" b="1" dirty="0">
                <a:latin typeface="Verdana"/>
                <a:cs typeface="Verdana"/>
              </a:rPr>
              <a:t>7.</a:t>
            </a:r>
            <a:r>
              <a:rPr sz="1100" b="1" spc="9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Create</a:t>
            </a:r>
            <a:r>
              <a:rPr sz="1100" b="1" spc="110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Response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709" y="3657483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668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155"/>
              </a:spcBef>
            </a:pPr>
            <a:r>
              <a:rPr sz="1100" dirty="0">
                <a:latin typeface="Verdana"/>
                <a:cs typeface="Verdana"/>
              </a:rPr>
              <a:t>8.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Overview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2709" y="4568696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328930" marR="460375" indent="-230504">
              <a:lnSpc>
                <a:spcPct val="105500"/>
              </a:lnSpc>
              <a:spcBef>
                <a:spcPts val="315"/>
              </a:spcBef>
            </a:pPr>
            <a:r>
              <a:rPr sz="1100" dirty="0">
                <a:latin typeface="Verdana"/>
                <a:cs typeface="Verdana"/>
              </a:rPr>
              <a:t>9.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Requirements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2709" y="5479910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</a:pPr>
            <a:r>
              <a:rPr sz="1100" dirty="0">
                <a:latin typeface="Verdana"/>
                <a:cs typeface="Verdana"/>
              </a:rPr>
              <a:t>10.</a:t>
            </a:r>
            <a:r>
              <a:rPr sz="1100" spc="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Lines</a:t>
            </a:r>
            <a:r>
              <a:rPr sz="1100" spc="9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11417" y="2299715"/>
            <a:ext cx="1407795" cy="1522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400" dirty="0">
                <a:latin typeface="Verdana"/>
                <a:cs typeface="Verdana"/>
              </a:rPr>
              <a:t>Select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spc="-10" dirty="0">
                <a:latin typeface="Verdana"/>
                <a:cs typeface="Verdana"/>
              </a:rPr>
              <a:t>specific </a:t>
            </a:r>
            <a:r>
              <a:rPr sz="1400" dirty="0">
                <a:latin typeface="Verdana"/>
                <a:cs typeface="Verdana"/>
              </a:rPr>
              <a:t>negotiation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line </a:t>
            </a:r>
            <a:r>
              <a:rPr sz="1400" dirty="0">
                <a:latin typeface="Verdana"/>
                <a:cs typeface="Verdana"/>
              </a:rPr>
              <a:t>item.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b="1" spc="-10" dirty="0">
                <a:latin typeface="Verdana"/>
                <a:cs typeface="Verdana"/>
              </a:rPr>
              <a:t>Create Response </a:t>
            </a:r>
            <a:r>
              <a:rPr sz="1400" spc="-10" dirty="0">
                <a:latin typeface="Verdana"/>
                <a:cs typeface="Verdana"/>
              </a:rPr>
              <a:t>button.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00600" y="1530474"/>
            <a:ext cx="6747509" cy="3131185"/>
            <a:chOff x="4800600" y="1530474"/>
            <a:chExt cx="6747509" cy="3131185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0600" y="2273300"/>
              <a:ext cx="6648395" cy="2388009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359067" y="3835638"/>
              <a:ext cx="471805" cy="109220"/>
            </a:xfrm>
            <a:custGeom>
              <a:avLst/>
              <a:gdLst/>
              <a:ahLst/>
              <a:cxnLst/>
              <a:rect l="l" t="t" r="r" b="b"/>
              <a:pathLst>
                <a:path w="471804" h="109220">
                  <a:moveTo>
                    <a:pt x="471238" y="0"/>
                  </a:moveTo>
                  <a:lnTo>
                    <a:pt x="0" y="0"/>
                  </a:lnTo>
                  <a:lnTo>
                    <a:pt x="0" y="108899"/>
                  </a:lnTo>
                  <a:lnTo>
                    <a:pt x="471238" y="108899"/>
                  </a:lnTo>
                  <a:lnTo>
                    <a:pt x="471238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119313" y="2163074"/>
              <a:ext cx="3418672" cy="732781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114550" y="2158312"/>
              <a:ext cx="3428365" cy="742315"/>
            </a:xfrm>
            <a:custGeom>
              <a:avLst/>
              <a:gdLst/>
              <a:ahLst/>
              <a:cxnLst/>
              <a:rect l="l" t="t" r="r" b="b"/>
              <a:pathLst>
                <a:path w="3428365" h="742314">
                  <a:moveTo>
                    <a:pt x="0" y="0"/>
                  </a:moveTo>
                  <a:lnTo>
                    <a:pt x="3428197" y="0"/>
                  </a:lnTo>
                  <a:lnTo>
                    <a:pt x="3428197" y="742305"/>
                  </a:lnTo>
                  <a:lnTo>
                    <a:pt x="0" y="7423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142392" y="2357334"/>
              <a:ext cx="1240155" cy="329565"/>
            </a:xfrm>
            <a:custGeom>
              <a:avLst/>
              <a:gdLst/>
              <a:ahLst/>
              <a:cxnLst/>
              <a:rect l="l" t="t" r="r" b="b"/>
              <a:pathLst>
                <a:path w="1240154" h="329564">
                  <a:moveTo>
                    <a:pt x="1240074" y="0"/>
                  </a:moveTo>
                  <a:lnTo>
                    <a:pt x="0" y="0"/>
                  </a:lnTo>
                  <a:lnTo>
                    <a:pt x="0" y="328980"/>
                  </a:lnTo>
                  <a:lnTo>
                    <a:pt x="1240074" y="328980"/>
                  </a:lnTo>
                  <a:lnTo>
                    <a:pt x="124007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865339" y="4399537"/>
              <a:ext cx="6583680" cy="136525"/>
            </a:xfrm>
            <a:custGeom>
              <a:avLst/>
              <a:gdLst/>
              <a:ahLst/>
              <a:cxnLst/>
              <a:rect l="l" t="t" r="r" b="b"/>
              <a:pathLst>
                <a:path w="6583680" h="136525">
                  <a:moveTo>
                    <a:pt x="6583655" y="0"/>
                  </a:moveTo>
                  <a:lnTo>
                    <a:pt x="0" y="0"/>
                  </a:lnTo>
                  <a:lnTo>
                    <a:pt x="0" y="136185"/>
                  </a:lnTo>
                  <a:lnTo>
                    <a:pt x="6583655" y="136185"/>
                  </a:lnTo>
                  <a:lnTo>
                    <a:pt x="6583655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990673" y="1530474"/>
              <a:ext cx="2060575" cy="563880"/>
            </a:xfrm>
            <a:custGeom>
              <a:avLst/>
              <a:gdLst/>
              <a:ahLst/>
              <a:cxnLst/>
              <a:rect l="l" t="t" r="r" b="b"/>
              <a:pathLst>
                <a:path w="2060575" h="563880">
                  <a:moveTo>
                    <a:pt x="1533963" y="0"/>
                  </a:moveTo>
                  <a:lnTo>
                    <a:pt x="1490785" y="328"/>
                  </a:lnTo>
                  <a:lnTo>
                    <a:pt x="1446732" y="1978"/>
                  </a:lnTo>
                  <a:lnTo>
                    <a:pt x="1401845" y="4941"/>
                  </a:lnTo>
                  <a:lnTo>
                    <a:pt x="1356166" y="9208"/>
                  </a:lnTo>
                  <a:lnTo>
                    <a:pt x="1309738" y="14773"/>
                  </a:lnTo>
                  <a:lnTo>
                    <a:pt x="1262602" y="21626"/>
                  </a:lnTo>
                  <a:lnTo>
                    <a:pt x="1214802" y="29759"/>
                  </a:lnTo>
                  <a:lnTo>
                    <a:pt x="1166380" y="39165"/>
                  </a:lnTo>
                  <a:lnTo>
                    <a:pt x="1117377" y="49834"/>
                  </a:lnTo>
                  <a:lnTo>
                    <a:pt x="1067835" y="61760"/>
                  </a:lnTo>
                  <a:lnTo>
                    <a:pt x="1017798" y="74932"/>
                  </a:lnTo>
                  <a:lnTo>
                    <a:pt x="967307" y="89344"/>
                  </a:lnTo>
                  <a:lnTo>
                    <a:pt x="916404" y="104987"/>
                  </a:lnTo>
                  <a:lnTo>
                    <a:pt x="865132" y="121853"/>
                  </a:lnTo>
                  <a:lnTo>
                    <a:pt x="813533" y="139934"/>
                  </a:lnTo>
                  <a:lnTo>
                    <a:pt x="761649" y="159221"/>
                  </a:lnTo>
                  <a:lnTo>
                    <a:pt x="709522" y="179707"/>
                  </a:lnTo>
                  <a:lnTo>
                    <a:pt x="657195" y="201382"/>
                  </a:lnTo>
                  <a:lnTo>
                    <a:pt x="604710" y="224240"/>
                  </a:lnTo>
                  <a:lnTo>
                    <a:pt x="552108" y="248271"/>
                  </a:lnTo>
                  <a:lnTo>
                    <a:pt x="499433" y="273468"/>
                  </a:lnTo>
                  <a:lnTo>
                    <a:pt x="446726" y="299822"/>
                  </a:lnTo>
                  <a:lnTo>
                    <a:pt x="394029" y="327326"/>
                  </a:lnTo>
                  <a:lnTo>
                    <a:pt x="341386" y="355970"/>
                  </a:lnTo>
                  <a:lnTo>
                    <a:pt x="288837" y="385747"/>
                  </a:lnTo>
                  <a:lnTo>
                    <a:pt x="236426" y="416648"/>
                  </a:lnTo>
                  <a:lnTo>
                    <a:pt x="184194" y="448666"/>
                  </a:lnTo>
                  <a:lnTo>
                    <a:pt x="0" y="563765"/>
                  </a:lnTo>
                  <a:lnTo>
                    <a:pt x="52231" y="531747"/>
                  </a:lnTo>
                  <a:lnTo>
                    <a:pt x="104643" y="500845"/>
                  </a:lnTo>
                  <a:lnTo>
                    <a:pt x="157191" y="471068"/>
                  </a:lnTo>
                  <a:lnTo>
                    <a:pt x="209835" y="442424"/>
                  </a:lnTo>
                  <a:lnTo>
                    <a:pt x="262531" y="414921"/>
                  </a:lnTo>
                  <a:lnTo>
                    <a:pt x="315238" y="388567"/>
                  </a:lnTo>
                  <a:lnTo>
                    <a:pt x="367914" y="363370"/>
                  </a:lnTo>
                  <a:lnTo>
                    <a:pt x="420515" y="339338"/>
                  </a:lnTo>
                  <a:lnTo>
                    <a:pt x="473001" y="316481"/>
                  </a:lnTo>
                  <a:lnTo>
                    <a:pt x="525328" y="294805"/>
                  </a:lnTo>
                  <a:lnTo>
                    <a:pt x="577455" y="274319"/>
                  </a:lnTo>
                  <a:lnTo>
                    <a:pt x="629339" y="255032"/>
                  </a:lnTo>
                  <a:lnTo>
                    <a:pt x="680938" y="236951"/>
                  </a:lnTo>
                  <a:lnTo>
                    <a:pt x="732210" y="220085"/>
                  </a:lnTo>
                  <a:lnTo>
                    <a:pt x="783112" y="204442"/>
                  </a:lnTo>
                  <a:lnTo>
                    <a:pt x="833603" y="190030"/>
                  </a:lnTo>
                  <a:lnTo>
                    <a:pt x="883641" y="176858"/>
                  </a:lnTo>
                  <a:lnTo>
                    <a:pt x="933182" y="164933"/>
                  </a:lnTo>
                  <a:lnTo>
                    <a:pt x="982185" y="154263"/>
                  </a:lnTo>
                  <a:lnTo>
                    <a:pt x="1030608" y="144858"/>
                  </a:lnTo>
                  <a:lnTo>
                    <a:pt x="1078408" y="136724"/>
                  </a:lnTo>
                  <a:lnTo>
                    <a:pt x="1125543" y="129871"/>
                  </a:lnTo>
                  <a:lnTo>
                    <a:pt x="1171971" y="124307"/>
                  </a:lnTo>
                  <a:lnTo>
                    <a:pt x="1217650" y="120039"/>
                  </a:lnTo>
                  <a:lnTo>
                    <a:pt x="1262537" y="117076"/>
                  </a:lnTo>
                  <a:lnTo>
                    <a:pt x="1306591" y="115426"/>
                  </a:lnTo>
                  <a:lnTo>
                    <a:pt x="1349768" y="115098"/>
                  </a:lnTo>
                  <a:lnTo>
                    <a:pt x="1392028" y="116099"/>
                  </a:lnTo>
                  <a:lnTo>
                    <a:pt x="1433327" y="118437"/>
                  </a:lnTo>
                  <a:lnTo>
                    <a:pt x="1473623" y="122122"/>
                  </a:lnTo>
                  <a:lnTo>
                    <a:pt x="1512875" y="127161"/>
                  </a:lnTo>
                  <a:lnTo>
                    <a:pt x="1551039" y="133562"/>
                  </a:lnTo>
                  <a:lnTo>
                    <a:pt x="1623939" y="150484"/>
                  </a:lnTo>
                  <a:lnTo>
                    <a:pt x="1691983" y="172954"/>
                  </a:lnTo>
                  <a:lnTo>
                    <a:pt x="1754835" y="201036"/>
                  </a:lnTo>
                  <a:lnTo>
                    <a:pt x="1784209" y="217203"/>
                  </a:lnTo>
                  <a:lnTo>
                    <a:pt x="1692114" y="274751"/>
                  </a:lnTo>
                  <a:lnTo>
                    <a:pt x="2038592" y="314360"/>
                  </a:lnTo>
                  <a:lnTo>
                    <a:pt x="2060500" y="44558"/>
                  </a:lnTo>
                  <a:lnTo>
                    <a:pt x="1968404" y="102106"/>
                  </a:lnTo>
                  <a:lnTo>
                    <a:pt x="1939031" y="85939"/>
                  </a:lnTo>
                  <a:lnTo>
                    <a:pt x="1876179" y="57856"/>
                  </a:lnTo>
                  <a:lnTo>
                    <a:pt x="1808134" y="35386"/>
                  </a:lnTo>
                  <a:lnTo>
                    <a:pt x="1735234" y="18464"/>
                  </a:lnTo>
                  <a:lnTo>
                    <a:pt x="1697070" y="12063"/>
                  </a:lnTo>
                  <a:lnTo>
                    <a:pt x="1657818" y="7024"/>
                  </a:lnTo>
                  <a:lnTo>
                    <a:pt x="1617522" y="3339"/>
                  </a:lnTo>
                  <a:lnTo>
                    <a:pt x="1576222" y="1001"/>
                  </a:lnTo>
                  <a:lnTo>
                    <a:pt x="1533963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895009" y="2038106"/>
              <a:ext cx="1188720" cy="1722120"/>
            </a:xfrm>
            <a:custGeom>
              <a:avLst/>
              <a:gdLst/>
              <a:ahLst/>
              <a:cxnLst/>
              <a:rect l="l" t="t" r="r" b="b"/>
              <a:pathLst>
                <a:path w="1188720" h="1722120">
                  <a:moveTo>
                    <a:pt x="1188648" y="0"/>
                  </a:moveTo>
                  <a:lnTo>
                    <a:pt x="1141958" y="27698"/>
                  </a:lnTo>
                  <a:lnTo>
                    <a:pt x="1095666" y="56131"/>
                  </a:lnTo>
                  <a:lnTo>
                    <a:pt x="1042654" y="89903"/>
                  </a:lnTo>
                  <a:lnTo>
                    <a:pt x="990690" y="124300"/>
                  </a:lnTo>
                  <a:lnTo>
                    <a:pt x="939794" y="159286"/>
                  </a:lnTo>
                  <a:lnTo>
                    <a:pt x="889988" y="194826"/>
                  </a:lnTo>
                  <a:lnTo>
                    <a:pt x="841294" y="230886"/>
                  </a:lnTo>
                  <a:lnTo>
                    <a:pt x="793733" y="267430"/>
                  </a:lnTo>
                  <a:lnTo>
                    <a:pt x="747328" y="304422"/>
                  </a:lnTo>
                  <a:lnTo>
                    <a:pt x="702100" y="341827"/>
                  </a:lnTo>
                  <a:lnTo>
                    <a:pt x="658071" y="379611"/>
                  </a:lnTo>
                  <a:lnTo>
                    <a:pt x="615261" y="417737"/>
                  </a:lnTo>
                  <a:lnTo>
                    <a:pt x="573694" y="456172"/>
                  </a:lnTo>
                  <a:lnTo>
                    <a:pt x="533391" y="494879"/>
                  </a:lnTo>
                  <a:lnTo>
                    <a:pt x="494373" y="533823"/>
                  </a:lnTo>
                  <a:lnTo>
                    <a:pt x="456663" y="572969"/>
                  </a:lnTo>
                  <a:lnTo>
                    <a:pt x="420281" y="612282"/>
                  </a:lnTo>
                  <a:lnTo>
                    <a:pt x="385250" y="651726"/>
                  </a:lnTo>
                  <a:lnTo>
                    <a:pt x="351591" y="691267"/>
                  </a:lnTo>
                  <a:lnTo>
                    <a:pt x="319326" y="730869"/>
                  </a:lnTo>
                  <a:lnTo>
                    <a:pt x="288477" y="770497"/>
                  </a:lnTo>
                  <a:lnTo>
                    <a:pt x="259065" y="810116"/>
                  </a:lnTo>
                  <a:lnTo>
                    <a:pt x="231112" y="849690"/>
                  </a:lnTo>
                  <a:lnTo>
                    <a:pt x="204640" y="889184"/>
                  </a:lnTo>
                  <a:lnTo>
                    <a:pt x="179670" y="928564"/>
                  </a:lnTo>
                  <a:lnTo>
                    <a:pt x="156225" y="967793"/>
                  </a:lnTo>
                  <a:lnTo>
                    <a:pt x="134325" y="1006836"/>
                  </a:lnTo>
                  <a:lnTo>
                    <a:pt x="113992" y="1045659"/>
                  </a:lnTo>
                  <a:lnTo>
                    <a:pt x="95249" y="1084226"/>
                  </a:lnTo>
                  <a:lnTo>
                    <a:pt x="78117" y="1122502"/>
                  </a:lnTo>
                  <a:lnTo>
                    <a:pt x="62618" y="1160452"/>
                  </a:lnTo>
                  <a:lnTo>
                    <a:pt x="48773" y="1198040"/>
                  </a:lnTo>
                  <a:lnTo>
                    <a:pt x="36603" y="1235231"/>
                  </a:lnTo>
                  <a:lnTo>
                    <a:pt x="26132" y="1271990"/>
                  </a:lnTo>
                  <a:lnTo>
                    <a:pt x="10369" y="1344071"/>
                  </a:lnTo>
                  <a:lnTo>
                    <a:pt x="1657" y="1414002"/>
                  </a:lnTo>
                  <a:lnTo>
                    <a:pt x="0" y="1448072"/>
                  </a:lnTo>
                  <a:lnTo>
                    <a:pt x="170" y="1481499"/>
                  </a:lnTo>
                  <a:lnTo>
                    <a:pt x="6081" y="1546282"/>
                  </a:lnTo>
                  <a:lnTo>
                    <a:pt x="19564" y="1608069"/>
                  </a:lnTo>
                  <a:lnTo>
                    <a:pt x="40793" y="1666578"/>
                  </a:lnTo>
                  <a:lnTo>
                    <a:pt x="69940" y="1721526"/>
                  </a:lnTo>
                  <a:lnTo>
                    <a:pt x="254131" y="1606433"/>
                  </a:lnTo>
                  <a:lnTo>
                    <a:pt x="238219" y="1578777"/>
                  </a:lnTo>
                  <a:lnTo>
                    <a:pt x="224403" y="1550139"/>
                  </a:lnTo>
                  <a:lnTo>
                    <a:pt x="202967" y="1490070"/>
                  </a:lnTo>
                  <a:lnTo>
                    <a:pt x="189646" y="1426528"/>
                  </a:lnTo>
                  <a:lnTo>
                    <a:pt x="184263" y="1359820"/>
                  </a:lnTo>
                  <a:lnTo>
                    <a:pt x="184493" y="1325372"/>
                  </a:lnTo>
                  <a:lnTo>
                    <a:pt x="190684" y="1254483"/>
                  </a:lnTo>
                  <a:lnTo>
                    <a:pt x="204371" y="1181188"/>
                  </a:lnTo>
                  <a:lnTo>
                    <a:pt x="213969" y="1143733"/>
                  </a:lnTo>
                  <a:lnTo>
                    <a:pt x="225375" y="1105790"/>
                  </a:lnTo>
                  <a:lnTo>
                    <a:pt x="238566" y="1067398"/>
                  </a:lnTo>
                  <a:lnTo>
                    <a:pt x="253520" y="1028595"/>
                  </a:lnTo>
                  <a:lnTo>
                    <a:pt x="270215" y="989419"/>
                  </a:lnTo>
                  <a:lnTo>
                    <a:pt x="288629" y="949907"/>
                  </a:lnTo>
                  <a:lnTo>
                    <a:pt x="308740" y="910098"/>
                  </a:lnTo>
                  <a:lnTo>
                    <a:pt x="330525" y="870031"/>
                  </a:lnTo>
                  <a:lnTo>
                    <a:pt x="353962" y="829742"/>
                  </a:lnTo>
                  <a:lnTo>
                    <a:pt x="379030" y="789270"/>
                  </a:lnTo>
                  <a:lnTo>
                    <a:pt x="405706" y="748653"/>
                  </a:lnTo>
                  <a:lnTo>
                    <a:pt x="433967" y="707929"/>
                  </a:lnTo>
                  <a:lnTo>
                    <a:pt x="463793" y="667136"/>
                  </a:lnTo>
                  <a:lnTo>
                    <a:pt x="495160" y="626313"/>
                  </a:lnTo>
                  <a:lnTo>
                    <a:pt x="528047" y="585497"/>
                  </a:lnTo>
                  <a:lnTo>
                    <a:pt x="562432" y="544726"/>
                  </a:lnTo>
                  <a:lnTo>
                    <a:pt x="598291" y="504038"/>
                  </a:lnTo>
                  <a:lnTo>
                    <a:pt x="635604" y="463472"/>
                  </a:lnTo>
                  <a:lnTo>
                    <a:pt x="674348" y="423066"/>
                  </a:lnTo>
                  <a:lnTo>
                    <a:pt x="714501" y="382857"/>
                  </a:lnTo>
                  <a:lnTo>
                    <a:pt x="756040" y="342883"/>
                  </a:lnTo>
                  <a:lnTo>
                    <a:pt x="798944" y="303183"/>
                  </a:lnTo>
                  <a:lnTo>
                    <a:pt x="843191" y="263795"/>
                  </a:lnTo>
                  <a:lnTo>
                    <a:pt x="888758" y="224757"/>
                  </a:lnTo>
                  <a:lnTo>
                    <a:pt x="935623" y="186106"/>
                  </a:lnTo>
                  <a:lnTo>
                    <a:pt x="983764" y="147881"/>
                  </a:lnTo>
                  <a:lnTo>
                    <a:pt x="1033159" y="110121"/>
                  </a:lnTo>
                  <a:lnTo>
                    <a:pt x="1083786" y="72862"/>
                  </a:lnTo>
                  <a:lnTo>
                    <a:pt x="1135622" y="36143"/>
                  </a:lnTo>
                  <a:lnTo>
                    <a:pt x="1188646" y="2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752475" y="496888"/>
            <a:ext cx="11439525" cy="382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Supplier/s</a:t>
            </a:r>
            <a:r>
              <a:rPr spc="-45" dirty="0"/>
              <a:t> </a:t>
            </a:r>
            <a:r>
              <a:rPr spc="-10" dirty="0"/>
              <a:t>Responses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0861" y="897635"/>
            <a:ext cx="29603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Acknowledging</a:t>
            </a:r>
            <a:r>
              <a:rPr sz="1600" i="1" spc="-8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Participation.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7952" y="1411223"/>
            <a:ext cx="3789045" cy="4831080"/>
            <a:chOff x="377952" y="1411223"/>
            <a:chExt cx="3789045" cy="48310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411223"/>
              <a:ext cx="3785616" cy="48310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1630679"/>
              <a:ext cx="3383279" cy="1764792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2438" y="1447800"/>
            <a:ext cx="3657600" cy="4701540"/>
          </a:xfrm>
          <a:prstGeom prst="rect">
            <a:avLst/>
          </a:prstGeom>
          <a:solidFill>
            <a:srgbClr val="F2F2F2"/>
          </a:solidFill>
          <a:ln w="25400">
            <a:solidFill>
              <a:srgbClr val="F2F2F2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 sz="1400">
              <a:latin typeface="Times New Roman"/>
              <a:cs typeface="Times New Roman"/>
            </a:endParaRPr>
          </a:p>
          <a:p>
            <a:pPr marL="91440" marR="558165">
              <a:lnSpc>
                <a:spcPct val="101400"/>
              </a:lnSpc>
            </a:pPr>
            <a:r>
              <a:rPr sz="1400" dirty="0">
                <a:latin typeface="Verdana"/>
                <a:cs typeface="Verdana"/>
              </a:rPr>
              <a:t>On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Acknowledge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Participation pop-</a:t>
            </a:r>
            <a:r>
              <a:rPr sz="1400" dirty="0">
                <a:latin typeface="Verdana"/>
                <a:cs typeface="Verdana"/>
              </a:rPr>
              <a:t>up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box,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select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b="1" spc="-25" dirty="0">
                <a:latin typeface="Verdana"/>
                <a:cs typeface="Verdana"/>
              </a:rPr>
              <a:t>Yes</a:t>
            </a:r>
            <a:endParaRPr sz="1400">
              <a:latin typeface="Verdana"/>
              <a:cs typeface="Verdana"/>
            </a:endParaRPr>
          </a:p>
          <a:p>
            <a:pPr marL="91440" marR="1150620">
              <a:lnSpc>
                <a:spcPct val="101400"/>
              </a:lnSpc>
              <a:spcBef>
                <a:spcPts val="1585"/>
              </a:spcBef>
            </a:pPr>
            <a:r>
              <a:rPr sz="1400" dirty="0">
                <a:latin typeface="Verdana"/>
                <a:cs typeface="Verdana"/>
              </a:rPr>
              <a:t>A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message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Sourcing </a:t>
            </a:r>
            <a:r>
              <a:rPr sz="1400" dirty="0">
                <a:latin typeface="Verdana"/>
                <a:cs typeface="Verdana"/>
              </a:rPr>
              <a:t>Professional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can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Added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b="1" spc="-25" dirty="0">
                <a:latin typeface="Verdana"/>
                <a:cs typeface="Verdana"/>
              </a:rPr>
              <a:t>OK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32641" y="1476791"/>
            <a:ext cx="4534535" cy="4709160"/>
            <a:chOff x="4532641" y="1476791"/>
            <a:chExt cx="4534535" cy="4709160"/>
          </a:xfrm>
        </p:grpSpPr>
        <p:sp>
          <p:nvSpPr>
            <p:cNvPr id="10" name="object 10"/>
            <p:cNvSpPr/>
            <p:nvPr/>
          </p:nvSpPr>
          <p:spPr>
            <a:xfrm>
              <a:off x="9021890" y="1476793"/>
              <a:ext cx="45720" cy="46990"/>
            </a:xfrm>
            <a:custGeom>
              <a:avLst/>
              <a:gdLst/>
              <a:ahLst/>
              <a:cxnLst/>
              <a:rect l="l" t="t" r="r" b="b"/>
              <a:pathLst>
                <a:path w="45720" h="46990">
                  <a:moveTo>
                    <a:pt x="45250" y="0"/>
                  </a:moveTo>
                  <a:lnTo>
                    <a:pt x="0" y="0"/>
                  </a:lnTo>
                  <a:lnTo>
                    <a:pt x="0" y="9436"/>
                  </a:lnTo>
                  <a:lnTo>
                    <a:pt x="35814" y="9436"/>
                  </a:lnTo>
                  <a:lnTo>
                    <a:pt x="35814" y="46990"/>
                  </a:lnTo>
                  <a:lnTo>
                    <a:pt x="45250" y="46990"/>
                  </a:lnTo>
                  <a:lnTo>
                    <a:pt x="452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2641" y="1486221"/>
              <a:ext cx="4525070" cy="469911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93223" y="2147410"/>
              <a:ext cx="876300" cy="434975"/>
            </a:xfrm>
            <a:custGeom>
              <a:avLst/>
              <a:gdLst/>
              <a:ahLst/>
              <a:cxnLst/>
              <a:rect l="l" t="t" r="r" b="b"/>
              <a:pathLst>
                <a:path w="876300" h="434975">
                  <a:moveTo>
                    <a:pt x="0" y="0"/>
                  </a:moveTo>
                  <a:lnTo>
                    <a:pt x="875979" y="0"/>
                  </a:lnTo>
                  <a:lnTo>
                    <a:pt x="875979" y="434424"/>
                  </a:lnTo>
                  <a:lnTo>
                    <a:pt x="0" y="43442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94218" y="5463348"/>
              <a:ext cx="589915" cy="553720"/>
            </a:xfrm>
            <a:custGeom>
              <a:avLst/>
              <a:gdLst/>
              <a:ahLst/>
              <a:cxnLst/>
              <a:rect l="l" t="t" r="r" b="b"/>
              <a:pathLst>
                <a:path w="589915" h="553720">
                  <a:moveTo>
                    <a:pt x="0" y="0"/>
                  </a:moveTo>
                  <a:lnTo>
                    <a:pt x="589599" y="0"/>
                  </a:lnTo>
                  <a:lnTo>
                    <a:pt x="589599" y="553250"/>
                  </a:lnTo>
                  <a:lnTo>
                    <a:pt x="0" y="5532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79336" y="5577839"/>
              <a:ext cx="387096" cy="37795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94576" y="5586983"/>
              <a:ext cx="347472" cy="3810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527879" y="1481458"/>
            <a:ext cx="4535170" cy="4709160"/>
          </a:xfrm>
          <a:prstGeom prst="rect">
            <a:avLst/>
          </a:prstGeom>
          <a:ln w="9525">
            <a:solidFill>
              <a:srgbClr val="A6A6A6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1100">
              <a:latin typeface="Times New Roman"/>
              <a:cs typeface="Times New Roman"/>
            </a:endParaRPr>
          </a:p>
          <a:p>
            <a:pPr marL="546735" algn="ctr">
              <a:lnSpc>
                <a:spcPct val="100000"/>
              </a:lnSpc>
              <a:spcBef>
                <a:spcPts val="5"/>
              </a:spcBef>
            </a:pPr>
            <a:r>
              <a:rPr sz="1100" spc="-50" dirty="0">
                <a:solidFill>
                  <a:srgbClr val="FFFFFF"/>
                </a:solidFill>
                <a:latin typeface="Verdana"/>
                <a:cs typeface="Verdana"/>
              </a:rPr>
              <a:t>7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10134600" y="88392"/>
            <a:ext cx="1884045" cy="485140"/>
            <a:chOff x="10134600" y="88392"/>
            <a:chExt cx="1884045" cy="48514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34600" y="88392"/>
              <a:ext cx="1045463" cy="48463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209430" y="156911"/>
              <a:ext cx="897890" cy="346710"/>
            </a:xfrm>
            <a:custGeom>
              <a:avLst/>
              <a:gdLst/>
              <a:ahLst/>
              <a:cxnLst/>
              <a:rect l="l" t="t" r="r" b="b"/>
              <a:pathLst>
                <a:path w="897890" h="346709">
                  <a:moveTo>
                    <a:pt x="759236" y="0"/>
                  </a:moveTo>
                  <a:lnTo>
                    <a:pt x="0" y="0"/>
                  </a:lnTo>
                  <a:lnTo>
                    <a:pt x="138630" y="173288"/>
                  </a:lnTo>
                  <a:lnTo>
                    <a:pt x="0" y="346576"/>
                  </a:lnTo>
                  <a:lnTo>
                    <a:pt x="759236" y="346576"/>
                  </a:lnTo>
                  <a:lnTo>
                    <a:pt x="897867" y="173288"/>
                  </a:lnTo>
                  <a:lnTo>
                    <a:pt x="759236" y="0"/>
                  </a:lnTo>
                  <a:close/>
                </a:path>
              </a:pathLst>
            </a:custGeom>
            <a:solidFill>
              <a:srgbClr val="00A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2156" y="266529"/>
              <a:ext cx="172420" cy="13077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519680" y="184900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79" h="283209">
                  <a:moveTo>
                    <a:pt x="142019" y="0"/>
                  </a:moveTo>
                  <a:lnTo>
                    <a:pt x="96998" y="7186"/>
                  </a:lnTo>
                  <a:lnTo>
                    <a:pt x="57996" y="27222"/>
                  </a:lnTo>
                  <a:lnTo>
                    <a:pt x="27302" y="57826"/>
                  </a:lnTo>
                  <a:lnTo>
                    <a:pt x="7207" y="96714"/>
                  </a:lnTo>
                  <a:lnTo>
                    <a:pt x="0" y="141602"/>
                  </a:lnTo>
                  <a:lnTo>
                    <a:pt x="7207" y="186277"/>
                  </a:lnTo>
                  <a:lnTo>
                    <a:pt x="27302" y="225138"/>
                  </a:lnTo>
                  <a:lnTo>
                    <a:pt x="57996" y="255821"/>
                  </a:lnTo>
                  <a:lnTo>
                    <a:pt x="96998" y="275964"/>
                  </a:lnTo>
                  <a:lnTo>
                    <a:pt x="142019" y="283203"/>
                  </a:lnTo>
                  <a:lnTo>
                    <a:pt x="186825" y="275964"/>
                  </a:lnTo>
                  <a:lnTo>
                    <a:pt x="196364" y="271034"/>
                  </a:lnTo>
                  <a:lnTo>
                    <a:pt x="142019" y="271034"/>
                  </a:lnTo>
                  <a:lnTo>
                    <a:pt x="91223" y="260844"/>
                  </a:lnTo>
                  <a:lnTo>
                    <a:pt x="49789" y="233076"/>
                  </a:lnTo>
                  <a:lnTo>
                    <a:pt x="21878" y="191928"/>
                  </a:lnTo>
                  <a:lnTo>
                    <a:pt x="11649" y="141602"/>
                  </a:lnTo>
                  <a:lnTo>
                    <a:pt x="21878" y="90956"/>
                  </a:lnTo>
                  <a:lnTo>
                    <a:pt x="49789" y="49644"/>
                  </a:lnTo>
                  <a:lnTo>
                    <a:pt x="91223" y="21814"/>
                  </a:lnTo>
                  <a:lnTo>
                    <a:pt x="142019" y="11616"/>
                  </a:lnTo>
                  <a:lnTo>
                    <a:pt x="195443" y="11616"/>
                  </a:lnTo>
                  <a:lnTo>
                    <a:pt x="186825" y="7186"/>
                  </a:lnTo>
                  <a:lnTo>
                    <a:pt x="142019" y="0"/>
                  </a:lnTo>
                  <a:close/>
                </a:path>
                <a:path w="284479" h="283209">
                  <a:moveTo>
                    <a:pt x="195443" y="11616"/>
                  </a:moveTo>
                  <a:lnTo>
                    <a:pt x="142019" y="11616"/>
                  </a:lnTo>
                  <a:lnTo>
                    <a:pt x="192493" y="21814"/>
                  </a:lnTo>
                  <a:lnTo>
                    <a:pt x="233761" y="49644"/>
                  </a:lnTo>
                  <a:lnTo>
                    <a:pt x="261612" y="90956"/>
                  </a:lnTo>
                  <a:lnTo>
                    <a:pt x="271832" y="141602"/>
                  </a:lnTo>
                  <a:lnTo>
                    <a:pt x="261612" y="191928"/>
                  </a:lnTo>
                  <a:lnTo>
                    <a:pt x="233761" y="233076"/>
                  </a:lnTo>
                  <a:lnTo>
                    <a:pt x="192493" y="260844"/>
                  </a:lnTo>
                  <a:lnTo>
                    <a:pt x="142019" y="271034"/>
                  </a:lnTo>
                  <a:lnTo>
                    <a:pt x="196364" y="271034"/>
                  </a:lnTo>
                  <a:lnTo>
                    <a:pt x="225800" y="255821"/>
                  </a:lnTo>
                  <a:lnTo>
                    <a:pt x="256574" y="225138"/>
                  </a:lnTo>
                  <a:lnTo>
                    <a:pt x="276776" y="186277"/>
                  </a:lnTo>
                  <a:lnTo>
                    <a:pt x="284036" y="141602"/>
                  </a:lnTo>
                  <a:lnTo>
                    <a:pt x="276776" y="96714"/>
                  </a:lnTo>
                  <a:lnTo>
                    <a:pt x="256574" y="57826"/>
                  </a:lnTo>
                  <a:lnTo>
                    <a:pt x="225800" y="27222"/>
                  </a:lnTo>
                  <a:lnTo>
                    <a:pt x="195443" y="116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972800" y="88392"/>
              <a:ext cx="1045463" cy="48463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045826" y="156912"/>
              <a:ext cx="897890" cy="346710"/>
            </a:xfrm>
            <a:custGeom>
              <a:avLst/>
              <a:gdLst/>
              <a:ahLst/>
              <a:cxnLst/>
              <a:rect l="l" t="t" r="r" b="b"/>
              <a:pathLst>
                <a:path w="897890" h="346709">
                  <a:moveTo>
                    <a:pt x="759237" y="0"/>
                  </a:moveTo>
                  <a:lnTo>
                    <a:pt x="0" y="0"/>
                  </a:lnTo>
                  <a:lnTo>
                    <a:pt x="138630" y="173287"/>
                  </a:lnTo>
                  <a:lnTo>
                    <a:pt x="0" y="346576"/>
                  </a:lnTo>
                  <a:lnTo>
                    <a:pt x="759237" y="346576"/>
                  </a:lnTo>
                  <a:lnTo>
                    <a:pt x="897868" y="173287"/>
                  </a:lnTo>
                  <a:lnTo>
                    <a:pt x="75923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349969" y="17839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144791" y="0"/>
                  </a:moveTo>
                  <a:lnTo>
                    <a:pt x="98892" y="7348"/>
                  </a:lnTo>
                  <a:lnTo>
                    <a:pt x="59128" y="27835"/>
                  </a:lnTo>
                  <a:lnTo>
                    <a:pt x="27835" y="59128"/>
                  </a:lnTo>
                  <a:lnTo>
                    <a:pt x="7348" y="98891"/>
                  </a:lnTo>
                  <a:lnTo>
                    <a:pt x="0" y="144790"/>
                  </a:lnTo>
                  <a:lnTo>
                    <a:pt x="7348" y="190471"/>
                  </a:lnTo>
                  <a:lnTo>
                    <a:pt x="27835" y="230208"/>
                  </a:lnTo>
                  <a:lnTo>
                    <a:pt x="59128" y="261582"/>
                  </a:lnTo>
                  <a:lnTo>
                    <a:pt x="98892" y="282179"/>
                  </a:lnTo>
                  <a:lnTo>
                    <a:pt x="144791" y="289581"/>
                  </a:lnTo>
                  <a:lnTo>
                    <a:pt x="190472" y="282179"/>
                  </a:lnTo>
                  <a:lnTo>
                    <a:pt x="200197" y="277138"/>
                  </a:lnTo>
                  <a:lnTo>
                    <a:pt x="144791" y="277138"/>
                  </a:lnTo>
                  <a:lnTo>
                    <a:pt x="102734" y="270378"/>
                  </a:lnTo>
                  <a:lnTo>
                    <a:pt x="66242" y="251564"/>
                  </a:lnTo>
                  <a:lnTo>
                    <a:pt x="37487" y="222896"/>
                  </a:lnTo>
                  <a:lnTo>
                    <a:pt x="18641" y="186571"/>
                  </a:lnTo>
                  <a:lnTo>
                    <a:pt x="11877" y="144790"/>
                  </a:lnTo>
                  <a:lnTo>
                    <a:pt x="18641" y="102732"/>
                  </a:lnTo>
                  <a:lnTo>
                    <a:pt x="37487" y="66241"/>
                  </a:lnTo>
                  <a:lnTo>
                    <a:pt x="66242" y="37486"/>
                  </a:lnTo>
                  <a:lnTo>
                    <a:pt x="102734" y="18641"/>
                  </a:lnTo>
                  <a:lnTo>
                    <a:pt x="144791" y="11877"/>
                  </a:lnTo>
                  <a:lnTo>
                    <a:pt x="199256" y="11877"/>
                  </a:lnTo>
                  <a:lnTo>
                    <a:pt x="190472" y="7348"/>
                  </a:lnTo>
                  <a:lnTo>
                    <a:pt x="144791" y="0"/>
                  </a:lnTo>
                  <a:close/>
                </a:path>
                <a:path w="290195" h="290195">
                  <a:moveTo>
                    <a:pt x="199256" y="11877"/>
                  </a:moveTo>
                  <a:lnTo>
                    <a:pt x="144791" y="11877"/>
                  </a:lnTo>
                  <a:lnTo>
                    <a:pt x="186572" y="18641"/>
                  </a:lnTo>
                  <a:lnTo>
                    <a:pt x="222896" y="37486"/>
                  </a:lnTo>
                  <a:lnTo>
                    <a:pt x="251565" y="66241"/>
                  </a:lnTo>
                  <a:lnTo>
                    <a:pt x="270379" y="102732"/>
                  </a:lnTo>
                  <a:lnTo>
                    <a:pt x="277139" y="144790"/>
                  </a:lnTo>
                  <a:lnTo>
                    <a:pt x="270379" y="186571"/>
                  </a:lnTo>
                  <a:lnTo>
                    <a:pt x="251565" y="222896"/>
                  </a:lnTo>
                  <a:lnTo>
                    <a:pt x="222896" y="251564"/>
                  </a:lnTo>
                  <a:lnTo>
                    <a:pt x="186572" y="270378"/>
                  </a:lnTo>
                  <a:lnTo>
                    <a:pt x="144791" y="277138"/>
                  </a:lnTo>
                  <a:lnTo>
                    <a:pt x="200197" y="277138"/>
                  </a:lnTo>
                  <a:lnTo>
                    <a:pt x="230208" y="261582"/>
                  </a:lnTo>
                  <a:lnTo>
                    <a:pt x="261582" y="230208"/>
                  </a:lnTo>
                  <a:lnTo>
                    <a:pt x="282179" y="190471"/>
                  </a:lnTo>
                  <a:lnTo>
                    <a:pt x="289581" y="144790"/>
                  </a:lnTo>
                  <a:lnTo>
                    <a:pt x="282179" y="98891"/>
                  </a:lnTo>
                  <a:lnTo>
                    <a:pt x="261582" y="59128"/>
                  </a:lnTo>
                  <a:lnTo>
                    <a:pt x="230208" y="27835"/>
                  </a:lnTo>
                  <a:lnTo>
                    <a:pt x="199256" y="118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8547" y="232904"/>
              <a:ext cx="122646" cy="1805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85138" y="708660"/>
            <a:ext cx="11469687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Supplier/s</a:t>
            </a:r>
            <a:r>
              <a:rPr spc="-30" dirty="0"/>
              <a:t> </a:t>
            </a:r>
            <a:r>
              <a:rPr dirty="0"/>
              <a:t>Submit</a:t>
            </a:r>
            <a:r>
              <a:rPr spc="-35" dirty="0"/>
              <a:t> </a:t>
            </a:r>
            <a:r>
              <a:rPr spc="-10" dirty="0"/>
              <a:t>Responses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7952" y="1411223"/>
            <a:ext cx="3789045" cy="4831080"/>
            <a:chOff x="377952" y="1411223"/>
            <a:chExt cx="3789045" cy="4831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411223"/>
              <a:ext cx="3785616" cy="48310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1630679"/>
              <a:ext cx="3712464" cy="902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2438" y="1447799"/>
              <a:ext cx="3657600" cy="4701540"/>
            </a:xfrm>
            <a:custGeom>
              <a:avLst/>
              <a:gdLst/>
              <a:ahLst/>
              <a:cxnLst/>
              <a:rect l="l" t="t" r="r" b="b"/>
              <a:pathLst>
                <a:path w="3657600" h="4701540">
                  <a:moveTo>
                    <a:pt x="3657599" y="0"/>
                  </a:moveTo>
                  <a:lnTo>
                    <a:pt x="0" y="0"/>
                  </a:lnTo>
                  <a:lnTo>
                    <a:pt x="0" y="4701208"/>
                  </a:lnTo>
                  <a:lnTo>
                    <a:pt x="3657599" y="4701208"/>
                  </a:lnTo>
                  <a:lnTo>
                    <a:pt x="36575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438" y="1447799"/>
              <a:ext cx="3657600" cy="4701540"/>
            </a:xfrm>
            <a:custGeom>
              <a:avLst/>
              <a:gdLst/>
              <a:ahLst/>
              <a:cxnLst/>
              <a:rect l="l" t="t" r="r" b="b"/>
              <a:pathLst>
                <a:path w="3657600" h="4701540">
                  <a:moveTo>
                    <a:pt x="0" y="0"/>
                  </a:moveTo>
                  <a:lnTo>
                    <a:pt x="3657600" y="0"/>
                  </a:lnTo>
                  <a:lnTo>
                    <a:pt x="3657600" y="4701209"/>
                  </a:lnTo>
                  <a:lnTo>
                    <a:pt x="0" y="470120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5138" y="1696211"/>
            <a:ext cx="3632200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Select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desired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negotiation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(RFQ).</a:t>
            </a:r>
            <a:endParaRPr sz="1400">
              <a:latin typeface="Verdana"/>
              <a:cs typeface="Verdana"/>
            </a:endParaRPr>
          </a:p>
          <a:p>
            <a:pPr marL="78105">
              <a:lnSpc>
                <a:spcPct val="100000"/>
              </a:lnSpc>
              <a:spcBef>
                <a:spcPts val="1630"/>
              </a:spcBef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Create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Responses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6176" y="1411223"/>
            <a:ext cx="7299959" cy="483108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549140" y="1447800"/>
            <a:ext cx="7170420" cy="4701540"/>
          </a:xfrm>
          <a:custGeom>
            <a:avLst/>
            <a:gdLst/>
            <a:ahLst/>
            <a:cxnLst/>
            <a:rect l="l" t="t" r="r" b="b"/>
            <a:pathLst>
              <a:path w="7170420" h="4701540">
                <a:moveTo>
                  <a:pt x="7170419" y="0"/>
                </a:moveTo>
                <a:lnTo>
                  <a:pt x="0" y="0"/>
                </a:lnTo>
                <a:lnTo>
                  <a:pt x="0" y="4701208"/>
                </a:lnTo>
                <a:lnTo>
                  <a:pt x="7170419" y="4701208"/>
                </a:lnTo>
                <a:lnTo>
                  <a:pt x="717041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418318" y="1438369"/>
            <a:ext cx="7343775" cy="4711065"/>
            <a:chOff x="4418318" y="1438369"/>
            <a:chExt cx="7343775" cy="4711065"/>
          </a:xfrm>
        </p:grpSpPr>
        <p:sp>
          <p:nvSpPr>
            <p:cNvPr id="13" name="object 13"/>
            <p:cNvSpPr/>
            <p:nvPr/>
          </p:nvSpPr>
          <p:spPr>
            <a:xfrm>
              <a:off x="11688128" y="1438376"/>
              <a:ext cx="73660" cy="47625"/>
            </a:xfrm>
            <a:custGeom>
              <a:avLst/>
              <a:gdLst/>
              <a:ahLst/>
              <a:cxnLst/>
              <a:rect l="l" t="t" r="r" b="b"/>
              <a:pathLst>
                <a:path w="73659" h="47625">
                  <a:moveTo>
                    <a:pt x="73342" y="0"/>
                  </a:moveTo>
                  <a:lnTo>
                    <a:pt x="0" y="0"/>
                  </a:lnTo>
                  <a:lnTo>
                    <a:pt x="0" y="9423"/>
                  </a:lnTo>
                  <a:lnTo>
                    <a:pt x="63919" y="9423"/>
                  </a:lnTo>
                  <a:lnTo>
                    <a:pt x="63919" y="47015"/>
                  </a:lnTo>
                  <a:lnTo>
                    <a:pt x="73342" y="47015"/>
                  </a:lnTo>
                  <a:lnTo>
                    <a:pt x="733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8318" y="1447798"/>
              <a:ext cx="7333728" cy="4701209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408793" y="1438273"/>
          <a:ext cx="7341234" cy="4709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498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89"/>
                        </a:spcBef>
                      </a:pPr>
                      <a:endParaRPr sz="3200">
                        <a:latin typeface="Times New Roman"/>
                        <a:cs typeface="Times New Roman"/>
                      </a:endParaRPr>
                    </a:p>
                    <a:p>
                      <a:pPr marL="510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200" b="1" dirty="0">
                          <a:latin typeface="Verdana"/>
                          <a:cs typeface="Verdana"/>
                        </a:rPr>
                        <a:t>Placeholder</a:t>
                      </a:r>
                      <a:r>
                        <a:rPr sz="3200" b="1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dirty="0">
                          <a:latin typeface="Verdana"/>
                          <a:cs typeface="Verdana"/>
                        </a:rPr>
                        <a:t>for</a:t>
                      </a:r>
                      <a:r>
                        <a:rPr sz="3200" b="1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10" dirty="0">
                          <a:latin typeface="Verdana"/>
                          <a:cs typeface="Verdana"/>
                        </a:rPr>
                        <a:t>Screenshot</a:t>
                      </a:r>
                      <a:endParaRPr sz="32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9525">
                      <a:solidFill>
                        <a:srgbClr val="F2F2F2"/>
                      </a:solidFill>
                      <a:prstDash val="solid"/>
                    </a:lnR>
                    <a:lnT w="9525">
                      <a:solidFill>
                        <a:srgbClr val="F2F2F2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2F2F2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2F2F2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2F2F2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4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2F2F2"/>
                      </a:solidFill>
                      <a:prstDash val="soli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2F2F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77952" y="708660"/>
            <a:ext cx="11145838" cy="382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Supplier/s</a:t>
            </a:r>
            <a:r>
              <a:rPr spc="-30" dirty="0"/>
              <a:t> </a:t>
            </a:r>
            <a:r>
              <a:rPr dirty="0"/>
              <a:t>Submit</a:t>
            </a:r>
            <a:r>
              <a:rPr spc="-35" dirty="0"/>
              <a:t> </a:t>
            </a:r>
            <a:r>
              <a:rPr spc="-10" dirty="0"/>
              <a:t>Responses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7952" y="1411223"/>
            <a:ext cx="3789045" cy="4831080"/>
            <a:chOff x="377952" y="1411223"/>
            <a:chExt cx="3789045" cy="4831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411223"/>
              <a:ext cx="3785616" cy="48310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1630679"/>
              <a:ext cx="3712464" cy="9022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72438" y="1447799"/>
              <a:ext cx="3657600" cy="4701540"/>
            </a:xfrm>
            <a:custGeom>
              <a:avLst/>
              <a:gdLst/>
              <a:ahLst/>
              <a:cxnLst/>
              <a:rect l="l" t="t" r="r" b="b"/>
              <a:pathLst>
                <a:path w="3657600" h="4701540">
                  <a:moveTo>
                    <a:pt x="3657599" y="0"/>
                  </a:moveTo>
                  <a:lnTo>
                    <a:pt x="0" y="0"/>
                  </a:lnTo>
                  <a:lnTo>
                    <a:pt x="0" y="4701208"/>
                  </a:lnTo>
                  <a:lnTo>
                    <a:pt x="3657599" y="4701208"/>
                  </a:lnTo>
                  <a:lnTo>
                    <a:pt x="36575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2438" y="1447799"/>
              <a:ext cx="3657600" cy="4701540"/>
            </a:xfrm>
            <a:custGeom>
              <a:avLst/>
              <a:gdLst/>
              <a:ahLst/>
              <a:cxnLst/>
              <a:rect l="l" t="t" r="r" b="b"/>
              <a:pathLst>
                <a:path w="3657600" h="4701540">
                  <a:moveTo>
                    <a:pt x="0" y="0"/>
                  </a:moveTo>
                  <a:lnTo>
                    <a:pt x="3657600" y="0"/>
                  </a:lnTo>
                  <a:lnTo>
                    <a:pt x="3657600" y="4701209"/>
                  </a:lnTo>
                  <a:lnTo>
                    <a:pt x="0" y="4701209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2F2F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85138" y="1696211"/>
            <a:ext cx="3632200" cy="659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Select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desired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negotiation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(RFQ).</a:t>
            </a:r>
            <a:endParaRPr sz="1400">
              <a:latin typeface="Verdana"/>
              <a:cs typeface="Verdana"/>
            </a:endParaRPr>
          </a:p>
          <a:p>
            <a:pPr marL="78105">
              <a:lnSpc>
                <a:spcPct val="100000"/>
              </a:lnSpc>
              <a:spcBef>
                <a:spcPts val="1630"/>
              </a:spcBef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Create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Responses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56176" y="1411223"/>
            <a:ext cx="7299959" cy="4831080"/>
          </a:xfrm>
          <a:prstGeom prst="rect">
            <a:avLst/>
          </a:prstGeom>
        </p:spPr>
      </p:pic>
      <p:sp>
        <p:nvSpPr>
          <p:cNvPr id="11" name="object 11"/>
          <p:cNvSpPr/>
          <p:nvPr/>
        </p:nvSpPr>
        <p:spPr>
          <a:xfrm>
            <a:off x="4549140" y="1447800"/>
            <a:ext cx="7170420" cy="4701540"/>
          </a:xfrm>
          <a:custGeom>
            <a:avLst/>
            <a:gdLst/>
            <a:ahLst/>
            <a:cxnLst/>
            <a:rect l="l" t="t" r="r" b="b"/>
            <a:pathLst>
              <a:path w="7170420" h="4701540">
                <a:moveTo>
                  <a:pt x="7170419" y="0"/>
                </a:moveTo>
                <a:lnTo>
                  <a:pt x="0" y="0"/>
                </a:lnTo>
                <a:lnTo>
                  <a:pt x="0" y="4701208"/>
                </a:lnTo>
                <a:lnTo>
                  <a:pt x="7170419" y="4701208"/>
                </a:lnTo>
                <a:lnTo>
                  <a:pt x="717041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418318" y="1438369"/>
            <a:ext cx="7343775" cy="4711065"/>
            <a:chOff x="4418318" y="1438369"/>
            <a:chExt cx="7343775" cy="4711065"/>
          </a:xfrm>
        </p:grpSpPr>
        <p:sp>
          <p:nvSpPr>
            <p:cNvPr id="13" name="object 13"/>
            <p:cNvSpPr/>
            <p:nvPr/>
          </p:nvSpPr>
          <p:spPr>
            <a:xfrm>
              <a:off x="11688128" y="1438376"/>
              <a:ext cx="73660" cy="47625"/>
            </a:xfrm>
            <a:custGeom>
              <a:avLst/>
              <a:gdLst/>
              <a:ahLst/>
              <a:cxnLst/>
              <a:rect l="l" t="t" r="r" b="b"/>
              <a:pathLst>
                <a:path w="73659" h="47625">
                  <a:moveTo>
                    <a:pt x="73342" y="0"/>
                  </a:moveTo>
                  <a:lnTo>
                    <a:pt x="0" y="0"/>
                  </a:lnTo>
                  <a:lnTo>
                    <a:pt x="0" y="9423"/>
                  </a:lnTo>
                  <a:lnTo>
                    <a:pt x="63919" y="9423"/>
                  </a:lnTo>
                  <a:lnTo>
                    <a:pt x="63919" y="47015"/>
                  </a:lnTo>
                  <a:lnTo>
                    <a:pt x="73342" y="47015"/>
                  </a:lnTo>
                  <a:lnTo>
                    <a:pt x="733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8318" y="1447798"/>
              <a:ext cx="7333728" cy="4701209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4408793" y="1438273"/>
          <a:ext cx="7341234" cy="47097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5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1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1498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889"/>
                        </a:spcBef>
                      </a:pPr>
                      <a:endParaRPr sz="3200" dirty="0">
                        <a:latin typeface="Times New Roman"/>
                        <a:cs typeface="Times New Roman"/>
                      </a:endParaRPr>
                    </a:p>
                    <a:p>
                      <a:pPr marL="510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3200" b="1" dirty="0">
                          <a:latin typeface="Verdana"/>
                          <a:cs typeface="Verdana"/>
                        </a:rPr>
                        <a:t>Placeholder</a:t>
                      </a:r>
                      <a:r>
                        <a:rPr sz="3200" b="1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dirty="0">
                          <a:latin typeface="Verdana"/>
                          <a:cs typeface="Verdana"/>
                        </a:rPr>
                        <a:t>for</a:t>
                      </a:r>
                      <a:r>
                        <a:rPr sz="3200" b="1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10" dirty="0">
                          <a:latin typeface="Verdana"/>
                          <a:cs typeface="Verdana"/>
                        </a:rPr>
                        <a:t>Screenshot</a:t>
                      </a:r>
                      <a:endParaRPr sz="3200" dirty="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9525">
                      <a:solidFill>
                        <a:srgbClr val="F2F2F2"/>
                      </a:solidFill>
                      <a:prstDash val="solid"/>
                    </a:lnR>
                    <a:lnT w="9525">
                      <a:solidFill>
                        <a:srgbClr val="F2F2F2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2F2F2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1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2F2F2"/>
                      </a:solidFill>
                      <a:prstDash val="solid"/>
                    </a:lnL>
                    <a:lnR w="12700">
                      <a:solidFill>
                        <a:srgbClr val="FF0000"/>
                      </a:solidFill>
                      <a:prstDash val="solid"/>
                    </a:lnR>
                    <a:lnB w="12700">
                      <a:solidFill>
                        <a:srgbClr val="FF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F2F2F2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40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T w="9525">
                      <a:solidFill>
                        <a:srgbClr val="A6A6A6"/>
                      </a:solidFill>
                      <a:prstDash val="solid"/>
                    </a:lnT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F2F2F2"/>
                      </a:solidFill>
                      <a:prstDash val="soli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F2F2F2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77952" y="708660"/>
            <a:ext cx="11422063" cy="382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Supplier/s</a:t>
            </a:r>
            <a:r>
              <a:rPr spc="-30" dirty="0"/>
              <a:t> </a:t>
            </a:r>
            <a:r>
              <a:rPr dirty="0"/>
              <a:t>Submit</a:t>
            </a:r>
            <a:r>
              <a:rPr spc="-35" dirty="0"/>
              <a:t> </a:t>
            </a:r>
            <a:r>
              <a:rPr spc="-10" dirty="0"/>
              <a:t>Responses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7952" y="1411223"/>
            <a:ext cx="3789045" cy="4831080"/>
            <a:chOff x="377952" y="1411223"/>
            <a:chExt cx="3789045" cy="4831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411223"/>
              <a:ext cx="3785616" cy="48310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1414271"/>
              <a:ext cx="3788664" cy="239877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72438" y="1447800"/>
            <a:ext cx="3657600" cy="4701540"/>
          </a:xfrm>
          <a:prstGeom prst="rect">
            <a:avLst/>
          </a:prstGeom>
          <a:solidFill>
            <a:srgbClr val="F2F2F2"/>
          </a:solidFill>
          <a:ln w="25400">
            <a:solidFill>
              <a:srgbClr val="F2F2F2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400" b="1" dirty="0">
                <a:latin typeface="Verdana"/>
                <a:cs typeface="Verdana"/>
              </a:rPr>
              <a:t>Response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Valid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spc="-20" dirty="0">
                <a:latin typeface="Verdana"/>
                <a:cs typeface="Verdana"/>
              </a:rPr>
              <a:t>Until</a:t>
            </a:r>
            <a:endParaRPr sz="1400">
              <a:latin typeface="Verdana"/>
              <a:cs typeface="Verdana"/>
            </a:endParaRPr>
          </a:p>
          <a:p>
            <a:pPr marL="91440" marR="274320">
              <a:lnSpc>
                <a:spcPct val="101400"/>
              </a:lnSpc>
            </a:pPr>
            <a:r>
              <a:rPr sz="1400" dirty="0">
                <a:latin typeface="Verdana"/>
                <a:cs typeface="Verdana"/>
              </a:rPr>
              <a:t>Supplier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can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put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time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limit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how </a:t>
            </a:r>
            <a:r>
              <a:rPr sz="1400" dirty="0">
                <a:latin typeface="Verdana"/>
                <a:cs typeface="Verdana"/>
              </a:rPr>
              <a:t>long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quote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valid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for.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ts val="1610"/>
              </a:lnSpc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Calendar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select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date</a:t>
            </a:r>
            <a:endParaRPr sz="1400">
              <a:latin typeface="Verdana"/>
              <a:cs typeface="Verdana"/>
            </a:endParaRPr>
          </a:p>
          <a:p>
            <a:pPr marL="91440" marR="148590">
              <a:lnSpc>
                <a:spcPts val="1700"/>
              </a:lnSpc>
              <a:spcBef>
                <a:spcPts val="40"/>
              </a:spcBef>
            </a:pPr>
            <a:r>
              <a:rPr sz="1400" dirty="0">
                <a:latin typeface="Verdana"/>
                <a:cs typeface="Verdana"/>
              </a:rPr>
              <a:t>Select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date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Response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Valid </a:t>
            </a:r>
            <a:r>
              <a:rPr sz="1400" b="1" dirty="0">
                <a:latin typeface="Verdana"/>
                <a:cs typeface="Verdana"/>
              </a:rPr>
              <a:t>Until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field.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ts val="1645"/>
              </a:lnSpc>
              <a:spcBef>
                <a:spcPts val="1675"/>
              </a:spcBef>
            </a:pPr>
            <a:r>
              <a:rPr sz="1400" b="1" spc="-10" dirty="0">
                <a:latin typeface="Verdana"/>
                <a:cs typeface="Verdana"/>
              </a:rPr>
              <a:t>Attachments</a:t>
            </a:r>
            <a:endParaRPr sz="1400">
              <a:latin typeface="Verdana"/>
              <a:cs typeface="Verdana"/>
            </a:endParaRPr>
          </a:p>
          <a:p>
            <a:pPr marL="91440" marR="257175">
              <a:lnSpc>
                <a:spcPts val="1680"/>
              </a:lnSpc>
              <a:spcBef>
                <a:spcPts val="20"/>
              </a:spcBef>
            </a:pPr>
            <a:r>
              <a:rPr sz="1400" dirty="0">
                <a:latin typeface="Verdana"/>
                <a:cs typeface="Verdana"/>
              </a:rPr>
              <a:t>Supplier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can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add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additional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data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e.g. </a:t>
            </a:r>
            <a:r>
              <a:rPr sz="1400" dirty="0">
                <a:latin typeface="Verdana"/>
                <a:cs typeface="Verdana"/>
              </a:rPr>
              <a:t>spec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sheet,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drawings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227084" y="1755442"/>
            <a:ext cx="7726680" cy="3583304"/>
            <a:chOff x="4227084" y="1755442"/>
            <a:chExt cx="7726680" cy="3583304"/>
          </a:xfrm>
        </p:grpSpPr>
        <p:sp>
          <p:nvSpPr>
            <p:cNvPr id="9" name="object 9"/>
            <p:cNvSpPr/>
            <p:nvPr/>
          </p:nvSpPr>
          <p:spPr>
            <a:xfrm>
              <a:off x="11876049" y="1755546"/>
              <a:ext cx="77470" cy="32384"/>
            </a:xfrm>
            <a:custGeom>
              <a:avLst/>
              <a:gdLst/>
              <a:ahLst/>
              <a:cxnLst/>
              <a:rect l="l" t="t" r="r" b="b"/>
              <a:pathLst>
                <a:path w="77470" h="32385">
                  <a:moveTo>
                    <a:pt x="77063" y="0"/>
                  </a:moveTo>
                  <a:lnTo>
                    <a:pt x="0" y="0"/>
                  </a:lnTo>
                  <a:lnTo>
                    <a:pt x="0" y="9423"/>
                  </a:lnTo>
                  <a:lnTo>
                    <a:pt x="67640" y="9423"/>
                  </a:lnTo>
                  <a:lnTo>
                    <a:pt x="67640" y="31838"/>
                  </a:lnTo>
                  <a:lnTo>
                    <a:pt x="77063" y="31838"/>
                  </a:lnTo>
                  <a:lnTo>
                    <a:pt x="770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36609" y="1764967"/>
              <a:ext cx="7707085" cy="318388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231847" y="1760204"/>
              <a:ext cx="7717155" cy="3193415"/>
            </a:xfrm>
            <a:custGeom>
              <a:avLst/>
              <a:gdLst/>
              <a:ahLst/>
              <a:cxnLst/>
              <a:rect l="l" t="t" r="r" b="b"/>
              <a:pathLst>
                <a:path w="7717155" h="3193415">
                  <a:moveTo>
                    <a:pt x="0" y="0"/>
                  </a:moveTo>
                  <a:lnTo>
                    <a:pt x="7716611" y="0"/>
                  </a:lnTo>
                  <a:lnTo>
                    <a:pt x="7716611" y="3193409"/>
                  </a:lnTo>
                  <a:lnTo>
                    <a:pt x="0" y="319340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87563" y="4263412"/>
              <a:ext cx="695960" cy="1075055"/>
            </a:xfrm>
            <a:custGeom>
              <a:avLst/>
              <a:gdLst/>
              <a:ahLst/>
              <a:cxnLst/>
              <a:rect l="l" t="t" r="r" b="b"/>
              <a:pathLst>
                <a:path w="695959" h="1075054">
                  <a:moveTo>
                    <a:pt x="0" y="0"/>
                  </a:moveTo>
                  <a:lnTo>
                    <a:pt x="47326" y="39127"/>
                  </a:lnTo>
                  <a:lnTo>
                    <a:pt x="92973" y="79072"/>
                  </a:lnTo>
                  <a:lnTo>
                    <a:pt x="136878" y="119729"/>
                  </a:lnTo>
                  <a:lnTo>
                    <a:pt x="178977" y="160993"/>
                  </a:lnTo>
                  <a:lnTo>
                    <a:pt x="219207" y="202756"/>
                  </a:lnTo>
                  <a:lnTo>
                    <a:pt x="257504" y="244914"/>
                  </a:lnTo>
                  <a:lnTo>
                    <a:pt x="293805" y="287359"/>
                  </a:lnTo>
                  <a:lnTo>
                    <a:pt x="328045" y="329987"/>
                  </a:lnTo>
                  <a:lnTo>
                    <a:pt x="360162" y="372691"/>
                  </a:lnTo>
                  <a:lnTo>
                    <a:pt x="390091" y="415364"/>
                  </a:lnTo>
                  <a:lnTo>
                    <a:pt x="417769" y="457902"/>
                  </a:lnTo>
                  <a:lnTo>
                    <a:pt x="443133" y="500197"/>
                  </a:lnTo>
                  <a:lnTo>
                    <a:pt x="466119" y="542144"/>
                  </a:lnTo>
                  <a:lnTo>
                    <a:pt x="486663" y="583637"/>
                  </a:lnTo>
                  <a:lnTo>
                    <a:pt x="504702" y="624570"/>
                  </a:lnTo>
                  <a:lnTo>
                    <a:pt x="520172" y="664837"/>
                  </a:lnTo>
                  <a:lnTo>
                    <a:pt x="533010" y="704331"/>
                  </a:lnTo>
                  <a:lnTo>
                    <a:pt x="543152" y="742947"/>
                  </a:lnTo>
                  <a:lnTo>
                    <a:pt x="550534" y="780579"/>
                  </a:lnTo>
                  <a:lnTo>
                    <a:pt x="556765" y="852465"/>
                  </a:lnTo>
                  <a:lnTo>
                    <a:pt x="555487" y="886508"/>
                  </a:lnTo>
                  <a:lnTo>
                    <a:pt x="551195" y="919142"/>
                  </a:lnTo>
                  <a:lnTo>
                    <a:pt x="502958" y="880384"/>
                  </a:lnTo>
                  <a:lnTo>
                    <a:pt x="547618" y="1075027"/>
                  </a:lnTo>
                  <a:lnTo>
                    <a:pt x="695906" y="1035414"/>
                  </a:lnTo>
                  <a:lnTo>
                    <a:pt x="647668" y="996656"/>
                  </a:lnTo>
                  <a:lnTo>
                    <a:pt x="651960" y="964022"/>
                  </a:lnTo>
                  <a:lnTo>
                    <a:pt x="651566" y="894635"/>
                  </a:lnTo>
                  <a:lnTo>
                    <a:pt x="639625" y="820462"/>
                  </a:lnTo>
                  <a:lnTo>
                    <a:pt x="629483" y="781846"/>
                  </a:lnTo>
                  <a:lnTo>
                    <a:pt x="616645" y="742351"/>
                  </a:lnTo>
                  <a:lnTo>
                    <a:pt x="601175" y="702085"/>
                  </a:lnTo>
                  <a:lnTo>
                    <a:pt x="583136" y="661152"/>
                  </a:lnTo>
                  <a:lnTo>
                    <a:pt x="562592" y="619659"/>
                  </a:lnTo>
                  <a:lnTo>
                    <a:pt x="539606" y="577712"/>
                  </a:lnTo>
                  <a:lnTo>
                    <a:pt x="514242" y="535416"/>
                  </a:lnTo>
                  <a:lnTo>
                    <a:pt x="486564" y="492879"/>
                  </a:lnTo>
                  <a:lnTo>
                    <a:pt x="456635" y="450205"/>
                  </a:lnTo>
                  <a:lnTo>
                    <a:pt x="424518" y="407502"/>
                  </a:lnTo>
                  <a:lnTo>
                    <a:pt x="390278" y="364874"/>
                  </a:lnTo>
                  <a:lnTo>
                    <a:pt x="353977" y="322428"/>
                  </a:lnTo>
                  <a:lnTo>
                    <a:pt x="315680" y="280271"/>
                  </a:lnTo>
                  <a:lnTo>
                    <a:pt x="275450" y="238507"/>
                  </a:lnTo>
                  <a:lnTo>
                    <a:pt x="233351" y="197244"/>
                  </a:lnTo>
                  <a:lnTo>
                    <a:pt x="189446" y="156586"/>
                  </a:lnTo>
                  <a:lnTo>
                    <a:pt x="143799" y="116641"/>
                  </a:lnTo>
                  <a:lnTo>
                    <a:pt x="96473" y="775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68056" y="3892967"/>
              <a:ext cx="1167765" cy="410209"/>
            </a:xfrm>
            <a:custGeom>
              <a:avLst/>
              <a:gdLst/>
              <a:ahLst/>
              <a:cxnLst/>
              <a:rect l="l" t="t" r="r" b="b"/>
              <a:pathLst>
                <a:path w="1167765" h="410210">
                  <a:moveTo>
                    <a:pt x="267006" y="0"/>
                  </a:moveTo>
                  <a:lnTo>
                    <a:pt x="193032" y="5482"/>
                  </a:lnTo>
                  <a:lnTo>
                    <a:pt x="126642" y="21105"/>
                  </a:lnTo>
                  <a:lnTo>
                    <a:pt x="68775" y="47089"/>
                  </a:lnTo>
                  <a:lnTo>
                    <a:pt x="20365" y="83655"/>
                  </a:lnTo>
                  <a:lnTo>
                    <a:pt x="0" y="105976"/>
                  </a:lnTo>
                  <a:lnTo>
                    <a:pt x="96475" y="183493"/>
                  </a:lnTo>
                  <a:lnTo>
                    <a:pt x="117607" y="160442"/>
                  </a:lnTo>
                  <a:lnTo>
                    <a:pt x="141539" y="140276"/>
                  </a:lnTo>
                  <a:lnTo>
                    <a:pt x="197289" y="108491"/>
                  </a:lnTo>
                  <a:lnTo>
                    <a:pt x="262689" y="87920"/>
                  </a:lnTo>
                  <a:lnTo>
                    <a:pt x="336702" y="78343"/>
                  </a:lnTo>
                  <a:lnTo>
                    <a:pt x="376616" y="77609"/>
                  </a:lnTo>
                  <a:lnTo>
                    <a:pt x="418294" y="79542"/>
                  </a:lnTo>
                  <a:lnTo>
                    <a:pt x="461608" y="84113"/>
                  </a:lnTo>
                  <a:lnTo>
                    <a:pt x="506427" y="91297"/>
                  </a:lnTo>
                  <a:lnTo>
                    <a:pt x="552623" y="101065"/>
                  </a:lnTo>
                  <a:lnTo>
                    <a:pt x="600066" y="113390"/>
                  </a:lnTo>
                  <a:lnTo>
                    <a:pt x="648626" y="128244"/>
                  </a:lnTo>
                  <a:lnTo>
                    <a:pt x="698174" y="145600"/>
                  </a:lnTo>
                  <a:lnTo>
                    <a:pt x="748580" y="165432"/>
                  </a:lnTo>
                  <a:lnTo>
                    <a:pt x="799716" y="187710"/>
                  </a:lnTo>
                  <a:lnTo>
                    <a:pt x="851450" y="212409"/>
                  </a:lnTo>
                  <a:lnTo>
                    <a:pt x="903655" y="239500"/>
                  </a:lnTo>
                  <a:lnTo>
                    <a:pt x="956200" y="268957"/>
                  </a:lnTo>
                  <a:lnTo>
                    <a:pt x="1008955" y="300752"/>
                  </a:lnTo>
                  <a:lnTo>
                    <a:pt x="1061792" y="334857"/>
                  </a:lnTo>
                  <a:lnTo>
                    <a:pt x="1114581" y="371245"/>
                  </a:lnTo>
                  <a:lnTo>
                    <a:pt x="1167192" y="409887"/>
                  </a:lnTo>
                  <a:lnTo>
                    <a:pt x="1155382" y="399905"/>
                  </a:lnTo>
                  <a:lnTo>
                    <a:pt x="1119504" y="370444"/>
                  </a:lnTo>
                  <a:lnTo>
                    <a:pt x="1069630" y="331529"/>
                  </a:lnTo>
                  <a:lnTo>
                    <a:pt x="1019426" y="294624"/>
                  </a:lnTo>
                  <a:lnTo>
                    <a:pt x="969010" y="259757"/>
                  </a:lnTo>
                  <a:lnTo>
                    <a:pt x="918500" y="226954"/>
                  </a:lnTo>
                  <a:lnTo>
                    <a:pt x="868013" y="196243"/>
                  </a:lnTo>
                  <a:lnTo>
                    <a:pt x="817665" y="167652"/>
                  </a:lnTo>
                  <a:lnTo>
                    <a:pt x="767574" y="141209"/>
                  </a:lnTo>
                  <a:lnTo>
                    <a:pt x="717856" y="116942"/>
                  </a:lnTo>
                  <a:lnTo>
                    <a:pt x="668630" y="94878"/>
                  </a:lnTo>
                  <a:lnTo>
                    <a:pt x="620012" y="75044"/>
                  </a:lnTo>
                  <a:lnTo>
                    <a:pt x="572118" y="57468"/>
                  </a:lnTo>
                  <a:lnTo>
                    <a:pt x="525067" y="42179"/>
                  </a:lnTo>
                  <a:lnTo>
                    <a:pt x="478976" y="29204"/>
                  </a:lnTo>
                  <a:lnTo>
                    <a:pt x="433960" y="18569"/>
                  </a:lnTo>
                  <a:lnTo>
                    <a:pt x="390139" y="10304"/>
                  </a:lnTo>
                  <a:lnTo>
                    <a:pt x="347628" y="4436"/>
                  </a:lnTo>
                  <a:lnTo>
                    <a:pt x="306544" y="992"/>
                  </a:lnTo>
                  <a:lnTo>
                    <a:pt x="267006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811445" y="5413736"/>
            <a:ext cx="5902960" cy="690245"/>
            <a:chOff x="5811445" y="5413736"/>
            <a:chExt cx="5902960" cy="690245"/>
          </a:xfrm>
        </p:grpSpPr>
        <p:sp>
          <p:nvSpPr>
            <p:cNvPr id="15" name="object 15"/>
            <p:cNvSpPr/>
            <p:nvPr/>
          </p:nvSpPr>
          <p:spPr>
            <a:xfrm>
              <a:off x="11654904" y="5413844"/>
              <a:ext cx="59055" cy="6985"/>
            </a:xfrm>
            <a:custGeom>
              <a:avLst/>
              <a:gdLst/>
              <a:ahLst/>
              <a:cxnLst/>
              <a:rect l="l" t="t" r="r" b="b"/>
              <a:pathLst>
                <a:path w="59054" h="6985">
                  <a:moveTo>
                    <a:pt x="58839" y="0"/>
                  </a:moveTo>
                  <a:lnTo>
                    <a:pt x="0" y="0"/>
                  </a:lnTo>
                  <a:lnTo>
                    <a:pt x="0" y="6705"/>
                  </a:lnTo>
                  <a:lnTo>
                    <a:pt x="58839" y="6705"/>
                  </a:lnTo>
                  <a:lnTo>
                    <a:pt x="588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20970" y="5423261"/>
              <a:ext cx="5883349" cy="67093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816207" y="5418499"/>
              <a:ext cx="5893435" cy="680720"/>
            </a:xfrm>
            <a:custGeom>
              <a:avLst/>
              <a:gdLst/>
              <a:ahLst/>
              <a:cxnLst/>
              <a:rect l="l" t="t" r="r" b="b"/>
              <a:pathLst>
                <a:path w="5893434" h="680720">
                  <a:moveTo>
                    <a:pt x="0" y="0"/>
                  </a:moveTo>
                  <a:lnTo>
                    <a:pt x="5892874" y="0"/>
                  </a:lnTo>
                  <a:lnTo>
                    <a:pt x="5892874" y="680461"/>
                  </a:lnTo>
                  <a:lnTo>
                    <a:pt x="0" y="68046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820970" y="5423261"/>
              <a:ext cx="5883910" cy="671195"/>
            </a:xfrm>
            <a:custGeom>
              <a:avLst/>
              <a:gdLst/>
              <a:ahLst/>
              <a:cxnLst/>
              <a:rect l="l" t="t" r="r" b="b"/>
              <a:pathLst>
                <a:path w="5883909" h="671195">
                  <a:moveTo>
                    <a:pt x="0" y="0"/>
                  </a:moveTo>
                  <a:lnTo>
                    <a:pt x="5883349" y="0"/>
                  </a:lnTo>
                  <a:lnTo>
                    <a:pt x="5883349" y="670936"/>
                  </a:lnTo>
                  <a:lnTo>
                    <a:pt x="0" y="6709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374650" y="666171"/>
            <a:ext cx="1144270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Supplier/s</a:t>
            </a:r>
            <a:r>
              <a:rPr spc="-45" dirty="0"/>
              <a:t> </a:t>
            </a:r>
            <a:r>
              <a:rPr spc="-10" dirty="0"/>
              <a:t>Responses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7952" y="1411223"/>
            <a:ext cx="3789045" cy="4831080"/>
            <a:chOff x="377952" y="1411223"/>
            <a:chExt cx="3789045" cy="4831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411223"/>
              <a:ext cx="3785616" cy="48310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1414271"/>
              <a:ext cx="3581400" cy="2185416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72438" y="1447800"/>
            <a:ext cx="3657600" cy="4701540"/>
          </a:xfrm>
          <a:prstGeom prst="rect">
            <a:avLst/>
          </a:prstGeom>
          <a:solidFill>
            <a:srgbClr val="F2F2F2"/>
          </a:solidFill>
          <a:ln w="25400">
            <a:solidFill>
              <a:srgbClr val="F2F2F2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 marR="359410">
              <a:lnSpc>
                <a:spcPct val="101400"/>
              </a:lnSpc>
              <a:spcBef>
                <a:spcPts val="325"/>
              </a:spcBef>
            </a:pPr>
            <a:r>
              <a:rPr sz="1400" dirty="0">
                <a:latin typeface="Verdana"/>
                <a:cs typeface="Verdana"/>
              </a:rPr>
              <a:t>Supplier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will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follow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“train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stops” </a:t>
            </a:r>
            <a:r>
              <a:rPr sz="1400" dirty="0">
                <a:latin typeface="Verdana"/>
                <a:cs typeface="Verdana"/>
              </a:rPr>
              <a:t>similar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how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Sourcing </a:t>
            </a:r>
            <a:r>
              <a:rPr sz="1400" dirty="0">
                <a:latin typeface="Verdana"/>
                <a:cs typeface="Verdana"/>
              </a:rPr>
              <a:t>Professional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created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RFQ.</a:t>
            </a:r>
            <a:endParaRPr sz="1400">
              <a:latin typeface="Verdana"/>
              <a:cs typeface="Verdana"/>
            </a:endParaRPr>
          </a:p>
          <a:p>
            <a:pPr marL="91440" marR="902969">
              <a:lnSpc>
                <a:spcPct val="101400"/>
              </a:lnSpc>
              <a:spcBef>
                <a:spcPts val="1585"/>
              </a:spcBef>
            </a:pPr>
            <a:r>
              <a:rPr sz="1400" dirty="0">
                <a:latin typeface="Verdana"/>
                <a:cs typeface="Verdana"/>
              </a:rPr>
              <a:t>Complete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Requirements Questions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Verdana"/>
              <a:cs typeface="Verdana"/>
            </a:endParaRPr>
          </a:p>
          <a:p>
            <a:pPr marL="91440">
              <a:lnSpc>
                <a:spcPts val="1645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When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Completed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ts val="1645"/>
              </a:lnSpc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Next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27814" y="3550769"/>
            <a:ext cx="6168390" cy="49403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3200" b="1" dirty="0">
                <a:latin typeface="Verdana"/>
                <a:cs typeface="Verdana"/>
              </a:rPr>
              <a:t>Placeholder</a:t>
            </a:r>
            <a:r>
              <a:rPr sz="3200" b="1" spc="-70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for</a:t>
            </a:r>
            <a:r>
              <a:rPr sz="3200" b="1" spc="-70" dirty="0">
                <a:latin typeface="Verdana"/>
                <a:cs typeface="Verdana"/>
              </a:rPr>
              <a:t> </a:t>
            </a:r>
            <a:r>
              <a:rPr sz="3200" b="1" spc="-10" dirty="0">
                <a:latin typeface="Verdana"/>
                <a:cs typeface="Verdana"/>
              </a:rPr>
              <a:t>Screenshot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78166" y="2321485"/>
            <a:ext cx="7715884" cy="2959735"/>
            <a:chOff x="4278166" y="2321485"/>
            <a:chExt cx="7715884" cy="2959735"/>
          </a:xfrm>
        </p:grpSpPr>
        <p:sp>
          <p:nvSpPr>
            <p:cNvPr id="10" name="object 10"/>
            <p:cNvSpPr/>
            <p:nvPr/>
          </p:nvSpPr>
          <p:spPr>
            <a:xfrm>
              <a:off x="11916931" y="2321585"/>
              <a:ext cx="77470" cy="29845"/>
            </a:xfrm>
            <a:custGeom>
              <a:avLst/>
              <a:gdLst/>
              <a:ahLst/>
              <a:cxnLst/>
              <a:rect l="l" t="t" r="r" b="b"/>
              <a:pathLst>
                <a:path w="77470" h="29844">
                  <a:moveTo>
                    <a:pt x="76974" y="0"/>
                  </a:moveTo>
                  <a:lnTo>
                    <a:pt x="0" y="0"/>
                  </a:lnTo>
                  <a:lnTo>
                    <a:pt x="0" y="9436"/>
                  </a:lnTo>
                  <a:lnTo>
                    <a:pt x="67538" y="9436"/>
                  </a:lnTo>
                  <a:lnTo>
                    <a:pt x="67538" y="29400"/>
                  </a:lnTo>
                  <a:lnTo>
                    <a:pt x="76974" y="29400"/>
                  </a:lnTo>
                  <a:lnTo>
                    <a:pt x="769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7691" y="2331010"/>
              <a:ext cx="7696786" cy="294023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282929" y="2326247"/>
              <a:ext cx="7706359" cy="2950210"/>
            </a:xfrm>
            <a:custGeom>
              <a:avLst/>
              <a:gdLst/>
              <a:ahLst/>
              <a:cxnLst/>
              <a:rect l="l" t="t" r="r" b="b"/>
              <a:pathLst>
                <a:path w="7706359" h="2950210">
                  <a:moveTo>
                    <a:pt x="0" y="0"/>
                  </a:moveTo>
                  <a:lnTo>
                    <a:pt x="7706311" y="0"/>
                  </a:lnTo>
                  <a:lnTo>
                    <a:pt x="7706311" y="2949763"/>
                  </a:lnTo>
                  <a:lnTo>
                    <a:pt x="0" y="29497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69935" y="3962400"/>
              <a:ext cx="432816" cy="381000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984422" y="4008120"/>
            <a:ext cx="2038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12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236729" y="2590853"/>
            <a:ext cx="5803900" cy="3564890"/>
            <a:chOff x="5236729" y="2590853"/>
            <a:chExt cx="5803900" cy="3564890"/>
          </a:xfrm>
        </p:grpSpPr>
        <p:sp>
          <p:nvSpPr>
            <p:cNvPr id="16" name="object 16"/>
            <p:cNvSpPr/>
            <p:nvPr/>
          </p:nvSpPr>
          <p:spPr>
            <a:xfrm>
              <a:off x="9089898" y="4404753"/>
              <a:ext cx="38735" cy="17145"/>
            </a:xfrm>
            <a:custGeom>
              <a:avLst/>
              <a:gdLst/>
              <a:ahLst/>
              <a:cxnLst/>
              <a:rect l="l" t="t" r="r" b="b"/>
              <a:pathLst>
                <a:path w="38734" h="17145">
                  <a:moveTo>
                    <a:pt x="38722" y="0"/>
                  </a:moveTo>
                  <a:lnTo>
                    <a:pt x="0" y="0"/>
                  </a:lnTo>
                  <a:lnTo>
                    <a:pt x="0" y="9436"/>
                  </a:lnTo>
                  <a:lnTo>
                    <a:pt x="29298" y="9436"/>
                  </a:lnTo>
                  <a:lnTo>
                    <a:pt x="29298" y="17018"/>
                  </a:lnTo>
                  <a:lnTo>
                    <a:pt x="38722" y="17018"/>
                  </a:lnTo>
                  <a:lnTo>
                    <a:pt x="387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6254" y="4414179"/>
              <a:ext cx="3872945" cy="170105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241492" y="4409417"/>
              <a:ext cx="3883025" cy="1710689"/>
            </a:xfrm>
            <a:custGeom>
              <a:avLst/>
              <a:gdLst/>
              <a:ahLst/>
              <a:cxnLst/>
              <a:rect l="l" t="t" r="r" b="b"/>
              <a:pathLst>
                <a:path w="3883025" h="1710689">
                  <a:moveTo>
                    <a:pt x="0" y="0"/>
                  </a:moveTo>
                  <a:lnTo>
                    <a:pt x="3882469" y="0"/>
                  </a:lnTo>
                  <a:lnTo>
                    <a:pt x="3882469" y="1710583"/>
                  </a:lnTo>
                  <a:lnTo>
                    <a:pt x="0" y="171058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246254" y="4391904"/>
              <a:ext cx="3873500" cy="1757680"/>
            </a:xfrm>
            <a:custGeom>
              <a:avLst/>
              <a:gdLst/>
              <a:ahLst/>
              <a:cxnLst/>
              <a:rect l="l" t="t" r="r" b="b"/>
              <a:pathLst>
                <a:path w="3873500" h="1757679">
                  <a:moveTo>
                    <a:pt x="0" y="0"/>
                  </a:moveTo>
                  <a:lnTo>
                    <a:pt x="3872943" y="0"/>
                  </a:lnTo>
                  <a:lnTo>
                    <a:pt x="3872943" y="1757103"/>
                  </a:lnTo>
                  <a:lnTo>
                    <a:pt x="0" y="175710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765331" y="2597203"/>
              <a:ext cx="269240" cy="169545"/>
            </a:xfrm>
            <a:custGeom>
              <a:avLst/>
              <a:gdLst/>
              <a:ahLst/>
              <a:cxnLst/>
              <a:rect l="l" t="t" r="r" b="b"/>
              <a:pathLst>
                <a:path w="269240" h="169544">
                  <a:moveTo>
                    <a:pt x="0" y="0"/>
                  </a:moveTo>
                  <a:lnTo>
                    <a:pt x="268941" y="0"/>
                  </a:lnTo>
                  <a:lnTo>
                    <a:pt x="268941" y="169049"/>
                  </a:lnTo>
                  <a:lnTo>
                    <a:pt x="0" y="16904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277874" y="3159931"/>
            <a:ext cx="2855595" cy="1104900"/>
            <a:chOff x="4277874" y="3159931"/>
            <a:chExt cx="2855595" cy="1104900"/>
          </a:xfrm>
        </p:grpSpPr>
        <p:sp>
          <p:nvSpPr>
            <p:cNvPr id="22" name="object 22"/>
            <p:cNvSpPr/>
            <p:nvPr/>
          </p:nvSpPr>
          <p:spPr>
            <a:xfrm>
              <a:off x="6866518" y="3640180"/>
              <a:ext cx="266700" cy="624840"/>
            </a:xfrm>
            <a:custGeom>
              <a:avLst/>
              <a:gdLst/>
              <a:ahLst/>
              <a:cxnLst/>
              <a:rect l="l" t="t" r="r" b="b"/>
              <a:pathLst>
                <a:path w="266700" h="624839">
                  <a:moveTo>
                    <a:pt x="0" y="0"/>
                  </a:moveTo>
                  <a:lnTo>
                    <a:pt x="34103" y="23050"/>
                  </a:lnTo>
                  <a:lnTo>
                    <a:pt x="63604" y="51763"/>
                  </a:lnTo>
                  <a:lnTo>
                    <a:pt x="88392" y="85631"/>
                  </a:lnTo>
                  <a:lnTo>
                    <a:pt x="108358" y="124146"/>
                  </a:lnTo>
                  <a:lnTo>
                    <a:pt x="123392" y="166800"/>
                  </a:lnTo>
                  <a:lnTo>
                    <a:pt x="133385" y="213087"/>
                  </a:lnTo>
                  <a:lnTo>
                    <a:pt x="138227" y="262499"/>
                  </a:lnTo>
                  <a:lnTo>
                    <a:pt x="137809" y="314527"/>
                  </a:lnTo>
                  <a:lnTo>
                    <a:pt x="132021" y="368666"/>
                  </a:lnTo>
                  <a:lnTo>
                    <a:pt x="120754" y="424406"/>
                  </a:lnTo>
                  <a:lnTo>
                    <a:pt x="103897" y="481242"/>
                  </a:lnTo>
                  <a:lnTo>
                    <a:pt x="49707" y="451366"/>
                  </a:lnTo>
                  <a:lnTo>
                    <a:pt x="107621" y="624616"/>
                  </a:lnTo>
                  <a:lnTo>
                    <a:pt x="266465" y="570870"/>
                  </a:lnTo>
                  <a:lnTo>
                    <a:pt x="212276" y="540994"/>
                  </a:lnTo>
                  <a:lnTo>
                    <a:pt x="229132" y="484158"/>
                  </a:lnTo>
                  <a:lnTo>
                    <a:pt x="240400" y="428417"/>
                  </a:lnTo>
                  <a:lnTo>
                    <a:pt x="246188" y="374279"/>
                  </a:lnTo>
                  <a:lnTo>
                    <a:pt x="246606" y="322250"/>
                  </a:lnTo>
                  <a:lnTo>
                    <a:pt x="241763" y="272838"/>
                  </a:lnTo>
                  <a:lnTo>
                    <a:pt x="231770" y="226551"/>
                  </a:lnTo>
                  <a:lnTo>
                    <a:pt x="216736" y="183897"/>
                  </a:lnTo>
                  <a:lnTo>
                    <a:pt x="196770" y="145382"/>
                  </a:lnTo>
                  <a:lnTo>
                    <a:pt x="171982" y="111514"/>
                  </a:lnTo>
                  <a:lnTo>
                    <a:pt x="142481" y="82801"/>
                  </a:lnTo>
                  <a:lnTo>
                    <a:pt x="108377" y="597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35073" y="3611078"/>
              <a:ext cx="581660" cy="361315"/>
            </a:xfrm>
            <a:custGeom>
              <a:avLst/>
              <a:gdLst/>
              <a:ahLst/>
              <a:cxnLst/>
              <a:rect l="l" t="t" r="r" b="b"/>
              <a:pathLst>
                <a:path w="581659" h="361314">
                  <a:moveTo>
                    <a:pt x="418882" y="0"/>
                  </a:moveTo>
                  <a:lnTo>
                    <a:pt x="378544" y="2261"/>
                  </a:lnTo>
                  <a:lnTo>
                    <a:pt x="337460" y="10162"/>
                  </a:lnTo>
                  <a:lnTo>
                    <a:pt x="296031" y="23500"/>
                  </a:lnTo>
                  <a:lnTo>
                    <a:pt x="254655" y="42070"/>
                  </a:lnTo>
                  <a:lnTo>
                    <a:pt x="213731" y="65667"/>
                  </a:lnTo>
                  <a:lnTo>
                    <a:pt x="173656" y="94087"/>
                  </a:lnTo>
                  <a:lnTo>
                    <a:pt x="134832" y="127126"/>
                  </a:lnTo>
                  <a:lnTo>
                    <a:pt x="97655" y="164580"/>
                  </a:lnTo>
                  <a:lnTo>
                    <a:pt x="62525" y="206245"/>
                  </a:lnTo>
                  <a:lnTo>
                    <a:pt x="29840" y="251915"/>
                  </a:lnTo>
                  <a:lnTo>
                    <a:pt x="0" y="301387"/>
                  </a:lnTo>
                  <a:lnTo>
                    <a:pt x="108377" y="361138"/>
                  </a:lnTo>
                  <a:lnTo>
                    <a:pt x="136329" y="314574"/>
                  </a:lnTo>
                  <a:lnTo>
                    <a:pt x="166920" y="271225"/>
                  </a:lnTo>
                  <a:lnTo>
                    <a:pt x="199814" y="231301"/>
                  </a:lnTo>
                  <a:lnTo>
                    <a:pt x="234675" y="195012"/>
                  </a:lnTo>
                  <a:lnTo>
                    <a:pt x="271167" y="162566"/>
                  </a:lnTo>
                  <a:lnTo>
                    <a:pt x="308954" y="134173"/>
                  </a:lnTo>
                  <a:lnTo>
                    <a:pt x="347700" y="110042"/>
                  </a:lnTo>
                  <a:lnTo>
                    <a:pt x="387069" y="90383"/>
                  </a:lnTo>
                  <a:lnTo>
                    <a:pt x="426724" y="75405"/>
                  </a:lnTo>
                  <a:lnTo>
                    <a:pt x="466330" y="65316"/>
                  </a:lnTo>
                  <a:lnTo>
                    <a:pt x="505551" y="60327"/>
                  </a:lnTo>
                  <a:lnTo>
                    <a:pt x="544051" y="60647"/>
                  </a:lnTo>
                  <a:lnTo>
                    <a:pt x="581493" y="66484"/>
                  </a:lnTo>
                  <a:lnTo>
                    <a:pt x="569854" y="55790"/>
                  </a:lnTo>
                  <a:lnTo>
                    <a:pt x="531444" y="29102"/>
                  </a:lnTo>
                  <a:lnTo>
                    <a:pt x="495731" y="13216"/>
                  </a:lnTo>
                  <a:lnTo>
                    <a:pt x="458078" y="3583"/>
                  </a:lnTo>
                  <a:lnTo>
                    <a:pt x="418882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84224" y="3166281"/>
              <a:ext cx="2009775" cy="996315"/>
            </a:xfrm>
            <a:custGeom>
              <a:avLst/>
              <a:gdLst/>
              <a:ahLst/>
              <a:cxnLst/>
              <a:rect l="l" t="t" r="r" b="b"/>
              <a:pathLst>
                <a:path w="2009775" h="996314">
                  <a:moveTo>
                    <a:pt x="0" y="0"/>
                  </a:moveTo>
                  <a:lnTo>
                    <a:pt x="2009710" y="0"/>
                  </a:lnTo>
                  <a:lnTo>
                    <a:pt x="2009710" y="996286"/>
                  </a:lnTo>
                  <a:lnTo>
                    <a:pt x="0" y="99628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47611" y="507620"/>
            <a:ext cx="11518900" cy="382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Supplier/s</a:t>
            </a:r>
            <a:r>
              <a:rPr spc="-45" dirty="0"/>
              <a:t> </a:t>
            </a:r>
            <a:r>
              <a:rPr spc="-10" dirty="0"/>
              <a:t>Responses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863091"/>
            <a:ext cx="43008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Adding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more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information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at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line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level.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7952" y="1411223"/>
            <a:ext cx="3789045" cy="4831080"/>
            <a:chOff x="377952" y="1411223"/>
            <a:chExt cx="3789045" cy="48310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411223"/>
              <a:ext cx="3785616" cy="48310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1847087"/>
              <a:ext cx="3450336" cy="111556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2438" y="1447800"/>
            <a:ext cx="3657600" cy="4701540"/>
          </a:xfrm>
          <a:prstGeom prst="rect">
            <a:avLst/>
          </a:prstGeom>
          <a:solidFill>
            <a:srgbClr val="F2F2F2"/>
          </a:solidFill>
          <a:ln w="25400">
            <a:solidFill>
              <a:srgbClr val="F2F2F2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0"/>
              </a:spcBef>
            </a:pPr>
            <a:endParaRPr sz="1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Edit</a:t>
            </a:r>
            <a:r>
              <a:rPr sz="1400" b="1" u="sng" spc="-5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400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(Pencil</a:t>
            </a:r>
            <a:r>
              <a:rPr sz="1400" u="sng" spc="-55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 </a:t>
            </a:r>
            <a:r>
              <a:rPr sz="1400" u="sng" spc="-20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icon)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1605"/>
              </a:spcBef>
            </a:pPr>
            <a:r>
              <a:rPr sz="1400" dirty="0">
                <a:latin typeface="Verdana"/>
                <a:cs typeface="Verdana"/>
              </a:rPr>
              <a:t>Select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line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and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Pencil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Verdana"/>
                <a:cs typeface="Verdana"/>
              </a:rPr>
              <a:t>icon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add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more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information.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73123" y="2319344"/>
            <a:ext cx="7732395" cy="2829560"/>
            <a:chOff x="4273123" y="2319344"/>
            <a:chExt cx="7732395" cy="2829560"/>
          </a:xfrm>
        </p:grpSpPr>
        <p:sp>
          <p:nvSpPr>
            <p:cNvPr id="10" name="object 10"/>
            <p:cNvSpPr/>
            <p:nvPr/>
          </p:nvSpPr>
          <p:spPr>
            <a:xfrm>
              <a:off x="11927776" y="2319350"/>
              <a:ext cx="77470" cy="28575"/>
            </a:xfrm>
            <a:custGeom>
              <a:avLst/>
              <a:gdLst/>
              <a:ahLst/>
              <a:cxnLst/>
              <a:rect l="l" t="t" r="r" b="b"/>
              <a:pathLst>
                <a:path w="77470" h="28575">
                  <a:moveTo>
                    <a:pt x="77228" y="0"/>
                  </a:moveTo>
                  <a:lnTo>
                    <a:pt x="0" y="0"/>
                  </a:lnTo>
                  <a:lnTo>
                    <a:pt x="0" y="9423"/>
                  </a:lnTo>
                  <a:lnTo>
                    <a:pt x="67792" y="9423"/>
                  </a:lnTo>
                  <a:lnTo>
                    <a:pt x="67792" y="28194"/>
                  </a:lnTo>
                  <a:lnTo>
                    <a:pt x="77228" y="28194"/>
                  </a:lnTo>
                  <a:lnTo>
                    <a:pt x="77228" y="9423"/>
                  </a:lnTo>
                  <a:lnTo>
                    <a:pt x="7722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3123" y="2328773"/>
              <a:ext cx="7722453" cy="282000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76990" y="3198916"/>
              <a:ext cx="224790" cy="220979"/>
            </a:xfrm>
            <a:custGeom>
              <a:avLst/>
              <a:gdLst/>
              <a:ahLst/>
              <a:cxnLst/>
              <a:rect l="l" t="t" r="r" b="b"/>
              <a:pathLst>
                <a:path w="224789" h="220979">
                  <a:moveTo>
                    <a:pt x="0" y="0"/>
                  </a:moveTo>
                  <a:lnTo>
                    <a:pt x="224777" y="0"/>
                  </a:lnTo>
                  <a:lnTo>
                    <a:pt x="224777" y="220479"/>
                  </a:lnTo>
                  <a:lnTo>
                    <a:pt x="0" y="2204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14487" y="2428556"/>
              <a:ext cx="629920" cy="234950"/>
            </a:xfrm>
            <a:custGeom>
              <a:avLst/>
              <a:gdLst/>
              <a:ahLst/>
              <a:cxnLst/>
              <a:rect l="l" t="t" r="r" b="b"/>
              <a:pathLst>
                <a:path w="629920" h="234950">
                  <a:moveTo>
                    <a:pt x="584659" y="0"/>
                  </a:moveTo>
                  <a:lnTo>
                    <a:pt x="551849" y="52463"/>
                  </a:lnTo>
                  <a:lnTo>
                    <a:pt x="496026" y="32507"/>
                  </a:lnTo>
                  <a:lnTo>
                    <a:pt x="440989" y="18191"/>
                  </a:lnTo>
                  <a:lnTo>
                    <a:pt x="387251" y="9435"/>
                  </a:lnTo>
                  <a:lnTo>
                    <a:pt x="335324" y="6157"/>
                  </a:lnTo>
                  <a:lnTo>
                    <a:pt x="285721" y="8275"/>
                  </a:lnTo>
                  <a:lnTo>
                    <a:pt x="238955" y="15708"/>
                  </a:lnTo>
                  <a:lnTo>
                    <a:pt x="195538" y="28374"/>
                  </a:lnTo>
                  <a:lnTo>
                    <a:pt x="155983" y="46192"/>
                  </a:lnTo>
                  <a:lnTo>
                    <a:pt x="120804" y="69080"/>
                  </a:lnTo>
                  <a:lnTo>
                    <a:pt x="90512" y="96957"/>
                  </a:lnTo>
                  <a:lnTo>
                    <a:pt x="65620" y="129741"/>
                  </a:lnTo>
                  <a:lnTo>
                    <a:pt x="0" y="234670"/>
                  </a:lnTo>
                  <a:lnTo>
                    <a:pt x="24891" y="201886"/>
                  </a:lnTo>
                  <a:lnTo>
                    <a:pt x="55183" y="174009"/>
                  </a:lnTo>
                  <a:lnTo>
                    <a:pt x="90363" y="151120"/>
                  </a:lnTo>
                  <a:lnTo>
                    <a:pt x="129917" y="133302"/>
                  </a:lnTo>
                  <a:lnTo>
                    <a:pt x="173334" y="120636"/>
                  </a:lnTo>
                  <a:lnTo>
                    <a:pt x="220100" y="113203"/>
                  </a:lnTo>
                  <a:lnTo>
                    <a:pt x="269703" y="111085"/>
                  </a:lnTo>
                  <a:lnTo>
                    <a:pt x="321630" y="114364"/>
                  </a:lnTo>
                  <a:lnTo>
                    <a:pt x="375368" y="123120"/>
                  </a:lnTo>
                  <a:lnTo>
                    <a:pt x="430405" y="137436"/>
                  </a:lnTo>
                  <a:lnTo>
                    <a:pt x="486228" y="157392"/>
                  </a:lnTo>
                  <a:lnTo>
                    <a:pt x="453417" y="209857"/>
                  </a:lnTo>
                  <a:lnTo>
                    <a:pt x="629589" y="161559"/>
                  </a:lnTo>
                  <a:lnTo>
                    <a:pt x="584659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79239" y="2615308"/>
              <a:ext cx="343535" cy="593725"/>
            </a:xfrm>
            <a:custGeom>
              <a:avLst/>
              <a:gdLst/>
              <a:ahLst/>
              <a:cxnLst/>
              <a:rect l="l" t="t" r="r" b="b"/>
              <a:pathLst>
                <a:path w="343535" h="593725">
                  <a:moveTo>
                    <a:pt x="75326" y="0"/>
                  </a:moveTo>
                  <a:lnTo>
                    <a:pt x="43953" y="35012"/>
                  </a:lnTo>
                  <a:lnTo>
                    <a:pt x="17422" y="82703"/>
                  </a:lnTo>
                  <a:lnTo>
                    <a:pt x="5733" y="119769"/>
                  </a:lnTo>
                  <a:lnTo>
                    <a:pt x="0" y="158708"/>
                  </a:lnTo>
                  <a:lnTo>
                    <a:pt x="39" y="199110"/>
                  </a:lnTo>
                  <a:lnTo>
                    <a:pt x="5670" y="240566"/>
                  </a:lnTo>
                  <a:lnTo>
                    <a:pt x="16709" y="282666"/>
                  </a:lnTo>
                  <a:lnTo>
                    <a:pt x="32975" y="325000"/>
                  </a:lnTo>
                  <a:lnTo>
                    <a:pt x="54286" y="367160"/>
                  </a:lnTo>
                  <a:lnTo>
                    <a:pt x="80460" y="408736"/>
                  </a:lnTo>
                  <a:lnTo>
                    <a:pt x="111315" y="449319"/>
                  </a:lnTo>
                  <a:lnTo>
                    <a:pt x="146668" y="488499"/>
                  </a:lnTo>
                  <a:lnTo>
                    <a:pt x="186337" y="525868"/>
                  </a:lnTo>
                  <a:lnTo>
                    <a:pt x="230141" y="561014"/>
                  </a:lnTo>
                  <a:lnTo>
                    <a:pt x="277897" y="593530"/>
                  </a:lnTo>
                  <a:lnTo>
                    <a:pt x="343518" y="488602"/>
                  </a:lnTo>
                  <a:lnTo>
                    <a:pt x="298561" y="458132"/>
                  </a:lnTo>
                  <a:lnTo>
                    <a:pt x="256960" y="425203"/>
                  </a:lnTo>
                  <a:lnTo>
                    <a:pt x="218905" y="390164"/>
                  </a:lnTo>
                  <a:lnTo>
                    <a:pt x="184588" y="353360"/>
                  </a:lnTo>
                  <a:lnTo>
                    <a:pt x="154198" y="315139"/>
                  </a:lnTo>
                  <a:lnTo>
                    <a:pt x="127926" y="275848"/>
                  </a:lnTo>
                  <a:lnTo>
                    <a:pt x="105962" y="235833"/>
                  </a:lnTo>
                  <a:lnTo>
                    <a:pt x="88498" y="195443"/>
                  </a:lnTo>
                  <a:lnTo>
                    <a:pt x="75723" y="155024"/>
                  </a:lnTo>
                  <a:lnTo>
                    <a:pt x="67827" y="114923"/>
                  </a:lnTo>
                  <a:lnTo>
                    <a:pt x="65003" y="75487"/>
                  </a:lnTo>
                  <a:lnTo>
                    <a:pt x="67439" y="37064"/>
                  </a:lnTo>
                  <a:lnTo>
                    <a:pt x="75327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68137" y="2328773"/>
            <a:ext cx="795168" cy="823254"/>
          </a:xfrm>
          <a:prstGeom prst="rect">
            <a:avLst/>
          </a:prstGeom>
        </p:spPr>
      </p:pic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263598" y="2316072"/>
          <a:ext cx="7732395" cy="28289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5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9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A6A6A6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19050">
                      <a:solidFill>
                        <a:srgbClr val="FF0000"/>
                      </a:solidFill>
                      <a:prstDash val="solid"/>
                    </a:lnR>
                    <a:lnT w="19050">
                      <a:solidFill>
                        <a:srgbClr val="FF0000"/>
                      </a:solidFill>
                      <a:prstDash val="solid"/>
                    </a:lnT>
                    <a:lnB w="19050">
                      <a:solidFill>
                        <a:srgbClr val="FF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0000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T w="9525">
                      <a:solidFill>
                        <a:srgbClr val="A6A6A6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614">
                <a:tc gridSpan="3">
                  <a:txBody>
                    <a:bodyPr/>
                    <a:lstStyle/>
                    <a:p>
                      <a:pPr marL="758825">
                        <a:lnSpc>
                          <a:spcPct val="100000"/>
                        </a:lnSpc>
                        <a:spcBef>
                          <a:spcPts val="3145"/>
                        </a:spcBef>
                      </a:pPr>
                      <a:r>
                        <a:rPr sz="3200" b="1" dirty="0">
                          <a:latin typeface="Verdana"/>
                          <a:cs typeface="Verdana"/>
                        </a:rPr>
                        <a:t>Placeholder</a:t>
                      </a:r>
                      <a:r>
                        <a:rPr sz="3200" b="1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dirty="0">
                          <a:latin typeface="Verdana"/>
                          <a:cs typeface="Verdana"/>
                        </a:rPr>
                        <a:t>for</a:t>
                      </a:r>
                      <a:r>
                        <a:rPr sz="3200" b="1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3200" b="1" spc="-10" dirty="0">
                          <a:latin typeface="Verdana"/>
                          <a:cs typeface="Verdana"/>
                        </a:rPr>
                        <a:t>Screenshot</a:t>
                      </a:r>
                      <a:endParaRPr sz="3200" dirty="0">
                        <a:latin typeface="Verdana"/>
                        <a:cs typeface="Verdana"/>
                      </a:endParaRPr>
                    </a:p>
                  </a:txBody>
                  <a:tcPr marL="0" marR="0" marT="399415" marB="0">
                    <a:lnL w="9525">
                      <a:solidFill>
                        <a:srgbClr val="A6A6A6"/>
                      </a:solidFill>
                      <a:prstDash val="solid"/>
                    </a:lnL>
                    <a:lnR w="9525">
                      <a:solidFill>
                        <a:srgbClr val="A6A6A6"/>
                      </a:solidFill>
                      <a:prstDash val="solid"/>
                    </a:lnR>
                    <a:lnB w="9525">
                      <a:solidFill>
                        <a:srgbClr val="A6A6A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978" y="5249202"/>
            <a:ext cx="765810" cy="65405"/>
          </a:xfrm>
          <a:custGeom>
            <a:avLst/>
            <a:gdLst/>
            <a:ahLst/>
            <a:cxnLst/>
            <a:rect l="l" t="t" r="r" b="b"/>
            <a:pathLst>
              <a:path w="765810" h="65404">
                <a:moveTo>
                  <a:pt x="754579" y="0"/>
                </a:moveTo>
                <a:lnTo>
                  <a:pt x="0" y="0"/>
                </a:lnTo>
                <a:lnTo>
                  <a:pt x="0" y="54175"/>
                </a:lnTo>
                <a:lnTo>
                  <a:pt x="10835" y="65011"/>
                </a:lnTo>
                <a:lnTo>
                  <a:pt x="765414" y="65011"/>
                </a:lnTo>
                <a:lnTo>
                  <a:pt x="765414" y="10834"/>
                </a:lnTo>
                <a:lnTo>
                  <a:pt x="754579" y="0"/>
                </a:lnTo>
                <a:close/>
              </a:path>
            </a:pathLst>
          </a:custGeom>
          <a:solidFill>
            <a:srgbClr val="EE2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26079" y="1810511"/>
            <a:ext cx="8711565" cy="4215765"/>
            <a:chOff x="2926079" y="1810511"/>
            <a:chExt cx="8711565" cy="4215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79" y="1810511"/>
              <a:ext cx="8711184" cy="4215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4088" y="1835054"/>
              <a:ext cx="8608695" cy="4111625"/>
            </a:xfrm>
            <a:custGeom>
              <a:avLst/>
              <a:gdLst/>
              <a:ahLst/>
              <a:cxnLst/>
              <a:rect l="l" t="t" r="r" b="b"/>
              <a:pathLst>
                <a:path w="8608695" h="4111625">
                  <a:moveTo>
                    <a:pt x="7923399" y="0"/>
                  </a:moveTo>
                  <a:lnTo>
                    <a:pt x="685265" y="0"/>
                  </a:lnTo>
                  <a:lnTo>
                    <a:pt x="636326" y="1720"/>
                  </a:lnTo>
                  <a:lnTo>
                    <a:pt x="588316" y="6805"/>
                  </a:lnTo>
                  <a:lnTo>
                    <a:pt x="541350" y="15137"/>
                  </a:lnTo>
                  <a:lnTo>
                    <a:pt x="495546" y="26601"/>
                  </a:lnTo>
                  <a:lnTo>
                    <a:pt x="451017" y="41082"/>
                  </a:lnTo>
                  <a:lnTo>
                    <a:pt x="407882" y="58462"/>
                  </a:lnTo>
                  <a:lnTo>
                    <a:pt x="366255" y="78626"/>
                  </a:lnTo>
                  <a:lnTo>
                    <a:pt x="326252" y="101459"/>
                  </a:lnTo>
                  <a:lnTo>
                    <a:pt x="287990" y="126844"/>
                  </a:lnTo>
                  <a:lnTo>
                    <a:pt x="251584" y="154664"/>
                  </a:lnTo>
                  <a:lnTo>
                    <a:pt x="217150" y="184806"/>
                  </a:lnTo>
                  <a:lnTo>
                    <a:pt x="184805" y="217151"/>
                  </a:lnTo>
                  <a:lnTo>
                    <a:pt x="154664" y="251585"/>
                  </a:lnTo>
                  <a:lnTo>
                    <a:pt x="126843" y="287991"/>
                  </a:lnTo>
                  <a:lnTo>
                    <a:pt x="101458" y="326253"/>
                  </a:lnTo>
                  <a:lnTo>
                    <a:pt x="78626" y="366256"/>
                  </a:lnTo>
                  <a:lnTo>
                    <a:pt x="58462" y="407883"/>
                  </a:lnTo>
                  <a:lnTo>
                    <a:pt x="41081" y="451019"/>
                  </a:lnTo>
                  <a:lnTo>
                    <a:pt x="26601" y="495548"/>
                  </a:lnTo>
                  <a:lnTo>
                    <a:pt x="15137" y="541353"/>
                  </a:lnTo>
                  <a:lnTo>
                    <a:pt x="6805" y="588318"/>
                  </a:lnTo>
                  <a:lnTo>
                    <a:pt x="1720" y="636328"/>
                  </a:lnTo>
                  <a:lnTo>
                    <a:pt x="0" y="685267"/>
                  </a:lnTo>
                  <a:lnTo>
                    <a:pt x="0" y="3426279"/>
                  </a:lnTo>
                  <a:lnTo>
                    <a:pt x="1720" y="3475218"/>
                  </a:lnTo>
                  <a:lnTo>
                    <a:pt x="6805" y="3523228"/>
                  </a:lnTo>
                  <a:lnTo>
                    <a:pt x="15137" y="3570194"/>
                  </a:lnTo>
                  <a:lnTo>
                    <a:pt x="26601" y="3615999"/>
                  </a:lnTo>
                  <a:lnTo>
                    <a:pt x="41081" y="3660527"/>
                  </a:lnTo>
                  <a:lnTo>
                    <a:pt x="58462" y="3703663"/>
                  </a:lnTo>
                  <a:lnTo>
                    <a:pt x="78626" y="3745290"/>
                  </a:lnTo>
                  <a:lnTo>
                    <a:pt x="101458" y="3785293"/>
                  </a:lnTo>
                  <a:lnTo>
                    <a:pt x="126843" y="3823556"/>
                  </a:lnTo>
                  <a:lnTo>
                    <a:pt x="154664" y="3859962"/>
                  </a:lnTo>
                  <a:lnTo>
                    <a:pt x="184805" y="3894395"/>
                  </a:lnTo>
                  <a:lnTo>
                    <a:pt x="217150" y="3926741"/>
                  </a:lnTo>
                  <a:lnTo>
                    <a:pt x="251584" y="3956882"/>
                  </a:lnTo>
                  <a:lnTo>
                    <a:pt x="287990" y="3984703"/>
                  </a:lnTo>
                  <a:lnTo>
                    <a:pt x="326252" y="4010087"/>
                  </a:lnTo>
                  <a:lnTo>
                    <a:pt x="366255" y="4032920"/>
                  </a:lnTo>
                  <a:lnTo>
                    <a:pt x="407882" y="4053084"/>
                  </a:lnTo>
                  <a:lnTo>
                    <a:pt x="451017" y="4070465"/>
                  </a:lnTo>
                  <a:lnTo>
                    <a:pt x="495546" y="4084945"/>
                  </a:lnTo>
                  <a:lnTo>
                    <a:pt x="541350" y="4096409"/>
                  </a:lnTo>
                  <a:lnTo>
                    <a:pt x="588316" y="4104741"/>
                  </a:lnTo>
                  <a:lnTo>
                    <a:pt x="636326" y="4109826"/>
                  </a:lnTo>
                  <a:lnTo>
                    <a:pt x="685265" y="4111547"/>
                  </a:lnTo>
                  <a:lnTo>
                    <a:pt x="7923399" y="4111547"/>
                  </a:lnTo>
                  <a:lnTo>
                    <a:pt x="7972338" y="4109826"/>
                  </a:lnTo>
                  <a:lnTo>
                    <a:pt x="8020348" y="4104741"/>
                  </a:lnTo>
                  <a:lnTo>
                    <a:pt x="8067313" y="4096409"/>
                  </a:lnTo>
                  <a:lnTo>
                    <a:pt x="8113118" y="4084945"/>
                  </a:lnTo>
                  <a:lnTo>
                    <a:pt x="8157646" y="4070465"/>
                  </a:lnTo>
                  <a:lnTo>
                    <a:pt x="8200782" y="4053084"/>
                  </a:lnTo>
                  <a:lnTo>
                    <a:pt x="8242409" y="4032920"/>
                  </a:lnTo>
                  <a:lnTo>
                    <a:pt x="8282412" y="4010087"/>
                  </a:lnTo>
                  <a:lnTo>
                    <a:pt x="8320674" y="3984703"/>
                  </a:lnTo>
                  <a:lnTo>
                    <a:pt x="8357080" y="3956882"/>
                  </a:lnTo>
                  <a:lnTo>
                    <a:pt x="8391514" y="3926741"/>
                  </a:lnTo>
                  <a:lnTo>
                    <a:pt x="8423859" y="3894395"/>
                  </a:lnTo>
                  <a:lnTo>
                    <a:pt x="8454000" y="3859962"/>
                  </a:lnTo>
                  <a:lnTo>
                    <a:pt x="8481821" y="3823556"/>
                  </a:lnTo>
                  <a:lnTo>
                    <a:pt x="8507206" y="3785293"/>
                  </a:lnTo>
                  <a:lnTo>
                    <a:pt x="8530038" y="3745290"/>
                  </a:lnTo>
                  <a:lnTo>
                    <a:pt x="8550203" y="3703663"/>
                  </a:lnTo>
                  <a:lnTo>
                    <a:pt x="8567583" y="3660527"/>
                  </a:lnTo>
                  <a:lnTo>
                    <a:pt x="8582064" y="3615999"/>
                  </a:lnTo>
                  <a:lnTo>
                    <a:pt x="8593528" y="3570194"/>
                  </a:lnTo>
                  <a:lnTo>
                    <a:pt x="8601860" y="3523228"/>
                  </a:lnTo>
                  <a:lnTo>
                    <a:pt x="8606945" y="3475218"/>
                  </a:lnTo>
                  <a:lnTo>
                    <a:pt x="8608665" y="3426279"/>
                  </a:lnTo>
                  <a:lnTo>
                    <a:pt x="8608665" y="685267"/>
                  </a:lnTo>
                  <a:lnTo>
                    <a:pt x="8606945" y="636328"/>
                  </a:lnTo>
                  <a:lnTo>
                    <a:pt x="8601860" y="588318"/>
                  </a:lnTo>
                  <a:lnTo>
                    <a:pt x="8593528" y="541353"/>
                  </a:lnTo>
                  <a:lnTo>
                    <a:pt x="8582064" y="495548"/>
                  </a:lnTo>
                  <a:lnTo>
                    <a:pt x="8567583" y="451019"/>
                  </a:lnTo>
                  <a:lnTo>
                    <a:pt x="8550203" y="407883"/>
                  </a:lnTo>
                  <a:lnTo>
                    <a:pt x="8530038" y="366256"/>
                  </a:lnTo>
                  <a:lnTo>
                    <a:pt x="8507206" y="326253"/>
                  </a:lnTo>
                  <a:lnTo>
                    <a:pt x="8481821" y="287991"/>
                  </a:lnTo>
                  <a:lnTo>
                    <a:pt x="8454000" y="251585"/>
                  </a:lnTo>
                  <a:lnTo>
                    <a:pt x="8423859" y="217151"/>
                  </a:lnTo>
                  <a:lnTo>
                    <a:pt x="8391514" y="184806"/>
                  </a:lnTo>
                  <a:lnTo>
                    <a:pt x="8357080" y="154664"/>
                  </a:lnTo>
                  <a:lnTo>
                    <a:pt x="8320674" y="126844"/>
                  </a:lnTo>
                  <a:lnTo>
                    <a:pt x="8282412" y="101459"/>
                  </a:lnTo>
                  <a:lnTo>
                    <a:pt x="8242409" y="78626"/>
                  </a:lnTo>
                  <a:lnTo>
                    <a:pt x="8200782" y="58462"/>
                  </a:lnTo>
                  <a:lnTo>
                    <a:pt x="8157646" y="41082"/>
                  </a:lnTo>
                  <a:lnTo>
                    <a:pt x="8113118" y="26601"/>
                  </a:lnTo>
                  <a:lnTo>
                    <a:pt x="8067313" y="15137"/>
                  </a:lnTo>
                  <a:lnTo>
                    <a:pt x="8020348" y="6805"/>
                  </a:lnTo>
                  <a:lnTo>
                    <a:pt x="7972338" y="1720"/>
                  </a:lnTo>
                  <a:lnTo>
                    <a:pt x="79233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2080" y="3850604"/>
              <a:ext cx="8601075" cy="80645"/>
            </a:xfrm>
            <a:custGeom>
              <a:avLst/>
              <a:gdLst/>
              <a:ahLst/>
              <a:cxnLst/>
              <a:rect l="l" t="t" r="r" b="b"/>
              <a:pathLst>
                <a:path w="8601075" h="80645">
                  <a:moveTo>
                    <a:pt x="8587265" y="0"/>
                  </a:moveTo>
                  <a:lnTo>
                    <a:pt x="0" y="0"/>
                  </a:lnTo>
                  <a:lnTo>
                    <a:pt x="0" y="67039"/>
                  </a:lnTo>
                  <a:lnTo>
                    <a:pt x="13408" y="80446"/>
                  </a:lnTo>
                  <a:lnTo>
                    <a:pt x="8600673" y="80446"/>
                  </a:lnTo>
                  <a:lnTo>
                    <a:pt x="8600673" y="13407"/>
                  </a:lnTo>
                  <a:lnTo>
                    <a:pt x="8587265" y="0"/>
                  </a:lnTo>
                  <a:close/>
                </a:path>
              </a:pathLst>
            </a:custGeom>
            <a:solidFill>
              <a:srgbClr val="EE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4592" y="1639823"/>
            <a:ext cx="2438400" cy="4529455"/>
            <a:chOff x="164592" y="1639823"/>
            <a:chExt cx="2438400" cy="45294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639823"/>
              <a:ext cx="1033271" cy="874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850" y="166382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4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2551175"/>
              <a:ext cx="1033271" cy="8778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850" y="257749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3465575"/>
              <a:ext cx="1033271" cy="877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850" y="349116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" y="1810511"/>
              <a:ext cx="1880616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5" y="2721863"/>
              <a:ext cx="1880616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375" y="3633216"/>
              <a:ext cx="1880616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2" y="4379975"/>
              <a:ext cx="1033271" cy="8778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2850" y="440483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375" y="4544567"/>
              <a:ext cx="1880616" cy="569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592" y="5294375"/>
              <a:ext cx="1033271" cy="8747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2850" y="531850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4"/>
                  </a:lnTo>
                  <a:lnTo>
                    <a:pt x="735526" y="772644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375" y="5455919"/>
              <a:ext cx="1880616" cy="569976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23068" y="513301"/>
            <a:ext cx="11345863" cy="382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Respond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RFQ/RFP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9740" y="875283"/>
            <a:ext cx="703389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Let’s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steps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enter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information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under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b="1" i="1" dirty="0">
                <a:latin typeface="Verdana"/>
                <a:cs typeface="Verdana"/>
              </a:rPr>
              <a:t>Lines</a:t>
            </a:r>
            <a:r>
              <a:rPr sz="1600" b="1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train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stop.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709" y="1835054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90"/>
              </a:spcBef>
            </a:pPr>
            <a:r>
              <a:rPr sz="1100" dirty="0">
                <a:latin typeface="Verdana"/>
                <a:cs typeface="Verdana"/>
              </a:rPr>
              <a:t>6.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Confirm</a:t>
            </a:r>
            <a:endParaRPr sz="1100">
              <a:latin typeface="Verdana"/>
              <a:cs typeface="Verdana"/>
            </a:endParaRPr>
          </a:p>
          <a:p>
            <a:pPr marL="32893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Verdana"/>
                <a:cs typeface="Verdana"/>
              </a:rPr>
              <a:t>Participation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2709" y="2746269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35"/>
              </a:spcBef>
            </a:pPr>
            <a:r>
              <a:rPr sz="1100" dirty="0">
                <a:latin typeface="Verdana"/>
                <a:cs typeface="Verdana"/>
              </a:rPr>
              <a:t>7.</a:t>
            </a:r>
            <a:r>
              <a:rPr sz="1100" spc="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Create</a:t>
            </a:r>
            <a:r>
              <a:rPr sz="1100" spc="10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Response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709" y="3657483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668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155"/>
              </a:spcBef>
            </a:pPr>
            <a:r>
              <a:rPr sz="1100" dirty="0">
                <a:latin typeface="Verdana"/>
                <a:cs typeface="Verdana"/>
              </a:rPr>
              <a:t>8.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Overview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2709" y="4568696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328930" marR="460375" indent="-230504">
              <a:lnSpc>
                <a:spcPct val="105500"/>
              </a:lnSpc>
              <a:spcBef>
                <a:spcPts val="315"/>
              </a:spcBef>
            </a:pPr>
            <a:r>
              <a:rPr sz="1100" dirty="0">
                <a:latin typeface="Verdana"/>
                <a:cs typeface="Verdana"/>
              </a:rPr>
              <a:t>9.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Requirements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2709" y="5479910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</a:pPr>
            <a:r>
              <a:rPr sz="1100" b="1" dirty="0">
                <a:latin typeface="Verdana"/>
                <a:cs typeface="Verdana"/>
              </a:rPr>
              <a:t>10.</a:t>
            </a:r>
            <a:r>
              <a:rPr sz="1100" b="1" spc="9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Lines</a:t>
            </a:r>
            <a:r>
              <a:rPr sz="1100" b="1" spc="12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Train</a:t>
            </a:r>
            <a:r>
              <a:rPr sz="1100" b="1" spc="120" dirty="0">
                <a:latin typeface="Verdana"/>
                <a:cs typeface="Verdana"/>
              </a:rPr>
              <a:t> </a:t>
            </a:r>
            <a:r>
              <a:rPr sz="1100" b="1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11417" y="2299715"/>
            <a:ext cx="1592580" cy="10922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latin typeface="Verdana"/>
                <a:cs typeface="Verdana"/>
              </a:rPr>
              <a:t>Enter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information </a:t>
            </a:r>
            <a:r>
              <a:rPr sz="1400" dirty="0">
                <a:latin typeface="Verdana"/>
                <a:cs typeface="Verdana"/>
              </a:rPr>
              <a:t>in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Response </a:t>
            </a:r>
            <a:r>
              <a:rPr sz="1400" b="1" dirty="0">
                <a:latin typeface="Verdana"/>
                <a:cs typeface="Verdana"/>
              </a:rPr>
              <a:t>Price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field.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ts val="1610"/>
              </a:lnSpc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b="1" spc="-20" dirty="0">
                <a:latin typeface="Verdana"/>
                <a:cs typeface="Verdana"/>
              </a:rPr>
              <a:t>Next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spc="-10" dirty="0">
                <a:latin typeface="Verdana"/>
                <a:cs typeface="Verdana"/>
              </a:rPr>
              <a:t>button.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576367" y="6597904"/>
            <a:ext cx="1403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25" dirty="0">
                <a:solidFill>
                  <a:srgbClr val="3F3F3F"/>
                </a:solidFill>
                <a:latin typeface="Verdana"/>
                <a:cs typeface="Verdana"/>
              </a:rPr>
              <a:t>21</a:t>
            </a:r>
            <a:endParaRPr sz="700">
              <a:latin typeface="Verdana"/>
              <a:cs typeface="Verdan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0251582" y="2850175"/>
            <a:ext cx="148590" cy="106045"/>
          </a:xfrm>
          <a:custGeom>
            <a:avLst/>
            <a:gdLst/>
            <a:ahLst/>
            <a:cxnLst/>
            <a:rect l="l" t="t" r="r" b="b"/>
            <a:pathLst>
              <a:path w="148590" h="106044">
                <a:moveTo>
                  <a:pt x="148108" y="0"/>
                </a:moveTo>
                <a:lnTo>
                  <a:pt x="0" y="0"/>
                </a:lnTo>
                <a:lnTo>
                  <a:pt x="0" y="105525"/>
                </a:lnTo>
                <a:lnTo>
                  <a:pt x="148108" y="105525"/>
                </a:lnTo>
                <a:lnTo>
                  <a:pt x="148108" y="0"/>
                </a:lnTo>
                <a:close/>
              </a:path>
            </a:pathLst>
          </a:custGeom>
          <a:ln w="127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4864892" y="2398022"/>
            <a:ext cx="6443980" cy="2816860"/>
            <a:chOff x="4864892" y="2398022"/>
            <a:chExt cx="6443980" cy="2816860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64892" y="2398022"/>
              <a:ext cx="6443662" cy="28165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7987481" y="2557990"/>
              <a:ext cx="668655" cy="219710"/>
            </a:xfrm>
            <a:custGeom>
              <a:avLst/>
              <a:gdLst/>
              <a:ahLst/>
              <a:cxnLst/>
              <a:rect l="l" t="t" r="r" b="b"/>
              <a:pathLst>
                <a:path w="668654" h="219710">
                  <a:moveTo>
                    <a:pt x="668512" y="219620"/>
                  </a:moveTo>
                  <a:lnTo>
                    <a:pt x="0" y="219620"/>
                  </a:lnTo>
                  <a:lnTo>
                    <a:pt x="0" y="0"/>
                  </a:lnTo>
                  <a:lnTo>
                    <a:pt x="668512" y="0"/>
                  </a:lnTo>
                  <a:lnTo>
                    <a:pt x="668512" y="21962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671358" y="3467099"/>
              <a:ext cx="534670" cy="332105"/>
            </a:xfrm>
            <a:custGeom>
              <a:avLst/>
              <a:gdLst/>
              <a:ahLst/>
              <a:cxnLst/>
              <a:rect l="l" t="t" r="r" b="b"/>
              <a:pathLst>
                <a:path w="534670" h="332104">
                  <a:moveTo>
                    <a:pt x="534111" y="0"/>
                  </a:moveTo>
                  <a:lnTo>
                    <a:pt x="0" y="0"/>
                  </a:lnTo>
                  <a:lnTo>
                    <a:pt x="0" y="331854"/>
                  </a:lnTo>
                  <a:lnTo>
                    <a:pt x="534111" y="331854"/>
                  </a:lnTo>
                  <a:lnTo>
                    <a:pt x="534111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53"/>
          <p:cNvSpPr txBox="1"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17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459740" y="508020"/>
            <a:ext cx="11777662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Supplier/s</a:t>
            </a:r>
            <a:r>
              <a:rPr spc="-45" dirty="0"/>
              <a:t> </a:t>
            </a:r>
            <a:r>
              <a:rPr spc="-10" dirty="0"/>
              <a:t>Responses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863091"/>
            <a:ext cx="306895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Cost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Factors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and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Price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Breaks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7952" y="1411223"/>
            <a:ext cx="3801110" cy="4831080"/>
            <a:chOff x="377952" y="1411223"/>
            <a:chExt cx="3801110" cy="48310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411223"/>
              <a:ext cx="3785616" cy="48310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1630679"/>
              <a:ext cx="3800855" cy="45323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2438" y="1447800"/>
            <a:ext cx="3657600" cy="4701540"/>
          </a:xfrm>
          <a:prstGeom prst="rect">
            <a:avLst/>
          </a:prstGeom>
          <a:solidFill>
            <a:srgbClr val="F2F2F2"/>
          </a:solidFill>
          <a:ln w="25400">
            <a:solidFill>
              <a:srgbClr val="F2F2F2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65"/>
              </a:spcBef>
            </a:pPr>
            <a:endParaRPr sz="1400">
              <a:latin typeface="Times New Roman"/>
              <a:cs typeface="Times New Roman"/>
            </a:endParaRPr>
          </a:p>
          <a:p>
            <a:pPr marL="91440" marR="139700">
              <a:lnSpc>
                <a:spcPct val="986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Response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Value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Cost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Factor </a:t>
            </a:r>
            <a:r>
              <a:rPr sz="1400" dirty="0">
                <a:latin typeface="Verdana"/>
                <a:cs typeface="Verdana"/>
              </a:rPr>
              <a:t>Supplier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will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prompted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complete </a:t>
            </a:r>
            <a:r>
              <a:rPr sz="1400" dirty="0">
                <a:latin typeface="Verdana"/>
                <a:cs typeface="Verdana"/>
              </a:rPr>
              <a:t>each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Cost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Factor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prices.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 marL="91440" marR="26035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Response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Value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Price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Breaks </a:t>
            </a:r>
            <a:r>
              <a:rPr sz="1400" dirty="0">
                <a:latin typeface="Verdana"/>
                <a:cs typeface="Verdana"/>
              </a:rPr>
              <a:t>Supplier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will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prompted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enter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in </a:t>
            </a:r>
            <a:r>
              <a:rPr sz="1400" dirty="0">
                <a:latin typeface="Verdana"/>
                <a:cs typeface="Verdana"/>
              </a:rPr>
              <a:t>pricing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per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price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breaks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(and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can </a:t>
            </a:r>
            <a:r>
              <a:rPr sz="1400" dirty="0">
                <a:latin typeface="Verdana"/>
                <a:cs typeface="Verdana"/>
              </a:rPr>
              <a:t>amend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price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breaks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if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you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have </a:t>
            </a:r>
            <a:r>
              <a:rPr sz="1400" dirty="0">
                <a:latin typeface="Verdana"/>
                <a:cs typeface="Verdana"/>
              </a:rPr>
              <a:t>allowed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them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in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RFQ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you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set </a:t>
            </a:r>
            <a:r>
              <a:rPr sz="1400" spc="-20" dirty="0">
                <a:latin typeface="Verdana"/>
                <a:cs typeface="Verdana"/>
              </a:rPr>
              <a:t>up).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00">
              <a:latin typeface="Verdana"/>
              <a:cs typeface="Verdana"/>
            </a:endParaRPr>
          </a:p>
          <a:p>
            <a:pPr marL="91440" marR="260350">
              <a:lnSpc>
                <a:spcPct val="97900"/>
              </a:lnSpc>
              <a:spcBef>
                <a:spcPts val="5"/>
              </a:spcBef>
            </a:pPr>
            <a:r>
              <a:rPr sz="1400" b="1" dirty="0">
                <a:latin typeface="Verdana"/>
                <a:cs typeface="Verdana"/>
              </a:rPr>
              <a:t>Response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Value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Attributes </a:t>
            </a:r>
            <a:r>
              <a:rPr sz="1400" dirty="0">
                <a:latin typeface="Verdana"/>
                <a:cs typeface="Verdana"/>
              </a:rPr>
              <a:t>Supplier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will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be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prompted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enter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in </a:t>
            </a:r>
            <a:r>
              <a:rPr sz="1400" spc="-10" dirty="0">
                <a:latin typeface="Verdana"/>
                <a:cs typeface="Verdana"/>
              </a:rPr>
              <a:t>Attributes,</a:t>
            </a:r>
            <a:endParaRPr sz="1400">
              <a:latin typeface="Verdana"/>
              <a:cs typeface="Verdana"/>
            </a:endParaRPr>
          </a:p>
          <a:p>
            <a:pPr marL="91440" marR="1391285">
              <a:lnSpc>
                <a:spcPct val="101400"/>
              </a:lnSpc>
            </a:pPr>
            <a:r>
              <a:rPr sz="1400" spc="-10" dirty="0">
                <a:latin typeface="Verdana"/>
                <a:cs typeface="Verdana"/>
              </a:rPr>
              <a:t>Validity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response, </a:t>
            </a:r>
            <a:r>
              <a:rPr sz="1400" dirty="0">
                <a:latin typeface="Verdana"/>
                <a:cs typeface="Verdana"/>
              </a:rPr>
              <a:t>Payment</a:t>
            </a:r>
            <a:r>
              <a:rPr sz="1400" spc="-11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Terms,</a:t>
            </a:r>
            <a:endParaRPr sz="1400">
              <a:latin typeface="Verdana"/>
              <a:cs typeface="Verdana"/>
            </a:endParaRPr>
          </a:p>
          <a:p>
            <a:pPr marL="91440" marR="316230">
              <a:lnSpc>
                <a:spcPts val="1610"/>
              </a:lnSpc>
              <a:spcBef>
                <a:spcPts val="135"/>
              </a:spcBef>
            </a:pPr>
            <a:r>
              <a:rPr sz="1400" spc="-20" dirty="0">
                <a:latin typeface="Verdana"/>
                <a:cs typeface="Verdana"/>
              </a:rPr>
              <a:t>Termination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Notice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Convenience, </a:t>
            </a:r>
            <a:r>
              <a:rPr sz="1400" dirty="0">
                <a:latin typeface="Verdana"/>
                <a:cs typeface="Verdana"/>
              </a:rPr>
              <a:t>Lead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Time,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ts val="1635"/>
              </a:lnSpc>
            </a:pPr>
            <a:r>
              <a:rPr sz="1400" dirty="0">
                <a:latin typeface="Verdana"/>
                <a:cs typeface="Verdana"/>
              </a:rPr>
              <a:t>MOQ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Minimum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Order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Quantity,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Verdana"/>
                <a:cs typeface="Verdana"/>
              </a:rPr>
              <a:t>MPQ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–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Minimum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Packaging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Quantity.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7814" y="3550769"/>
            <a:ext cx="6168390" cy="49403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r>
              <a:rPr sz="3200" b="1" dirty="0">
                <a:latin typeface="Verdana"/>
                <a:cs typeface="Verdana"/>
              </a:rPr>
              <a:t>Placeholder</a:t>
            </a:r>
            <a:r>
              <a:rPr sz="3200" b="1" spc="-70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for</a:t>
            </a:r>
            <a:r>
              <a:rPr sz="3200" b="1" spc="-70" dirty="0">
                <a:latin typeface="Verdana"/>
                <a:cs typeface="Verdana"/>
              </a:rPr>
              <a:t> </a:t>
            </a:r>
            <a:r>
              <a:rPr sz="3200" b="1" spc="-10" dirty="0">
                <a:latin typeface="Verdana"/>
                <a:cs typeface="Verdana"/>
              </a:rPr>
              <a:t>Screenshot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01219" y="1914903"/>
            <a:ext cx="7712075" cy="3695065"/>
            <a:chOff x="4301219" y="1914903"/>
            <a:chExt cx="7712075" cy="3695065"/>
          </a:xfrm>
        </p:grpSpPr>
        <p:sp>
          <p:nvSpPr>
            <p:cNvPr id="11" name="object 11"/>
            <p:cNvSpPr/>
            <p:nvPr/>
          </p:nvSpPr>
          <p:spPr>
            <a:xfrm>
              <a:off x="11936197" y="1915007"/>
              <a:ext cx="77470" cy="36830"/>
            </a:xfrm>
            <a:custGeom>
              <a:avLst/>
              <a:gdLst/>
              <a:ahLst/>
              <a:cxnLst/>
              <a:rect l="l" t="t" r="r" b="b"/>
              <a:pathLst>
                <a:path w="77470" h="36830">
                  <a:moveTo>
                    <a:pt x="76923" y="0"/>
                  </a:moveTo>
                  <a:lnTo>
                    <a:pt x="0" y="0"/>
                  </a:lnTo>
                  <a:lnTo>
                    <a:pt x="0" y="9423"/>
                  </a:lnTo>
                  <a:lnTo>
                    <a:pt x="67500" y="9423"/>
                  </a:lnTo>
                  <a:lnTo>
                    <a:pt x="67500" y="36753"/>
                  </a:lnTo>
                  <a:lnTo>
                    <a:pt x="76923" y="36753"/>
                  </a:lnTo>
                  <a:lnTo>
                    <a:pt x="76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0744" y="1924428"/>
              <a:ext cx="7692955" cy="367563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05982" y="1919666"/>
              <a:ext cx="7702550" cy="3685540"/>
            </a:xfrm>
            <a:custGeom>
              <a:avLst/>
              <a:gdLst/>
              <a:ahLst/>
              <a:cxnLst/>
              <a:rect l="l" t="t" r="r" b="b"/>
              <a:pathLst>
                <a:path w="7702550" h="3685540">
                  <a:moveTo>
                    <a:pt x="0" y="0"/>
                  </a:moveTo>
                  <a:lnTo>
                    <a:pt x="7702480" y="0"/>
                  </a:lnTo>
                  <a:lnTo>
                    <a:pt x="7702480" y="3685156"/>
                  </a:lnTo>
                  <a:lnTo>
                    <a:pt x="0" y="36851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63121" y="2311603"/>
              <a:ext cx="497840" cy="638175"/>
            </a:xfrm>
            <a:custGeom>
              <a:avLst/>
              <a:gdLst/>
              <a:ahLst/>
              <a:cxnLst/>
              <a:rect l="l" t="t" r="r" b="b"/>
              <a:pathLst>
                <a:path w="497840" h="638175">
                  <a:moveTo>
                    <a:pt x="0" y="0"/>
                  </a:moveTo>
                  <a:lnTo>
                    <a:pt x="497358" y="0"/>
                  </a:lnTo>
                  <a:lnTo>
                    <a:pt x="497358" y="637852"/>
                  </a:lnTo>
                  <a:lnTo>
                    <a:pt x="0" y="63785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7367" y="3953256"/>
              <a:ext cx="387096" cy="37795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942946" y="3971219"/>
              <a:ext cx="294640" cy="286385"/>
            </a:xfrm>
            <a:custGeom>
              <a:avLst/>
              <a:gdLst/>
              <a:ahLst/>
              <a:cxnLst/>
              <a:rect l="l" t="t" r="r" b="b"/>
              <a:pathLst>
                <a:path w="294640" h="286385">
                  <a:moveTo>
                    <a:pt x="147193" y="0"/>
                  </a:moveTo>
                  <a:lnTo>
                    <a:pt x="100668" y="7289"/>
                  </a:lnTo>
                  <a:lnTo>
                    <a:pt x="60262" y="27588"/>
                  </a:lnTo>
                  <a:lnTo>
                    <a:pt x="28399" y="58541"/>
                  </a:lnTo>
                  <a:lnTo>
                    <a:pt x="7503" y="97792"/>
                  </a:lnTo>
                  <a:lnTo>
                    <a:pt x="0" y="142988"/>
                  </a:lnTo>
                  <a:lnTo>
                    <a:pt x="7503" y="188183"/>
                  </a:lnTo>
                  <a:lnTo>
                    <a:pt x="28399" y="227434"/>
                  </a:lnTo>
                  <a:lnTo>
                    <a:pt x="60262" y="258386"/>
                  </a:lnTo>
                  <a:lnTo>
                    <a:pt x="100668" y="278685"/>
                  </a:lnTo>
                  <a:lnTo>
                    <a:pt x="147193" y="285974"/>
                  </a:lnTo>
                  <a:lnTo>
                    <a:pt x="193717" y="278685"/>
                  </a:lnTo>
                  <a:lnTo>
                    <a:pt x="234123" y="258386"/>
                  </a:lnTo>
                  <a:lnTo>
                    <a:pt x="265986" y="227434"/>
                  </a:lnTo>
                  <a:lnTo>
                    <a:pt x="286882" y="188183"/>
                  </a:lnTo>
                  <a:lnTo>
                    <a:pt x="294385" y="142988"/>
                  </a:lnTo>
                  <a:lnTo>
                    <a:pt x="286882" y="97792"/>
                  </a:lnTo>
                  <a:lnTo>
                    <a:pt x="265986" y="58541"/>
                  </a:lnTo>
                  <a:lnTo>
                    <a:pt x="234123" y="27588"/>
                  </a:lnTo>
                  <a:lnTo>
                    <a:pt x="193717" y="7289"/>
                  </a:lnTo>
                  <a:lnTo>
                    <a:pt x="147193" y="0"/>
                  </a:lnTo>
                  <a:close/>
                </a:path>
              </a:pathLst>
            </a:custGeom>
            <a:solidFill>
              <a:srgbClr val="B57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69935" y="3962400"/>
              <a:ext cx="432816" cy="381000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984422" y="4008120"/>
            <a:ext cx="2038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25" dirty="0">
                <a:solidFill>
                  <a:srgbClr val="FFFFFF"/>
                </a:solidFill>
                <a:latin typeface="Verdana"/>
                <a:cs typeface="Verdana"/>
              </a:rPr>
              <a:t>10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104189" y="3181704"/>
            <a:ext cx="702945" cy="745490"/>
            <a:chOff x="7104189" y="3181704"/>
            <a:chExt cx="702945" cy="745490"/>
          </a:xfrm>
        </p:grpSpPr>
        <p:sp>
          <p:nvSpPr>
            <p:cNvPr id="20" name="object 20"/>
            <p:cNvSpPr/>
            <p:nvPr/>
          </p:nvSpPr>
          <p:spPr>
            <a:xfrm>
              <a:off x="7177209" y="3181704"/>
              <a:ext cx="629920" cy="238760"/>
            </a:xfrm>
            <a:custGeom>
              <a:avLst/>
              <a:gdLst/>
              <a:ahLst/>
              <a:cxnLst/>
              <a:rect l="l" t="t" r="r" b="b"/>
              <a:pathLst>
                <a:path w="629920" h="238760">
                  <a:moveTo>
                    <a:pt x="282845" y="0"/>
                  </a:moveTo>
                  <a:lnTo>
                    <a:pt x="237680" y="2359"/>
                  </a:lnTo>
                  <a:lnTo>
                    <a:pt x="195091" y="10619"/>
                  </a:lnTo>
                  <a:lnTo>
                    <a:pt x="155596" y="24818"/>
                  </a:lnTo>
                  <a:lnTo>
                    <a:pt x="119712" y="44995"/>
                  </a:lnTo>
                  <a:lnTo>
                    <a:pt x="87958" y="71189"/>
                  </a:lnTo>
                  <a:lnTo>
                    <a:pt x="0" y="158249"/>
                  </a:lnTo>
                  <a:lnTo>
                    <a:pt x="31753" y="132055"/>
                  </a:lnTo>
                  <a:lnTo>
                    <a:pt x="67636" y="111878"/>
                  </a:lnTo>
                  <a:lnTo>
                    <a:pt x="107131" y="97678"/>
                  </a:lnTo>
                  <a:lnTo>
                    <a:pt x="149720" y="89418"/>
                  </a:lnTo>
                  <a:lnTo>
                    <a:pt x="194885" y="87059"/>
                  </a:lnTo>
                  <a:lnTo>
                    <a:pt x="242109" y="90563"/>
                  </a:lnTo>
                  <a:lnTo>
                    <a:pt x="290873" y="99890"/>
                  </a:lnTo>
                  <a:lnTo>
                    <a:pt x="340660" y="115003"/>
                  </a:lnTo>
                  <a:lnTo>
                    <a:pt x="390952" y="135864"/>
                  </a:lnTo>
                  <a:lnTo>
                    <a:pt x="441232" y="162433"/>
                  </a:lnTo>
                  <a:lnTo>
                    <a:pt x="490981" y="194673"/>
                  </a:lnTo>
                  <a:lnTo>
                    <a:pt x="447001" y="238204"/>
                  </a:lnTo>
                  <a:lnTo>
                    <a:pt x="629556" y="231644"/>
                  </a:lnTo>
                  <a:lnTo>
                    <a:pt x="622921" y="64086"/>
                  </a:lnTo>
                  <a:lnTo>
                    <a:pt x="578940" y="107615"/>
                  </a:lnTo>
                  <a:lnTo>
                    <a:pt x="529191" y="75375"/>
                  </a:lnTo>
                  <a:lnTo>
                    <a:pt x="478912" y="48805"/>
                  </a:lnTo>
                  <a:lnTo>
                    <a:pt x="428620" y="27944"/>
                  </a:lnTo>
                  <a:lnTo>
                    <a:pt x="378833" y="12831"/>
                  </a:lnTo>
                  <a:lnTo>
                    <a:pt x="330068" y="3503"/>
                  </a:lnTo>
                  <a:lnTo>
                    <a:pt x="282845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104189" y="3302518"/>
              <a:ext cx="272415" cy="624205"/>
            </a:xfrm>
            <a:custGeom>
              <a:avLst/>
              <a:gdLst/>
              <a:ahLst/>
              <a:cxnLst/>
              <a:rect l="l" t="t" r="r" b="b"/>
              <a:pathLst>
                <a:path w="272415" h="624204">
                  <a:moveTo>
                    <a:pt x="123030" y="0"/>
                  </a:moveTo>
                  <a:lnTo>
                    <a:pt x="84456" y="26873"/>
                  </a:lnTo>
                  <a:lnTo>
                    <a:pt x="47683" y="67198"/>
                  </a:lnTo>
                  <a:lnTo>
                    <a:pt x="27796" y="100591"/>
                  </a:lnTo>
                  <a:lnTo>
                    <a:pt x="13276" y="137173"/>
                  </a:lnTo>
                  <a:lnTo>
                    <a:pt x="4038" y="176505"/>
                  </a:lnTo>
                  <a:lnTo>
                    <a:pt x="0" y="218146"/>
                  </a:lnTo>
                  <a:lnTo>
                    <a:pt x="1078" y="261655"/>
                  </a:lnTo>
                  <a:lnTo>
                    <a:pt x="7189" y="306594"/>
                  </a:lnTo>
                  <a:lnTo>
                    <a:pt x="18251" y="352521"/>
                  </a:lnTo>
                  <a:lnTo>
                    <a:pt x="34180" y="398996"/>
                  </a:lnTo>
                  <a:lnTo>
                    <a:pt x="54892" y="445579"/>
                  </a:lnTo>
                  <a:lnTo>
                    <a:pt x="80305" y="491829"/>
                  </a:lnTo>
                  <a:lnTo>
                    <a:pt x="110335" y="537307"/>
                  </a:lnTo>
                  <a:lnTo>
                    <a:pt x="144899" y="581572"/>
                  </a:lnTo>
                  <a:lnTo>
                    <a:pt x="183913" y="624184"/>
                  </a:lnTo>
                  <a:lnTo>
                    <a:pt x="271874" y="537126"/>
                  </a:lnTo>
                  <a:lnTo>
                    <a:pt x="235113" y="497148"/>
                  </a:lnTo>
                  <a:lnTo>
                    <a:pt x="202184" y="455547"/>
                  </a:lnTo>
                  <a:lnTo>
                    <a:pt x="173191" y="412706"/>
                  </a:lnTo>
                  <a:lnTo>
                    <a:pt x="148240" y="369006"/>
                  </a:lnTo>
                  <a:lnTo>
                    <a:pt x="127438" y="324829"/>
                  </a:lnTo>
                  <a:lnTo>
                    <a:pt x="110889" y="280555"/>
                  </a:lnTo>
                  <a:lnTo>
                    <a:pt x="98699" y="236567"/>
                  </a:lnTo>
                  <a:lnTo>
                    <a:pt x="90975" y="193246"/>
                  </a:lnTo>
                  <a:lnTo>
                    <a:pt x="87821" y="150974"/>
                  </a:lnTo>
                  <a:lnTo>
                    <a:pt x="89344" y="110131"/>
                  </a:lnTo>
                  <a:lnTo>
                    <a:pt x="95649" y="71100"/>
                  </a:lnTo>
                  <a:lnTo>
                    <a:pt x="106843" y="34263"/>
                  </a:lnTo>
                  <a:lnTo>
                    <a:pt x="123030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9804169" y="2939929"/>
            <a:ext cx="2160270" cy="1302385"/>
            <a:chOff x="9804169" y="2939929"/>
            <a:chExt cx="2160270" cy="1302385"/>
          </a:xfrm>
        </p:grpSpPr>
        <p:sp>
          <p:nvSpPr>
            <p:cNvPr id="23" name="object 23"/>
            <p:cNvSpPr/>
            <p:nvPr/>
          </p:nvSpPr>
          <p:spPr>
            <a:xfrm>
              <a:off x="10782148" y="2940037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59" h="8255">
                  <a:moveTo>
                    <a:pt x="9690" y="0"/>
                  </a:moveTo>
                  <a:lnTo>
                    <a:pt x="0" y="0"/>
                  </a:lnTo>
                  <a:lnTo>
                    <a:pt x="0" y="8039"/>
                  </a:lnTo>
                  <a:lnTo>
                    <a:pt x="9690" y="8039"/>
                  </a:lnTo>
                  <a:lnTo>
                    <a:pt x="96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813693" y="2949454"/>
              <a:ext cx="968721" cy="80420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9808931" y="2944691"/>
              <a:ext cx="978535" cy="814069"/>
            </a:xfrm>
            <a:custGeom>
              <a:avLst/>
              <a:gdLst/>
              <a:ahLst/>
              <a:cxnLst/>
              <a:rect l="l" t="t" r="r" b="b"/>
              <a:pathLst>
                <a:path w="978534" h="814070">
                  <a:moveTo>
                    <a:pt x="0" y="0"/>
                  </a:moveTo>
                  <a:lnTo>
                    <a:pt x="978247" y="0"/>
                  </a:lnTo>
                  <a:lnTo>
                    <a:pt x="978247" y="813733"/>
                  </a:lnTo>
                  <a:lnTo>
                    <a:pt x="0" y="81373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513031" y="3688335"/>
              <a:ext cx="445134" cy="547370"/>
            </a:xfrm>
            <a:custGeom>
              <a:avLst/>
              <a:gdLst/>
              <a:ahLst/>
              <a:cxnLst/>
              <a:rect l="l" t="t" r="r" b="b"/>
              <a:pathLst>
                <a:path w="445134" h="547370">
                  <a:moveTo>
                    <a:pt x="0" y="0"/>
                  </a:moveTo>
                  <a:lnTo>
                    <a:pt x="444924" y="0"/>
                  </a:lnTo>
                  <a:lnTo>
                    <a:pt x="444924" y="547133"/>
                  </a:lnTo>
                  <a:lnTo>
                    <a:pt x="0" y="54713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813693" y="2969040"/>
              <a:ext cx="969010" cy="784860"/>
            </a:xfrm>
            <a:custGeom>
              <a:avLst/>
              <a:gdLst/>
              <a:ahLst/>
              <a:cxnLst/>
              <a:rect l="l" t="t" r="r" b="b"/>
              <a:pathLst>
                <a:path w="969009" h="784860">
                  <a:moveTo>
                    <a:pt x="0" y="0"/>
                  </a:moveTo>
                  <a:lnTo>
                    <a:pt x="968722" y="0"/>
                  </a:lnTo>
                  <a:lnTo>
                    <a:pt x="968722" y="784624"/>
                  </a:lnTo>
                  <a:lnTo>
                    <a:pt x="0" y="78462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772621" y="3104037"/>
              <a:ext cx="605155" cy="303530"/>
            </a:xfrm>
            <a:custGeom>
              <a:avLst/>
              <a:gdLst/>
              <a:ahLst/>
              <a:cxnLst/>
              <a:rect l="l" t="t" r="r" b="b"/>
              <a:pathLst>
                <a:path w="605154" h="303529">
                  <a:moveTo>
                    <a:pt x="384762" y="0"/>
                  </a:moveTo>
                  <a:lnTo>
                    <a:pt x="342270" y="2177"/>
                  </a:lnTo>
                  <a:lnTo>
                    <a:pt x="299038" y="10416"/>
                  </a:lnTo>
                  <a:lnTo>
                    <a:pt x="255542" y="24562"/>
                  </a:lnTo>
                  <a:lnTo>
                    <a:pt x="212258" y="44459"/>
                  </a:lnTo>
                  <a:lnTo>
                    <a:pt x="169665" y="69953"/>
                  </a:lnTo>
                  <a:lnTo>
                    <a:pt x="128238" y="100888"/>
                  </a:lnTo>
                  <a:lnTo>
                    <a:pt x="88455" y="137109"/>
                  </a:lnTo>
                  <a:lnTo>
                    <a:pt x="50792" y="178461"/>
                  </a:lnTo>
                  <a:lnTo>
                    <a:pt x="0" y="150015"/>
                  </a:lnTo>
                  <a:lnTo>
                    <a:pt x="35458" y="303321"/>
                  </a:lnTo>
                  <a:lnTo>
                    <a:pt x="203170" y="263800"/>
                  </a:lnTo>
                  <a:lnTo>
                    <a:pt x="152377" y="235354"/>
                  </a:lnTo>
                  <a:lnTo>
                    <a:pt x="190039" y="194002"/>
                  </a:lnTo>
                  <a:lnTo>
                    <a:pt x="229823" y="157781"/>
                  </a:lnTo>
                  <a:lnTo>
                    <a:pt x="271250" y="126846"/>
                  </a:lnTo>
                  <a:lnTo>
                    <a:pt x="313843" y="101353"/>
                  </a:lnTo>
                  <a:lnTo>
                    <a:pt x="357126" y="81456"/>
                  </a:lnTo>
                  <a:lnTo>
                    <a:pt x="400622" y="67310"/>
                  </a:lnTo>
                  <a:lnTo>
                    <a:pt x="443855" y="59071"/>
                  </a:lnTo>
                  <a:lnTo>
                    <a:pt x="486346" y="56893"/>
                  </a:lnTo>
                  <a:lnTo>
                    <a:pt x="527619" y="60932"/>
                  </a:lnTo>
                  <a:lnTo>
                    <a:pt x="567198" y="71343"/>
                  </a:lnTo>
                  <a:lnTo>
                    <a:pt x="604606" y="88281"/>
                  </a:lnTo>
                  <a:lnTo>
                    <a:pt x="503022" y="31387"/>
                  </a:lnTo>
                  <a:lnTo>
                    <a:pt x="465615" y="14449"/>
                  </a:lnTo>
                  <a:lnTo>
                    <a:pt x="426035" y="4039"/>
                  </a:lnTo>
                  <a:lnTo>
                    <a:pt x="384762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322936" y="3170119"/>
              <a:ext cx="196215" cy="591820"/>
            </a:xfrm>
            <a:custGeom>
              <a:avLst/>
              <a:gdLst/>
              <a:ahLst/>
              <a:cxnLst/>
              <a:rect l="l" t="t" r="r" b="b"/>
              <a:pathLst>
                <a:path w="196215" h="591820">
                  <a:moveTo>
                    <a:pt x="0" y="0"/>
                  </a:moveTo>
                  <a:lnTo>
                    <a:pt x="27536" y="30317"/>
                  </a:lnTo>
                  <a:lnTo>
                    <a:pt x="50356" y="64857"/>
                  </a:lnTo>
                  <a:lnTo>
                    <a:pt x="68444" y="103129"/>
                  </a:lnTo>
                  <a:lnTo>
                    <a:pt x="81786" y="144642"/>
                  </a:lnTo>
                  <a:lnTo>
                    <a:pt x="90368" y="188904"/>
                  </a:lnTo>
                  <a:lnTo>
                    <a:pt x="94175" y="235426"/>
                  </a:lnTo>
                  <a:lnTo>
                    <a:pt x="93193" y="283715"/>
                  </a:lnTo>
                  <a:lnTo>
                    <a:pt x="87405" y="333282"/>
                  </a:lnTo>
                  <a:lnTo>
                    <a:pt x="76799" y="383634"/>
                  </a:lnTo>
                  <a:lnTo>
                    <a:pt x="61359" y="434282"/>
                  </a:lnTo>
                  <a:lnTo>
                    <a:pt x="41071" y="484735"/>
                  </a:lnTo>
                  <a:lnTo>
                    <a:pt x="15920" y="534501"/>
                  </a:lnTo>
                  <a:lnTo>
                    <a:pt x="117505" y="591393"/>
                  </a:lnTo>
                  <a:lnTo>
                    <a:pt x="142088" y="542909"/>
                  </a:lnTo>
                  <a:lnTo>
                    <a:pt x="162005" y="493922"/>
                  </a:lnTo>
                  <a:lnTo>
                    <a:pt x="177303" y="444857"/>
                  </a:lnTo>
                  <a:lnTo>
                    <a:pt x="188029" y="396142"/>
                  </a:lnTo>
                  <a:lnTo>
                    <a:pt x="194232" y="348204"/>
                  </a:lnTo>
                  <a:lnTo>
                    <a:pt x="195957" y="301471"/>
                  </a:lnTo>
                  <a:lnTo>
                    <a:pt x="193253" y="256368"/>
                  </a:lnTo>
                  <a:lnTo>
                    <a:pt x="186168" y="213324"/>
                  </a:lnTo>
                  <a:lnTo>
                    <a:pt x="174748" y="172765"/>
                  </a:lnTo>
                  <a:lnTo>
                    <a:pt x="159041" y="135119"/>
                  </a:lnTo>
                  <a:lnTo>
                    <a:pt x="139094" y="100812"/>
                  </a:lnTo>
                  <a:lnTo>
                    <a:pt x="114956" y="70272"/>
                  </a:lnTo>
                  <a:lnTo>
                    <a:pt x="86672" y="43925"/>
                  </a:lnTo>
                  <a:lnTo>
                    <a:pt x="54292" y="22199"/>
                  </a:lnTo>
                  <a:lnTo>
                    <a:pt x="14144" y="433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8862345" y="1236187"/>
            <a:ext cx="2657475" cy="5361940"/>
            <a:chOff x="8862345" y="1236187"/>
            <a:chExt cx="2657475" cy="5361940"/>
          </a:xfrm>
        </p:grpSpPr>
        <p:sp>
          <p:nvSpPr>
            <p:cNvPr id="31" name="object 31"/>
            <p:cNvSpPr/>
            <p:nvPr/>
          </p:nvSpPr>
          <p:spPr>
            <a:xfrm>
              <a:off x="10380028" y="1236293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29" h="13969">
                  <a:moveTo>
                    <a:pt x="11366" y="0"/>
                  </a:moveTo>
                  <a:lnTo>
                    <a:pt x="0" y="0"/>
                  </a:lnTo>
                  <a:lnTo>
                    <a:pt x="0" y="9423"/>
                  </a:lnTo>
                  <a:lnTo>
                    <a:pt x="1943" y="9423"/>
                  </a:lnTo>
                  <a:lnTo>
                    <a:pt x="1943" y="13563"/>
                  </a:lnTo>
                  <a:lnTo>
                    <a:pt x="11366" y="13563"/>
                  </a:lnTo>
                  <a:lnTo>
                    <a:pt x="113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45413" y="1245712"/>
              <a:ext cx="1136561" cy="135743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9240650" y="1240950"/>
              <a:ext cx="1146175" cy="1367155"/>
            </a:xfrm>
            <a:custGeom>
              <a:avLst/>
              <a:gdLst/>
              <a:ahLst/>
              <a:cxnLst/>
              <a:rect l="l" t="t" r="r" b="b"/>
              <a:pathLst>
                <a:path w="1146175" h="1367155">
                  <a:moveTo>
                    <a:pt x="0" y="0"/>
                  </a:moveTo>
                  <a:lnTo>
                    <a:pt x="1146085" y="0"/>
                  </a:lnTo>
                  <a:lnTo>
                    <a:pt x="1146085" y="1366957"/>
                  </a:lnTo>
                  <a:lnTo>
                    <a:pt x="0" y="13669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0371519" y="4984241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40" h="16510">
                  <a:moveTo>
                    <a:pt x="15049" y="0"/>
                  </a:moveTo>
                  <a:lnTo>
                    <a:pt x="0" y="0"/>
                  </a:lnTo>
                  <a:lnTo>
                    <a:pt x="0" y="9423"/>
                  </a:lnTo>
                  <a:lnTo>
                    <a:pt x="5613" y="9423"/>
                  </a:lnTo>
                  <a:lnTo>
                    <a:pt x="5613" y="15938"/>
                  </a:lnTo>
                  <a:lnTo>
                    <a:pt x="15049" y="15938"/>
                  </a:lnTo>
                  <a:lnTo>
                    <a:pt x="150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71870" y="4993663"/>
              <a:ext cx="1505272" cy="1594423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867108" y="4988901"/>
              <a:ext cx="1515110" cy="1604010"/>
            </a:xfrm>
            <a:custGeom>
              <a:avLst/>
              <a:gdLst/>
              <a:ahLst/>
              <a:cxnLst/>
              <a:rect l="l" t="t" r="r" b="b"/>
              <a:pathLst>
                <a:path w="1515109" h="1604009">
                  <a:moveTo>
                    <a:pt x="0" y="0"/>
                  </a:moveTo>
                  <a:lnTo>
                    <a:pt x="1514797" y="0"/>
                  </a:lnTo>
                  <a:lnTo>
                    <a:pt x="1514797" y="1603949"/>
                  </a:lnTo>
                  <a:lnTo>
                    <a:pt x="0" y="160394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45413" y="1245713"/>
              <a:ext cx="1132205" cy="1325880"/>
            </a:xfrm>
            <a:custGeom>
              <a:avLst/>
              <a:gdLst/>
              <a:ahLst/>
              <a:cxnLst/>
              <a:rect l="l" t="t" r="r" b="b"/>
              <a:pathLst>
                <a:path w="1132204" h="1325880">
                  <a:moveTo>
                    <a:pt x="0" y="0"/>
                  </a:moveTo>
                  <a:lnTo>
                    <a:pt x="1131729" y="0"/>
                  </a:lnTo>
                  <a:lnTo>
                    <a:pt x="1131729" y="1325382"/>
                  </a:lnTo>
                  <a:lnTo>
                    <a:pt x="0" y="132538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650070" y="4688583"/>
              <a:ext cx="862965" cy="911860"/>
            </a:xfrm>
            <a:custGeom>
              <a:avLst/>
              <a:gdLst/>
              <a:ahLst/>
              <a:cxnLst/>
              <a:rect l="l" t="t" r="r" b="b"/>
              <a:pathLst>
                <a:path w="862965" h="911860">
                  <a:moveTo>
                    <a:pt x="0" y="0"/>
                  </a:moveTo>
                  <a:lnTo>
                    <a:pt x="862961" y="0"/>
                  </a:lnTo>
                  <a:lnTo>
                    <a:pt x="862961" y="911475"/>
                  </a:lnTo>
                  <a:lnTo>
                    <a:pt x="0" y="91147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71872" y="4993663"/>
              <a:ext cx="1505585" cy="1594485"/>
            </a:xfrm>
            <a:custGeom>
              <a:avLst/>
              <a:gdLst/>
              <a:ahLst/>
              <a:cxnLst/>
              <a:rect l="l" t="t" r="r" b="b"/>
              <a:pathLst>
                <a:path w="1505584" h="1594484">
                  <a:moveTo>
                    <a:pt x="0" y="0"/>
                  </a:moveTo>
                  <a:lnTo>
                    <a:pt x="1505271" y="0"/>
                  </a:lnTo>
                  <a:lnTo>
                    <a:pt x="1505271" y="1594424"/>
                  </a:lnTo>
                  <a:lnTo>
                    <a:pt x="0" y="159442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430045" y="1622077"/>
              <a:ext cx="605155" cy="303530"/>
            </a:xfrm>
            <a:custGeom>
              <a:avLst/>
              <a:gdLst/>
              <a:ahLst/>
              <a:cxnLst/>
              <a:rect l="l" t="t" r="r" b="b"/>
              <a:pathLst>
                <a:path w="605154" h="303530">
                  <a:moveTo>
                    <a:pt x="384762" y="0"/>
                  </a:moveTo>
                  <a:lnTo>
                    <a:pt x="342271" y="2177"/>
                  </a:lnTo>
                  <a:lnTo>
                    <a:pt x="299038" y="10416"/>
                  </a:lnTo>
                  <a:lnTo>
                    <a:pt x="255542" y="24562"/>
                  </a:lnTo>
                  <a:lnTo>
                    <a:pt x="212259" y="44459"/>
                  </a:lnTo>
                  <a:lnTo>
                    <a:pt x="169666" y="69952"/>
                  </a:lnTo>
                  <a:lnTo>
                    <a:pt x="128239" y="100887"/>
                  </a:lnTo>
                  <a:lnTo>
                    <a:pt x="88456" y="137108"/>
                  </a:lnTo>
                  <a:lnTo>
                    <a:pt x="50793" y="178460"/>
                  </a:lnTo>
                  <a:lnTo>
                    <a:pt x="0" y="150014"/>
                  </a:lnTo>
                  <a:lnTo>
                    <a:pt x="35458" y="303320"/>
                  </a:lnTo>
                  <a:lnTo>
                    <a:pt x="203170" y="263800"/>
                  </a:lnTo>
                  <a:lnTo>
                    <a:pt x="152378" y="235353"/>
                  </a:lnTo>
                  <a:lnTo>
                    <a:pt x="190040" y="194001"/>
                  </a:lnTo>
                  <a:lnTo>
                    <a:pt x="229824" y="157780"/>
                  </a:lnTo>
                  <a:lnTo>
                    <a:pt x="271250" y="126845"/>
                  </a:lnTo>
                  <a:lnTo>
                    <a:pt x="313844" y="101352"/>
                  </a:lnTo>
                  <a:lnTo>
                    <a:pt x="357127" y="81455"/>
                  </a:lnTo>
                  <a:lnTo>
                    <a:pt x="400623" y="67309"/>
                  </a:lnTo>
                  <a:lnTo>
                    <a:pt x="443855" y="59070"/>
                  </a:lnTo>
                  <a:lnTo>
                    <a:pt x="486347" y="56892"/>
                  </a:lnTo>
                  <a:lnTo>
                    <a:pt x="527621" y="60931"/>
                  </a:lnTo>
                  <a:lnTo>
                    <a:pt x="567200" y="71342"/>
                  </a:lnTo>
                  <a:lnTo>
                    <a:pt x="604607" y="88280"/>
                  </a:lnTo>
                  <a:lnTo>
                    <a:pt x="503022" y="31387"/>
                  </a:lnTo>
                  <a:lnTo>
                    <a:pt x="465615" y="14450"/>
                  </a:lnTo>
                  <a:lnTo>
                    <a:pt x="426036" y="4039"/>
                  </a:lnTo>
                  <a:lnTo>
                    <a:pt x="384762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980361" y="1688157"/>
              <a:ext cx="196215" cy="591820"/>
            </a:xfrm>
            <a:custGeom>
              <a:avLst/>
              <a:gdLst/>
              <a:ahLst/>
              <a:cxnLst/>
              <a:rect l="l" t="t" r="r" b="b"/>
              <a:pathLst>
                <a:path w="196215" h="591819">
                  <a:moveTo>
                    <a:pt x="0" y="0"/>
                  </a:moveTo>
                  <a:lnTo>
                    <a:pt x="27536" y="30317"/>
                  </a:lnTo>
                  <a:lnTo>
                    <a:pt x="50355" y="64858"/>
                  </a:lnTo>
                  <a:lnTo>
                    <a:pt x="68444" y="103130"/>
                  </a:lnTo>
                  <a:lnTo>
                    <a:pt x="81786" y="144643"/>
                  </a:lnTo>
                  <a:lnTo>
                    <a:pt x="90368" y="188905"/>
                  </a:lnTo>
                  <a:lnTo>
                    <a:pt x="94175" y="235427"/>
                  </a:lnTo>
                  <a:lnTo>
                    <a:pt x="93192" y="283716"/>
                  </a:lnTo>
                  <a:lnTo>
                    <a:pt x="87404" y="333283"/>
                  </a:lnTo>
                  <a:lnTo>
                    <a:pt x="76798" y="383636"/>
                  </a:lnTo>
                  <a:lnTo>
                    <a:pt x="61358" y="434284"/>
                  </a:lnTo>
                  <a:lnTo>
                    <a:pt x="41070" y="484736"/>
                  </a:lnTo>
                  <a:lnTo>
                    <a:pt x="15919" y="534502"/>
                  </a:lnTo>
                  <a:lnTo>
                    <a:pt x="117505" y="591394"/>
                  </a:lnTo>
                  <a:lnTo>
                    <a:pt x="142088" y="542911"/>
                  </a:lnTo>
                  <a:lnTo>
                    <a:pt x="162005" y="493923"/>
                  </a:lnTo>
                  <a:lnTo>
                    <a:pt x="177303" y="444858"/>
                  </a:lnTo>
                  <a:lnTo>
                    <a:pt x="188029" y="396143"/>
                  </a:lnTo>
                  <a:lnTo>
                    <a:pt x="194231" y="348205"/>
                  </a:lnTo>
                  <a:lnTo>
                    <a:pt x="195956" y="301471"/>
                  </a:lnTo>
                  <a:lnTo>
                    <a:pt x="193253" y="256369"/>
                  </a:lnTo>
                  <a:lnTo>
                    <a:pt x="186167" y="213325"/>
                  </a:lnTo>
                  <a:lnTo>
                    <a:pt x="174747" y="172766"/>
                  </a:lnTo>
                  <a:lnTo>
                    <a:pt x="159040" y="135119"/>
                  </a:lnTo>
                  <a:lnTo>
                    <a:pt x="139094" y="100812"/>
                  </a:lnTo>
                  <a:lnTo>
                    <a:pt x="114955" y="70272"/>
                  </a:lnTo>
                  <a:lnTo>
                    <a:pt x="86671" y="43925"/>
                  </a:lnTo>
                  <a:lnTo>
                    <a:pt x="54291" y="22199"/>
                  </a:lnTo>
                  <a:lnTo>
                    <a:pt x="14144" y="4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874062" y="4363359"/>
              <a:ext cx="253365" cy="600075"/>
            </a:xfrm>
            <a:custGeom>
              <a:avLst/>
              <a:gdLst/>
              <a:ahLst/>
              <a:cxnLst/>
              <a:rect l="l" t="t" r="r" b="b"/>
              <a:pathLst>
                <a:path w="253365" h="600075">
                  <a:moveTo>
                    <a:pt x="253358" y="0"/>
                  </a:moveTo>
                  <a:lnTo>
                    <a:pt x="152812" y="58709"/>
                  </a:lnTo>
                  <a:lnTo>
                    <a:pt x="119246" y="82363"/>
                  </a:lnTo>
                  <a:lnTo>
                    <a:pt x="90204" y="111198"/>
                  </a:lnTo>
                  <a:lnTo>
                    <a:pt x="65794" y="144724"/>
                  </a:lnTo>
                  <a:lnTo>
                    <a:pt x="46126" y="182452"/>
                  </a:lnTo>
                  <a:lnTo>
                    <a:pt x="31306" y="223892"/>
                  </a:lnTo>
                  <a:lnTo>
                    <a:pt x="21444" y="268555"/>
                  </a:lnTo>
                  <a:lnTo>
                    <a:pt x="16647" y="315950"/>
                  </a:lnTo>
                  <a:lnTo>
                    <a:pt x="17023" y="365589"/>
                  </a:lnTo>
                  <a:lnTo>
                    <a:pt x="22680" y="416981"/>
                  </a:lnTo>
                  <a:lnTo>
                    <a:pt x="33727" y="469637"/>
                  </a:lnTo>
                  <a:lnTo>
                    <a:pt x="50272" y="523067"/>
                  </a:lnTo>
                  <a:lnTo>
                    <a:pt x="0" y="552422"/>
                  </a:lnTo>
                  <a:lnTo>
                    <a:pt x="150116" y="599594"/>
                  </a:lnTo>
                  <a:lnTo>
                    <a:pt x="201091" y="435001"/>
                  </a:lnTo>
                  <a:lnTo>
                    <a:pt x="150818" y="464357"/>
                  </a:lnTo>
                  <a:lnTo>
                    <a:pt x="134273" y="410927"/>
                  </a:lnTo>
                  <a:lnTo>
                    <a:pt x="123226" y="358271"/>
                  </a:lnTo>
                  <a:lnTo>
                    <a:pt x="117569" y="306879"/>
                  </a:lnTo>
                  <a:lnTo>
                    <a:pt x="117192" y="257241"/>
                  </a:lnTo>
                  <a:lnTo>
                    <a:pt x="121990" y="209845"/>
                  </a:lnTo>
                  <a:lnTo>
                    <a:pt x="131852" y="165183"/>
                  </a:lnTo>
                  <a:lnTo>
                    <a:pt x="146672" y="123742"/>
                  </a:lnTo>
                  <a:lnTo>
                    <a:pt x="166340" y="86014"/>
                  </a:lnTo>
                  <a:lnTo>
                    <a:pt x="190749" y="52488"/>
                  </a:lnTo>
                  <a:lnTo>
                    <a:pt x="219792" y="23653"/>
                  </a:lnTo>
                  <a:lnTo>
                    <a:pt x="253358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0080757" y="4330127"/>
              <a:ext cx="569595" cy="326390"/>
            </a:xfrm>
            <a:custGeom>
              <a:avLst/>
              <a:gdLst/>
              <a:ahLst/>
              <a:cxnLst/>
              <a:rect l="l" t="t" r="r" b="b"/>
              <a:pathLst>
                <a:path w="569595" h="326389">
                  <a:moveTo>
                    <a:pt x="157419" y="0"/>
                  </a:moveTo>
                  <a:lnTo>
                    <a:pt x="118856" y="5319"/>
                  </a:lnTo>
                  <a:lnTo>
                    <a:pt x="81807" y="16338"/>
                  </a:lnTo>
                  <a:lnTo>
                    <a:pt x="46662" y="33231"/>
                  </a:lnTo>
                  <a:lnTo>
                    <a:pt x="10908" y="58777"/>
                  </a:lnTo>
                  <a:lnTo>
                    <a:pt x="0" y="68770"/>
                  </a:lnTo>
                  <a:lnTo>
                    <a:pt x="40093" y="60409"/>
                  </a:lnTo>
                  <a:lnTo>
                    <a:pt x="81435" y="58254"/>
                  </a:lnTo>
                  <a:lnTo>
                    <a:pt x="123594" y="62069"/>
                  </a:lnTo>
                  <a:lnTo>
                    <a:pt x="166139" y="71618"/>
                  </a:lnTo>
                  <a:lnTo>
                    <a:pt x="208642" y="86664"/>
                  </a:lnTo>
                  <a:lnTo>
                    <a:pt x="250669" y="106972"/>
                  </a:lnTo>
                  <a:lnTo>
                    <a:pt x="291792" y="132305"/>
                  </a:lnTo>
                  <a:lnTo>
                    <a:pt x="331580" y="162426"/>
                  </a:lnTo>
                  <a:lnTo>
                    <a:pt x="369602" y="197099"/>
                  </a:lnTo>
                  <a:lnTo>
                    <a:pt x="405427" y="236088"/>
                  </a:lnTo>
                  <a:lnTo>
                    <a:pt x="438626" y="279157"/>
                  </a:lnTo>
                  <a:lnTo>
                    <a:pt x="468767" y="326069"/>
                  </a:lnTo>
                  <a:lnTo>
                    <a:pt x="569313" y="267359"/>
                  </a:lnTo>
                  <a:lnTo>
                    <a:pt x="539989" y="221586"/>
                  </a:lnTo>
                  <a:lnTo>
                    <a:pt x="507865" y="179580"/>
                  </a:lnTo>
                  <a:lnTo>
                    <a:pt x="473332" y="141516"/>
                  </a:lnTo>
                  <a:lnTo>
                    <a:pt x="436782" y="107570"/>
                  </a:lnTo>
                  <a:lnTo>
                    <a:pt x="398609" y="77917"/>
                  </a:lnTo>
                  <a:lnTo>
                    <a:pt x="359203" y="52733"/>
                  </a:lnTo>
                  <a:lnTo>
                    <a:pt x="318958" y="32194"/>
                  </a:lnTo>
                  <a:lnTo>
                    <a:pt x="278264" y="16476"/>
                  </a:lnTo>
                  <a:lnTo>
                    <a:pt x="237515" y="5753"/>
                  </a:lnTo>
                  <a:lnTo>
                    <a:pt x="197103" y="203"/>
                  </a:lnTo>
                  <a:lnTo>
                    <a:pt x="157419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39750" y="537759"/>
            <a:ext cx="11652250" cy="382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Supplier/s</a:t>
            </a:r>
            <a:r>
              <a:rPr spc="-45" dirty="0"/>
              <a:t> </a:t>
            </a:r>
            <a:r>
              <a:rPr spc="-10" dirty="0"/>
              <a:t>Responses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0910" y="892240"/>
            <a:ext cx="37350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Response</a:t>
            </a:r>
            <a:r>
              <a:rPr sz="1600" i="1" spc="-5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Minimum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Release</a:t>
            </a:r>
            <a:r>
              <a:rPr sz="1600" i="1" spc="-5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Amount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7952" y="1411223"/>
            <a:ext cx="3789045" cy="4831080"/>
            <a:chOff x="377952" y="1411223"/>
            <a:chExt cx="3789045" cy="48310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411223"/>
              <a:ext cx="3785616" cy="48310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1630679"/>
              <a:ext cx="3785616" cy="133197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2438" y="1447800"/>
            <a:ext cx="3657600" cy="4701540"/>
          </a:xfrm>
          <a:prstGeom prst="rect">
            <a:avLst/>
          </a:prstGeom>
          <a:solidFill>
            <a:srgbClr val="F2F2F2"/>
          </a:solidFill>
          <a:ln w="25400">
            <a:solidFill>
              <a:srgbClr val="F2F2F2"/>
            </a:solidFill>
          </a:ln>
        </p:spPr>
        <p:txBody>
          <a:bodyPr vert="horz" wrap="square" lIns="0" tIns="590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65"/>
              </a:spcBef>
            </a:pPr>
            <a:endParaRPr sz="1400">
              <a:latin typeface="Times New Roman"/>
              <a:cs typeface="Times New Roman"/>
            </a:endParaRPr>
          </a:p>
          <a:p>
            <a:pPr marL="91440" marR="678180">
              <a:lnSpc>
                <a:spcPct val="98600"/>
              </a:lnSpc>
              <a:spcBef>
                <a:spcPts val="5"/>
              </a:spcBef>
            </a:pPr>
            <a:r>
              <a:rPr sz="1400" dirty="0">
                <a:latin typeface="Verdana"/>
                <a:cs typeface="Verdana"/>
              </a:rPr>
              <a:t>The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Supplier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may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require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a </a:t>
            </a:r>
            <a:r>
              <a:rPr sz="1400" b="1" dirty="0">
                <a:latin typeface="Verdana"/>
                <a:cs typeface="Verdana"/>
              </a:rPr>
              <a:t>“Response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Minimum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Release Amount”</a:t>
            </a:r>
            <a:endParaRPr sz="1400">
              <a:latin typeface="Verdana"/>
              <a:cs typeface="Verdana"/>
            </a:endParaRPr>
          </a:p>
          <a:p>
            <a:pPr marL="91440" marR="152400">
              <a:lnSpc>
                <a:spcPts val="1700"/>
              </a:lnSpc>
              <a:spcBef>
                <a:spcPts val="40"/>
              </a:spcBef>
            </a:pPr>
            <a:r>
              <a:rPr sz="1400" dirty="0">
                <a:latin typeface="Verdana"/>
                <a:cs typeface="Verdana"/>
              </a:rPr>
              <a:t>This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smallest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value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you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can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buy </a:t>
            </a:r>
            <a:r>
              <a:rPr sz="1400" dirty="0">
                <a:latin typeface="Verdana"/>
                <a:cs typeface="Verdana"/>
              </a:rPr>
              <a:t>at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one</a:t>
            </a:r>
            <a:r>
              <a:rPr sz="1400" spc="-20" dirty="0">
                <a:latin typeface="Verdana"/>
                <a:cs typeface="Verdana"/>
              </a:rPr>
              <a:t> time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15114" y="3540252"/>
            <a:ext cx="619379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Verdana"/>
                <a:cs typeface="Verdana"/>
              </a:rPr>
              <a:t>Placeholder</a:t>
            </a:r>
            <a:r>
              <a:rPr sz="3200" b="1" spc="-70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for</a:t>
            </a:r>
            <a:r>
              <a:rPr sz="3200" b="1" spc="-70" dirty="0">
                <a:latin typeface="Verdana"/>
                <a:cs typeface="Verdana"/>
              </a:rPr>
              <a:t> </a:t>
            </a:r>
            <a:r>
              <a:rPr sz="3200" b="1" spc="-10" dirty="0">
                <a:latin typeface="Verdana"/>
                <a:cs typeface="Verdana"/>
              </a:rPr>
              <a:t>Screenshot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01218" y="2393152"/>
            <a:ext cx="7772400" cy="3293745"/>
            <a:chOff x="4301218" y="2393152"/>
            <a:chExt cx="7772400" cy="3293745"/>
          </a:xfrm>
        </p:grpSpPr>
        <p:sp>
          <p:nvSpPr>
            <p:cNvPr id="11" name="object 11"/>
            <p:cNvSpPr/>
            <p:nvPr/>
          </p:nvSpPr>
          <p:spPr>
            <a:xfrm>
              <a:off x="11995823" y="2393251"/>
              <a:ext cx="78105" cy="28575"/>
            </a:xfrm>
            <a:custGeom>
              <a:avLst/>
              <a:gdLst/>
              <a:ahLst/>
              <a:cxnLst/>
              <a:rect l="l" t="t" r="r" b="b"/>
              <a:pathLst>
                <a:path w="78104" h="28575">
                  <a:moveTo>
                    <a:pt x="77533" y="0"/>
                  </a:moveTo>
                  <a:lnTo>
                    <a:pt x="0" y="0"/>
                  </a:lnTo>
                  <a:lnTo>
                    <a:pt x="0" y="9436"/>
                  </a:lnTo>
                  <a:lnTo>
                    <a:pt x="68097" y="9436"/>
                  </a:lnTo>
                  <a:lnTo>
                    <a:pt x="68097" y="28028"/>
                  </a:lnTo>
                  <a:lnTo>
                    <a:pt x="77533" y="28028"/>
                  </a:lnTo>
                  <a:lnTo>
                    <a:pt x="775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0743" y="2402677"/>
              <a:ext cx="7753189" cy="280274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05980" y="2397915"/>
              <a:ext cx="7762875" cy="2812415"/>
            </a:xfrm>
            <a:custGeom>
              <a:avLst/>
              <a:gdLst/>
              <a:ahLst/>
              <a:cxnLst/>
              <a:rect l="l" t="t" r="r" b="b"/>
              <a:pathLst>
                <a:path w="7762875" h="2812415">
                  <a:moveTo>
                    <a:pt x="0" y="0"/>
                  </a:moveTo>
                  <a:lnTo>
                    <a:pt x="7762715" y="0"/>
                  </a:lnTo>
                  <a:lnTo>
                    <a:pt x="7762715" y="2812270"/>
                  </a:lnTo>
                  <a:lnTo>
                    <a:pt x="0" y="281227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332325" y="3434763"/>
              <a:ext cx="732155" cy="492125"/>
            </a:xfrm>
            <a:custGeom>
              <a:avLst/>
              <a:gdLst/>
              <a:ahLst/>
              <a:cxnLst/>
              <a:rect l="l" t="t" r="r" b="b"/>
              <a:pathLst>
                <a:path w="732154" h="492125">
                  <a:moveTo>
                    <a:pt x="0" y="0"/>
                  </a:moveTo>
                  <a:lnTo>
                    <a:pt x="731606" y="0"/>
                  </a:lnTo>
                  <a:lnTo>
                    <a:pt x="731606" y="491941"/>
                  </a:lnTo>
                  <a:lnTo>
                    <a:pt x="0" y="491941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93848" y="3264801"/>
              <a:ext cx="232410" cy="641350"/>
            </a:xfrm>
            <a:custGeom>
              <a:avLst/>
              <a:gdLst/>
              <a:ahLst/>
              <a:cxnLst/>
              <a:rect l="l" t="t" r="r" b="b"/>
              <a:pathLst>
                <a:path w="232409" h="641350">
                  <a:moveTo>
                    <a:pt x="166908" y="0"/>
                  </a:moveTo>
                  <a:lnTo>
                    <a:pt x="78949" y="87058"/>
                  </a:lnTo>
                  <a:lnTo>
                    <a:pt x="53209" y="116941"/>
                  </a:lnTo>
                  <a:lnTo>
                    <a:pt x="32524" y="150348"/>
                  </a:lnTo>
                  <a:lnTo>
                    <a:pt x="16877" y="186871"/>
                  </a:lnTo>
                  <a:lnTo>
                    <a:pt x="6253" y="226104"/>
                  </a:lnTo>
                  <a:lnTo>
                    <a:pt x="632" y="267640"/>
                  </a:lnTo>
                  <a:lnTo>
                    <a:pt x="0" y="311069"/>
                  </a:lnTo>
                  <a:lnTo>
                    <a:pt x="4337" y="355987"/>
                  </a:lnTo>
                  <a:lnTo>
                    <a:pt x="13628" y="401984"/>
                  </a:lnTo>
                  <a:lnTo>
                    <a:pt x="27854" y="448653"/>
                  </a:lnTo>
                  <a:lnTo>
                    <a:pt x="47000" y="495588"/>
                  </a:lnTo>
                  <a:lnTo>
                    <a:pt x="71048" y="542380"/>
                  </a:lnTo>
                  <a:lnTo>
                    <a:pt x="99981" y="588623"/>
                  </a:lnTo>
                  <a:lnTo>
                    <a:pt x="56002" y="632152"/>
                  </a:lnTo>
                  <a:lnTo>
                    <a:pt x="223144" y="640848"/>
                  </a:lnTo>
                  <a:lnTo>
                    <a:pt x="231921" y="458034"/>
                  </a:lnTo>
                  <a:lnTo>
                    <a:pt x="187941" y="501564"/>
                  </a:lnTo>
                  <a:lnTo>
                    <a:pt x="159008" y="455322"/>
                  </a:lnTo>
                  <a:lnTo>
                    <a:pt x="134960" y="408529"/>
                  </a:lnTo>
                  <a:lnTo>
                    <a:pt x="115814" y="361595"/>
                  </a:lnTo>
                  <a:lnTo>
                    <a:pt x="101587" y="314925"/>
                  </a:lnTo>
                  <a:lnTo>
                    <a:pt x="92296" y="268928"/>
                  </a:lnTo>
                  <a:lnTo>
                    <a:pt x="87959" y="224011"/>
                  </a:lnTo>
                  <a:lnTo>
                    <a:pt x="88591" y="180581"/>
                  </a:lnTo>
                  <a:lnTo>
                    <a:pt x="94212" y="139046"/>
                  </a:lnTo>
                  <a:lnTo>
                    <a:pt x="104836" y="99813"/>
                  </a:lnTo>
                  <a:lnTo>
                    <a:pt x="120483" y="63289"/>
                  </a:lnTo>
                  <a:lnTo>
                    <a:pt x="141168" y="29882"/>
                  </a:lnTo>
                  <a:lnTo>
                    <a:pt x="166908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722295" y="3187707"/>
              <a:ext cx="635000" cy="270510"/>
            </a:xfrm>
            <a:custGeom>
              <a:avLst/>
              <a:gdLst/>
              <a:ahLst/>
              <a:cxnLst/>
              <a:rect l="l" t="t" r="r" b="b"/>
              <a:pathLst>
                <a:path w="635000" h="270510">
                  <a:moveTo>
                    <a:pt x="252128" y="0"/>
                  </a:moveTo>
                  <a:lnTo>
                    <a:pt x="211186" y="1230"/>
                  </a:lnTo>
                  <a:lnTo>
                    <a:pt x="171891" y="7022"/>
                  </a:lnTo>
                  <a:lnTo>
                    <a:pt x="134608" y="17439"/>
                  </a:lnTo>
                  <a:lnTo>
                    <a:pt x="67529" y="52410"/>
                  </a:lnTo>
                  <a:lnTo>
                    <a:pt x="38461" y="77093"/>
                  </a:lnTo>
                  <a:lnTo>
                    <a:pt x="8509" y="112953"/>
                  </a:lnTo>
                  <a:lnTo>
                    <a:pt x="0" y="126199"/>
                  </a:lnTo>
                  <a:lnTo>
                    <a:pt x="35546" y="108789"/>
                  </a:lnTo>
                  <a:lnTo>
                    <a:pt x="73621" y="96512"/>
                  </a:lnTo>
                  <a:lnTo>
                    <a:pt x="113829" y="89263"/>
                  </a:lnTo>
                  <a:lnTo>
                    <a:pt x="155778" y="86939"/>
                  </a:lnTo>
                  <a:lnTo>
                    <a:pt x="199075" y="89436"/>
                  </a:lnTo>
                  <a:lnTo>
                    <a:pt x="243325" y="96650"/>
                  </a:lnTo>
                  <a:lnTo>
                    <a:pt x="288137" y="108477"/>
                  </a:lnTo>
                  <a:lnTo>
                    <a:pt x="333116" y="124814"/>
                  </a:lnTo>
                  <a:lnTo>
                    <a:pt x="377869" y="145557"/>
                  </a:lnTo>
                  <a:lnTo>
                    <a:pt x="422003" y="170601"/>
                  </a:lnTo>
                  <a:lnTo>
                    <a:pt x="465125" y="199844"/>
                  </a:lnTo>
                  <a:lnTo>
                    <a:pt x="506841" y="233181"/>
                  </a:lnTo>
                  <a:lnTo>
                    <a:pt x="546757" y="270509"/>
                  </a:lnTo>
                  <a:lnTo>
                    <a:pt x="634716" y="183449"/>
                  </a:lnTo>
                  <a:lnTo>
                    <a:pt x="595317" y="146553"/>
                  </a:lnTo>
                  <a:lnTo>
                    <a:pt x="554291" y="113634"/>
                  </a:lnTo>
                  <a:lnTo>
                    <a:pt x="512003" y="84756"/>
                  </a:lnTo>
                  <a:lnTo>
                    <a:pt x="468816" y="59985"/>
                  </a:lnTo>
                  <a:lnTo>
                    <a:pt x="425093" y="39386"/>
                  </a:lnTo>
                  <a:lnTo>
                    <a:pt x="381200" y="23022"/>
                  </a:lnTo>
                  <a:lnTo>
                    <a:pt x="337498" y="10960"/>
                  </a:lnTo>
                  <a:lnTo>
                    <a:pt x="294353" y="3264"/>
                  </a:lnTo>
                  <a:lnTo>
                    <a:pt x="252128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55006" y="3917276"/>
              <a:ext cx="22860" cy="17780"/>
            </a:xfrm>
            <a:custGeom>
              <a:avLst/>
              <a:gdLst/>
              <a:ahLst/>
              <a:cxnLst/>
              <a:rect l="l" t="t" r="r" b="b"/>
              <a:pathLst>
                <a:path w="22859" h="17779">
                  <a:moveTo>
                    <a:pt x="22707" y="0"/>
                  </a:moveTo>
                  <a:lnTo>
                    <a:pt x="0" y="0"/>
                  </a:lnTo>
                  <a:lnTo>
                    <a:pt x="0" y="9436"/>
                  </a:lnTo>
                  <a:lnTo>
                    <a:pt x="13284" y="9436"/>
                  </a:lnTo>
                  <a:lnTo>
                    <a:pt x="13284" y="17500"/>
                  </a:lnTo>
                  <a:lnTo>
                    <a:pt x="22707" y="17500"/>
                  </a:lnTo>
                  <a:lnTo>
                    <a:pt x="2270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97033" y="3926704"/>
              <a:ext cx="2271261" cy="175019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192271" y="3921941"/>
              <a:ext cx="2280920" cy="1760220"/>
            </a:xfrm>
            <a:custGeom>
              <a:avLst/>
              <a:gdLst/>
              <a:ahLst/>
              <a:cxnLst/>
              <a:rect l="l" t="t" r="r" b="b"/>
              <a:pathLst>
                <a:path w="2280920" h="1760220">
                  <a:moveTo>
                    <a:pt x="0" y="0"/>
                  </a:moveTo>
                  <a:lnTo>
                    <a:pt x="2280786" y="0"/>
                  </a:lnTo>
                  <a:lnTo>
                    <a:pt x="2280786" y="1759721"/>
                  </a:lnTo>
                  <a:lnTo>
                    <a:pt x="0" y="175972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197033" y="3926704"/>
              <a:ext cx="2263775" cy="1750695"/>
            </a:xfrm>
            <a:custGeom>
              <a:avLst/>
              <a:gdLst/>
              <a:ahLst/>
              <a:cxnLst/>
              <a:rect l="l" t="t" r="r" b="b"/>
              <a:pathLst>
                <a:path w="2263775" h="1750695">
                  <a:moveTo>
                    <a:pt x="0" y="0"/>
                  </a:moveTo>
                  <a:lnTo>
                    <a:pt x="2263446" y="0"/>
                  </a:lnTo>
                  <a:lnTo>
                    <a:pt x="2263446" y="1750195"/>
                  </a:lnTo>
                  <a:lnTo>
                    <a:pt x="0" y="175019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819118" y="2704781"/>
              <a:ext cx="261620" cy="138430"/>
            </a:xfrm>
            <a:custGeom>
              <a:avLst/>
              <a:gdLst/>
              <a:ahLst/>
              <a:cxnLst/>
              <a:rect l="l" t="t" r="r" b="b"/>
              <a:pathLst>
                <a:path w="261620" h="138430">
                  <a:moveTo>
                    <a:pt x="0" y="0"/>
                  </a:moveTo>
                  <a:lnTo>
                    <a:pt x="261328" y="0"/>
                  </a:lnTo>
                  <a:lnTo>
                    <a:pt x="261328" y="138312"/>
                  </a:lnTo>
                  <a:lnTo>
                    <a:pt x="0" y="13831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6079" y="1810511"/>
            <a:ext cx="8711565" cy="4215765"/>
            <a:chOff x="2926079" y="1810511"/>
            <a:chExt cx="8711565" cy="4215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79" y="1810511"/>
              <a:ext cx="8711184" cy="42153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04088" y="1835054"/>
              <a:ext cx="8608695" cy="4111625"/>
            </a:xfrm>
            <a:custGeom>
              <a:avLst/>
              <a:gdLst/>
              <a:ahLst/>
              <a:cxnLst/>
              <a:rect l="l" t="t" r="r" b="b"/>
              <a:pathLst>
                <a:path w="8608695" h="4111625">
                  <a:moveTo>
                    <a:pt x="7923399" y="0"/>
                  </a:moveTo>
                  <a:lnTo>
                    <a:pt x="685265" y="0"/>
                  </a:lnTo>
                  <a:lnTo>
                    <a:pt x="636326" y="1720"/>
                  </a:lnTo>
                  <a:lnTo>
                    <a:pt x="588316" y="6805"/>
                  </a:lnTo>
                  <a:lnTo>
                    <a:pt x="541350" y="15137"/>
                  </a:lnTo>
                  <a:lnTo>
                    <a:pt x="495546" y="26601"/>
                  </a:lnTo>
                  <a:lnTo>
                    <a:pt x="451017" y="41082"/>
                  </a:lnTo>
                  <a:lnTo>
                    <a:pt x="407882" y="58462"/>
                  </a:lnTo>
                  <a:lnTo>
                    <a:pt x="366255" y="78626"/>
                  </a:lnTo>
                  <a:lnTo>
                    <a:pt x="326252" y="101459"/>
                  </a:lnTo>
                  <a:lnTo>
                    <a:pt x="287990" y="126844"/>
                  </a:lnTo>
                  <a:lnTo>
                    <a:pt x="251584" y="154664"/>
                  </a:lnTo>
                  <a:lnTo>
                    <a:pt x="217150" y="184806"/>
                  </a:lnTo>
                  <a:lnTo>
                    <a:pt x="184805" y="217151"/>
                  </a:lnTo>
                  <a:lnTo>
                    <a:pt x="154664" y="251585"/>
                  </a:lnTo>
                  <a:lnTo>
                    <a:pt x="126843" y="287991"/>
                  </a:lnTo>
                  <a:lnTo>
                    <a:pt x="101458" y="326253"/>
                  </a:lnTo>
                  <a:lnTo>
                    <a:pt x="78626" y="366256"/>
                  </a:lnTo>
                  <a:lnTo>
                    <a:pt x="58462" y="407883"/>
                  </a:lnTo>
                  <a:lnTo>
                    <a:pt x="41081" y="451019"/>
                  </a:lnTo>
                  <a:lnTo>
                    <a:pt x="26601" y="495548"/>
                  </a:lnTo>
                  <a:lnTo>
                    <a:pt x="15137" y="541353"/>
                  </a:lnTo>
                  <a:lnTo>
                    <a:pt x="6805" y="588318"/>
                  </a:lnTo>
                  <a:lnTo>
                    <a:pt x="1720" y="636328"/>
                  </a:lnTo>
                  <a:lnTo>
                    <a:pt x="0" y="685267"/>
                  </a:lnTo>
                  <a:lnTo>
                    <a:pt x="0" y="3426279"/>
                  </a:lnTo>
                  <a:lnTo>
                    <a:pt x="1720" y="3475218"/>
                  </a:lnTo>
                  <a:lnTo>
                    <a:pt x="6805" y="3523228"/>
                  </a:lnTo>
                  <a:lnTo>
                    <a:pt x="15137" y="3570194"/>
                  </a:lnTo>
                  <a:lnTo>
                    <a:pt x="26601" y="3615999"/>
                  </a:lnTo>
                  <a:lnTo>
                    <a:pt x="41081" y="3660527"/>
                  </a:lnTo>
                  <a:lnTo>
                    <a:pt x="58462" y="3703663"/>
                  </a:lnTo>
                  <a:lnTo>
                    <a:pt x="78626" y="3745290"/>
                  </a:lnTo>
                  <a:lnTo>
                    <a:pt x="101458" y="3785293"/>
                  </a:lnTo>
                  <a:lnTo>
                    <a:pt x="126843" y="3823556"/>
                  </a:lnTo>
                  <a:lnTo>
                    <a:pt x="154664" y="3859962"/>
                  </a:lnTo>
                  <a:lnTo>
                    <a:pt x="184805" y="3894395"/>
                  </a:lnTo>
                  <a:lnTo>
                    <a:pt x="217150" y="3926741"/>
                  </a:lnTo>
                  <a:lnTo>
                    <a:pt x="251584" y="3956882"/>
                  </a:lnTo>
                  <a:lnTo>
                    <a:pt x="287990" y="3984703"/>
                  </a:lnTo>
                  <a:lnTo>
                    <a:pt x="326252" y="4010087"/>
                  </a:lnTo>
                  <a:lnTo>
                    <a:pt x="366255" y="4032920"/>
                  </a:lnTo>
                  <a:lnTo>
                    <a:pt x="407882" y="4053084"/>
                  </a:lnTo>
                  <a:lnTo>
                    <a:pt x="451017" y="4070465"/>
                  </a:lnTo>
                  <a:lnTo>
                    <a:pt x="495546" y="4084945"/>
                  </a:lnTo>
                  <a:lnTo>
                    <a:pt x="541350" y="4096409"/>
                  </a:lnTo>
                  <a:lnTo>
                    <a:pt x="588316" y="4104741"/>
                  </a:lnTo>
                  <a:lnTo>
                    <a:pt x="636326" y="4109826"/>
                  </a:lnTo>
                  <a:lnTo>
                    <a:pt x="685265" y="4111547"/>
                  </a:lnTo>
                  <a:lnTo>
                    <a:pt x="7923399" y="4111547"/>
                  </a:lnTo>
                  <a:lnTo>
                    <a:pt x="7972338" y="4109826"/>
                  </a:lnTo>
                  <a:lnTo>
                    <a:pt x="8020348" y="4104741"/>
                  </a:lnTo>
                  <a:lnTo>
                    <a:pt x="8067313" y="4096409"/>
                  </a:lnTo>
                  <a:lnTo>
                    <a:pt x="8113118" y="4084945"/>
                  </a:lnTo>
                  <a:lnTo>
                    <a:pt x="8157646" y="4070465"/>
                  </a:lnTo>
                  <a:lnTo>
                    <a:pt x="8200782" y="4053084"/>
                  </a:lnTo>
                  <a:lnTo>
                    <a:pt x="8242409" y="4032920"/>
                  </a:lnTo>
                  <a:lnTo>
                    <a:pt x="8282412" y="4010087"/>
                  </a:lnTo>
                  <a:lnTo>
                    <a:pt x="8320674" y="3984703"/>
                  </a:lnTo>
                  <a:lnTo>
                    <a:pt x="8357080" y="3956882"/>
                  </a:lnTo>
                  <a:lnTo>
                    <a:pt x="8391514" y="3926741"/>
                  </a:lnTo>
                  <a:lnTo>
                    <a:pt x="8423859" y="3894395"/>
                  </a:lnTo>
                  <a:lnTo>
                    <a:pt x="8454000" y="3859962"/>
                  </a:lnTo>
                  <a:lnTo>
                    <a:pt x="8481821" y="3823556"/>
                  </a:lnTo>
                  <a:lnTo>
                    <a:pt x="8507206" y="3785293"/>
                  </a:lnTo>
                  <a:lnTo>
                    <a:pt x="8530038" y="3745290"/>
                  </a:lnTo>
                  <a:lnTo>
                    <a:pt x="8550203" y="3703663"/>
                  </a:lnTo>
                  <a:lnTo>
                    <a:pt x="8567583" y="3660527"/>
                  </a:lnTo>
                  <a:lnTo>
                    <a:pt x="8582064" y="3615999"/>
                  </a:lnTo>
                  <a:lnTo>
                    <a:pt x="8593528" y="3570194"/>
                  </a:lnTo>
                  <a:lnTo>
                    <a:pt x="8601860" y="3523228"/>
                  </a:lnTo>
                  <a:lnTo>
                    <a:pt x="8606945" y="3475218"/>
                  </a:lnTo>
                  <a:lnTo>
                    <a:pt x="8608665" y="3426279"/>
                  </a:lnTo>
                  <a:lnTo>
                    <a:pt x="8608665" y="685267"/>
                  </a:lnTo>
                  <a:lnTo>
                    <a:pt x="8606945" y="636328"/>
                  </a:lnTo>
                  <a:lnTo>
                    <a:pt x="8601860" y="588318"/>
                  </a:lnTo>
                  <a:lnTo>
                    <a:pt x="8593528" y="541353"/>
                  </a:lnTo>
                  <a:lnTo>
                    <a:pt x="8582064" y="495548"/>
                  </a:lnTo>
                  <a:lnTo>
                    <a:pt x="8567583" y="451019"/>
                  </a:lnTo>
                  <a:lnTo>
                    <a:pt x="8550203" y="407883"/>
                  </a:lnTo>
                  <a:lnTo>
                    <a:pt x="8530038" y="366256"/>
                  </a:lnTo>
                  <a:lnTo>
                    <a:pt x="8507206" y="326253"/>
                  </a:lnTo>
                  <a:lnTo>
                    <a:pt x="8481821" y="287991"/>
                  </a:lnTo>
                  <a:lnTo>
                    <a:pt x="8454000" y="251585"/>
                  </a:lnTo>
                  <a:lnTo>
                    <a:pt x="8423859" y="217151"/>
                  </a:lnTo>
                  <a:lnTo>
                    <a:pt x="8391514" y="184806"/>
                  </a:lnTo>
                  <a:lnTo>
                    <a:pt x="8357080" y="154664"/>
                  </a:lnTo>
                  <a:lnTo>
                    <a:pt x="8320674" y="126844"/>
                  </a:lnTo>
                  <a:lnTo>
                    <a:pt x="8282412" y="101459"/>
                  </a:lnTo>
                  <a:lnTo>
                    <a:pt x="8242409" y="78626"/>
                  </a:lnTo>
                  <a:lnTo>
                    <a:pt x="8200782" y="58462"/>
                  </a:lnTo>
                  <a:lnTo>
                    <a:pt x="8157646" y="41082"/>
                  </a:lnTo>
                  <a:lnTo>
                    <a:pt x="8113118" y="26601"/>
                  </a:lnTo>
                  <a:lnTo>
                    <a:pt x="8067313" y="15137"/>
                  </a:lnTo>
                  <a:lnTo>
                    <a:pt x="8020348" y="6805"/>
                  </a:lnTo>
                  <a:lnTo>
                    <a:pt x="7972338" y="1720"/>
                  </a:lnTo>
                  <a:lnTo>
                    <a:pt x="79233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2080" y="3850604"/>
              <a:ext cx="8601075" cy="80645"/>
            </a:xfrm>
            <a:custGeom>
              <a:avLst/>
              <a:gdLst/>
              <a:ahLst/>
              <a:cxnLst/>
              <a:rect l="l" t="t" r="r" b="b"/>
              <a:pathLst>
                <a:path w="8601075" h="80645">
                  <a:moveTo>
                    <a:pt x="8587265" y="0"/>
                  </a:moveTo>
                  <a:lnTo>
                    <a:pt x="0" y="0"/>
                  </a:lnTo>
                  <a:lnTo>
                    <a:pt x="0" y="67039"/>
                  </a:lnTo>
                  <a:lnTo>
                    <a:pt x="13408" y="80446"/>
                  </a:lnTo>
                  <a:lnTo>
                    <a:pt x="8600673" y="80446"/>
                  </a:lnTo>
                  <a:lnTo>
                    <a:pt x="8600673" y="13407"/>
                  </a:lnTo>
                  <a:lnTo>
                    <a:pt x="8587265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64592" y="1599168"/>
            <a:ext cx="2438400" cy="4570095"/>
            <a:chOff x="164592" y="1599168"/>
            <a:chExt cx="2438400" cy="4570095"/>
          </a:xfrm>
        </p:grpSpPr>
        <p:sp>
          <p:nvSpPr>
            <p:cNvPr id="7" name="object 7"/>
            <p:cNvSpPr/>
            <p:nvPr/>
          </p:nvSpPr>
          <p:spPr>
            <a:xfrm>
              <a:off x="428020" y="1599168"/>
              <a:ext cx="765810" cy="65405"/>
            </a:xfrm>
            <a:custGeom>
              <a:avLst/>
              <a:gdLst/>
              <a:ahLst/>
              <a:cxnLst/>
              <a:rect l="l" t="t" r="r" b="b"/>
              <a:pathLst>
                <a:path w="765810" h="65405">
                  <a:moveTo>
                    <a:pt x="754580" y="0"/>
                  </a:moveTo>
                  <a:lnTo>
                    <a:pt x="0" y="0"/>
                  </a:lnTo>
                  <a:lnTo>
                    <a:pt x="0" y="54175"/>
                  </a:lnTo>
                  <a:lnTo>
                    <a:pt x="10835" y="65011"/>
                  </a:lnTo>
                  <a:lnTo>
                    <a:pt x="765415" y="65011"/>
                  </a:lnTo>
                  <a:lnTo>
                    <a:pt x="765415" y="10835"/>
                  </a:lnTo>
                  <a:lnTo>
                    <a:pt x="754580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639824"/>
              <a:ext cx="1033271" cy="874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850" y="166382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4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2551175"/>
              <a:ext cx="1033271" cy="8778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850" y="257749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3465575"/>
              <a:ext cx="1033271" cy="877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850" y="349116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" y="1810511"/>
              <a:ext cx="1880616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5" y="2721863"/>
              <a:ext cx="1880616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375" y="3633215"/>
              <a:ext cx="1880616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2" y="4379975"/>
              <a:ext cx="1033271" cy="8778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2850" y="440483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375" y="4544568"/>
              <a:ext cx="1880616" cy="569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592" y="5294375"/>
              <a:ext cx="1033271" cy="8747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2850" y="531850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4"/>
                  </a:lnTo>
                  <a:lnTo>
                    <a:pt x="735526" y="772644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375" y="5455919"/>
              <a:ext cx="1880616" cy="569976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07930" y="526652"/>
            <a:ext cx="11137900" cy="382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Respond</a:t>
            </a:r>
            <a:r>
              <a:rPr spc="-55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RFQ/RFP-</a:t>
            </a:r>
            <a:r>
              <a:rPr spc="-50" dirty="0"/>
              <a:t> </a:t>
            </a:r>
            <a:r>
              <a:rPr dirty="0"/>
              <a:t>Welcome</a:t>
            </a:r>
            <a:r>
              <a:rPr spc="-4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dirty="0"/>
              <a:t>WD</a:t>
            </a:r>
            <a:r>
              <a:rPr spc="-50" dirty="0"/>
              <a:t> </a:t>
            </a:r>
            <a:r>
              <a:rPr dirty="0"/>
              <a:t>Oracle</a:t>
            </a:r>
            <a:r>
              <a:rPr spc="-45" dirty="0"/>
              <a:t> </a:t>
            </a:r>
            <a:r>
              <a:rPr spc="-10" dirty="0"/>
              <a:t>Cloud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9740" y="875283"/>
            <a:ext cx="105041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Let’s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transaction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steps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for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performing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sourcing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negotiations.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First,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let’s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log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into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Oracle</a:t>
            </a:r>
            <a:r>
              <a:rPr sz="1600" i="1" spc="-5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Cloud.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11417" y="2299715"/>
            <a:ext cx="1570990" cy="1522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400" dirty="0">
                <a:latin typeface="Verdana"/>
                <a:cs typeface="Verdana"/>
              </a:rPr>
              <a:t>Enter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specific </a:t>
            </a:r>
            <a:r>
              <a:rPr sz="1400" dirty="0">
                <a:latin typeface="Verdana"/>
                <a:cs typeface="Verdana"/>
              </a:rPr>
              <a:t>link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Oracle </a:t>
            </a:r>
            <a:r>
              <a:rPr sz="1400" dirty="0">
                <a:latin typeface="Verdana"/>
                <a:cs typeface="Verdana"/>
              </a:rPr>
              <a:t>Cloud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browser.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Then, </a:t>
            </a:r>
            <a:r>
              <a:rPr sz="1400" dirty="0">
                <a:latin typeface="Verdana"/>
                <a:cs typeface="Verdana"/>
              </a:rPr>
              <a:t>enter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your </a:t>
            </a:r>
            <a:r>
              <a:rPr sz="1400" dirty="0">
                <a:latin typeface="Verdana"/>
                <a:cs typeface="Verdana"/>
              </a:rPr>
              <a:t>username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and </a:t>
            </a:r>
            <a:r>
              <a:rPr sz="1400" spc="-10" dirty="0">
                <a:latin typeface="Verdana"/>
                <a:cs typeface="Verdana"/>
              </a:rPr>
              <a:t>password.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11417" y="4219955"/>
            <a:ext cx="15798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Sign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spc="-25" dirty="0">
                <a:latin typeface="Verdana"/>
                <a:cs typeface="Verdana"/>
              </a:rPr>
              <a:t>In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Verdana"/>
                <a:cs typeface="Verdana"/>
              </a:rPr>
              <a:t>button.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709" y="1835054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50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985"/>
              </a:spcBef>
            </a:pPr>
            <a:r>
              <a:rPr sz="1100" b="1" dirty="0">
                <a:latin typeface="Verdana"/>
                <a:cs typeface="Verdana"/>
              </a:rPr>
              <a:t>1.</a:t>
            </a:r>
            <a:r>
              <a:rPr sz="1100" b="1" spc="9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Access</a:t>
            </a:r>
            <a:r>
              <a:rPr sz="1100" b="1" spc="120" dirty="0">
                <a:latin typeface="Verdana"/>
                <a:cs typeface="Verdana"/>
              </a:rPr>
              <a:t> </a:t>
            </a:r>
            <a:r>
              <a:rPr sz="1100" b="1" spc="-20" dirty="0">
                <a:latin typeface="Verdana"/>
                <a:cs typeface="Verdana"/>
              </a:rPr>
              <a:t>Cloud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2709" y="2746269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35"/>
              </a:spcBef>
            </a:pPr>
            <a:r>
              <a:rPr sz="1100" dirty="0">
                <a:latin typeface="Verdana"/>
                <a:cs typeface="Verdana"/>
              </a:rPr>
              <a:t>2.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Access</a:t>
            </a:r>
            <a:r>
              <a:rPr sz="1100" spc="10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Home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2709" y="3657483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301625" marR="422909" indent="-203200">
              <a:lnSpc>
                <a:spcPct val="105500"/>
              </a:lnSpc>
              <a:spcBef>
                <a:spcPts val="409"/>
              </a:spcBef>
            </a:pPr>
            <a:r>
              <a:rPr sz="1100" dirty="0">
                <a:latin typeface="Verdana"/>
                <a:cs typeface="Verdana"/>
              </a:rPr>
              <a:t>3.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Go</a:t>
            </a:r>
            <a:r>
              <a:rPr sz="1100" spc="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to</a:t>
            </a:r>
            <a:r>
              <a:rPr sz="1100" spc="5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Supplier Portal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709" y="4568696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77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5"/>
              </a:spcBef>
            </a:pPr>
            <a:r>
              <a:rPr sz="1100" dirty="0">
                <a:latin typeface="Verdana"/>
                <a:cs typeface="Verdana"/>
              </a:rPr>
              <a:t>4.</a:t>
            </a:r>
            <a:r>
              <a:rPr sz="1100" spc="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View</a:t>
            </a:r>
            <a:r>
              <a:rPr sz="1100" spc="9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Negotiation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2709" y="5479910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</a:pPr>
            <a:r>
              <a:rPr sz="1100" dirty="0">
                <a:latin typeface="Verdana"/>
                <a:cs typeface="Verdana"/>
              </a:rPr>
              <a:t>5.</a:t>
            </a:r>
            <a:r>
              <a:rPr sz="1100" spc="5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Edit</a:t>
            </a:r>
            <a:r>
              <a:rPr sz="1100" spc="5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Profile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795427" y="2258532"/>
            <a:ext cx="6569075" cy="3357245"/>
            <a:chOff x="4795427" y="2258532"/>
            <a:chExt cx="6569075" cy="3357245"/>
          </a:xfrm>
        </p:grpSpPr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4952" y="2268058"/>
              <a:ext cx="6549810" cy="333812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800189" y="2263294"/>
              <a:ext cx="6559550" cy="3347720"/>
            </a:xfrm>
            <a:custGeom>
              <a:avLst/>
              <a:gdLst/>
              <a:ahLst/>
              <a:cxnLst/>
              <a:rect l="l" t="t" r="r" b="b"/>
              <a:pathLst>
                <a:path w="6559550" h="3347720">
                  <a:moveTo>
                    <a:pt x="0" y="0"/>
                  </a:moveTo>
                  <a:lnTo>
                    <a:pt x="6559336" y="0"/>
                  </a:lnTo>
                  <a:lnTo>
                    <a:pt x="6559336" y="3347653"/>
                  </a:lnTo>
                  <a:lnTo>
                    <a:pt x="0" y="334765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207620" y="4551827"/>
              <a:ext cx="1713864" cy="481330"/>
            </a:xfrm>
            <a:custGeom>
              <a:avLst/>
              <a:gdLst/>
              <a:ahLst/>
              <a:cxnLst/>
              <a:rect l="l" t="t" r="r" b="b"/>
              <a:pathLst>
                <a:path w="1713865" h="481329">
                  <a:moveTo>
                    <a:pt x="1713353" y="0"/>
                  </a:moveTo>
                  <a:lnTo>
                    <a:pt x="0" y="0"/>
                  </a:lnTo>
                  <a:lnTo>
                    <a:pt x="0" y="481089"/>
                  </a:lnTo>
                  <a:lnTo>
                    <a:pt x="1713353" y="481089"/>
                  </a:lnTo>
                  <a:lnTo>
                    <a:pt x="1713353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207622" y="5099143"/>
              <a:ext cx="516890" cy="246379"/>
            </a:xfrm>
            <a:custGeom>
              <a:avLst/>
              <a:gdLst/>
              <a:ahLst/>
              <a:cxnLst/>
              <a:rect l="l" t="t" r="r" b="b"/>
              <a:pathLst>
                <a:path w="516890" h="246379">
                  <a:moveTo>
                    <a:pt x="516454" y="0"/>
                  </a:moveTo>
                  <a:lnTo>
                    <a:pt x="0" y="0"/>
                  </a:lnTo>
                  <a:lnTo>
                    <a:pt x="0" y="246062"/>
                  </a:lnTo>
                  <a:lnTo>
                    <a:pt x="516454" y="246062"/>
                  </a:lnTo>
                  <a:lnTo>
                    <a:pt x="51645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20700" y="658216"/>
            <a:ext cx="11671300" cy="396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Supplier/s</a:t>
            </a:r>
            <a:r>
              <a:rPr spc="-45" dirty="0"/>
              <a:t> </a:t>
            </a:r>
            <a:r>
              <a:rPr spc="-10" dirty="0"/>
              <a:t>Responses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77952" y="1411223"/>
            <a:ext cx="3825240" cy="4831080"/>
            <a:chOff x="377952" y="1411223"/>
            <a:chExt cx="3825240" cy="48310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411223"/>
              <a:ext cx="3785616" cy="48310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1414271"/>
              <a:ext cx="3825240" cy="474878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72438" y="1447800"/>
            <a:ext cx="3657600" cy="4701540"/>
          </a:xfrm>
          <a:prstGeom prst="rect">
            <a:avLst/>
          </a:prstGeom>
          <a:solidFill>
            <a:srgbClr val="F2F2F2"/>
          </a:solidFill>
          <a:ln w="25400">
            <a:solidFill>
              <a:srgbClr val="F2F2F2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1440" marR="252729">
              <a:lnSpc>
                <a:spcPct val="101400"/>
              </a:lnSpc>
              <a:spcBef>
                <a:spcPts val="325"/>
              </a:spcBef>
            </a:pPr>
            <a:r>
              <a:rPr sz="1400" b="1" dirty="0">
                <a:latin typeface="Verdana"/>
                <a:cs typeface="Verdana"/>
              </a:rPr>
              <a:t>Click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on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any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of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the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Train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Stops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spc="-35" dirty="0">
                <a:latin typeface="Verdana"/>
                <a:cs typeface="Verdana"/>
              </a:rPr>
              <a:t>to </a:t>
            </a:r>
            <a:r>
              <a:rPr sz="1400" b="1" dirty="0">
                <a:latin typeface="Verdana"/>
                <a:cs typeface="Verdana"/>
              </a:rPr>
              <a:t>review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the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information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ts val="1645"/>
              </a:lnSpc>
              <a:spcBef>
                <a:spcPts val="25"/>
              </a:spcBef>
            </a:pPr>
            <a:r>
              <a:rPr sz="1400" spc="-25" dirty="0">
                <a:latin typeface="Verdana"/>
                <a:cs typeface="Verdana"/>
              </a:rPr>
              <a:t>Or</a:t>
            </a:r>
            <a:endParaRPr sz="1400">
              <a:latin typeface="Verdana"/>
              <a:cs typeface="Verdana"/>
            </a:endParaRPr>
          </a:p>
          <a:p>
            <a:pPr marL="91440" marR="301625">
              <a:lnSpc>
                <a:spcPts val="1680"/>
              </a:lnSpc>
              <a:spcBef>
                <a:spcPts val="20"/>
              </a:spcBef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Table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Contents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dirty="0">
                <a:latin typeface="Verdana"/>
                <a:cs typeface="Verdana"/>
              </a:rPr>
              <a:t>left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go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that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page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review</a:t>
            </a:r>
            <a:r>
              <a:rPr sz="1400" spc="-25" dirty="0">
                <a:latin typeface="Verdana"/>
                <a:cs typeface="Verdana"/>
              </a:rPr>
              <a:t> the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ts val="1650"/>
              </a:lnSpc>
            </a:pPr>
            <a:r>
              <a:rPr sz="1400" spc="-10" dirty="0">
                <a:latin typeface="Verdana"/>
                <a:cs typeface="Verdana"/>
              </a:rPr>
              <a:t>information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25"/>
              </a:spcBef>
            </a:pPr>
            <a:r>
              <a:rPr sz="1400" b="1" dirty="0">
                <a:latin typeface="Verdana"/>
                <a:cs typeface="Verdana"/>
              </a:rPr>
              <a:t>Validate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Your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spc="-20" dirty="0">
                <a:latin typeface="Verdana"/>
                <a:cs typeface="Verdana"/>
              </a:rPr>
              <a:t>Work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ts val="1645"/>
              </a:lnSpc>
              <a:spcBef>
                <a:spcPts val="25"/>
              </a:spcBef>
            </a:pPr>
            <a:r>
              <a:rPr sz="1400" dirty="0">
                <a:latin typeface="Verdana"/>
                <a:cs typeface="Verdana"/>
              </a:rPr>
              <a:t>Action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&gt;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Validate</a:t>
            </a:r>
            <a:endParaRPr sz="1400">
              <a:latin typeface="Verdana"/>
              <a:cs typeface="Verdana"/>
            </a:endParaRPr>
          </a:p>
          <a:p>
            <a:pPr marL="91440" marR="813435">
              <a:lnSpc>
                <a:spcPts val="1680"/>
              </a:lnSpc>
              <a:spcBef>
                <a:spcPts val="20"/>
              </a:spcBef>
            </a:pPr>
            <a:r>
              <a:rPr sz="1400" dirty="0">
                <a:latin typeface="Verdana"/>
                <a:cs typeface="Verdana"/>
              </a:rPr>
              <a:t>This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step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will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confirm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all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dirty="0">
                <a:latin typeface="Verdana"/>
                <a:cs typeface="Verdana"/>
              </a:rPr>
              <a:t>mandatory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fields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have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been</a:t>
            </a:r>
            <a:endParaRPr sz="1400">
              <a:latin typeface="Verdana"/>
              <a:cs typeface="Verdana"/>
            </a:endParaRPr>
          </a:p>
          <a:p>
            <a:pPr marL="91440" marR="114935">
              <a:lnSpc>
                <a:spcPts val="1700"/>
              </a:lnSpc>
              <a:spcBef>
                <a:spcPts val="5"/>
              </a:spcBef>
            </a:pPr>
            <a:r>
              <a:rPr sz="1400" dirty="0">
                <a:latin typeface="Verdana"/>
                <a:cs typeface="Verdana"/>
              </a:rPr>
              <a:t>completed.</a:t>
            </a:r>
            <a:r>
              <a:rPr sz="1400" spc="44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All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Good?</a:t>
            </a:r>
            <a:r>
              <a:rPr sz="1400" b="1" spc="4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Click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Publish </a:t>
            </a:r>
            <a:r>
              <a:rPr sz="1400" b="1" dirty="0">
                <a:latin typeface="Verdana"/>
                <a:cs typeface="Verdana"/>
              </a:rPr>
              <a:t>(submits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the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RFQ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for</a:t>
            </a:r>
            <a:r>
              <a:rPr sz="1400" b="1" spc="-2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Approval)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530"/>
              </a:spcBef>
            </a:pPr>
            <a:endParaRPr sz="1400">
              <a:latin typeface="Verdana"/>
              <a:cs typeface="Verdana"/>
            </a:endParaRPr>
          </a:p>
          <a:p>
            <a:pPr marL="91440" marR="240029">
              <a:lnSpc>
                <a:spcPct val="101400"/>
              </a:lnSpc>
              <a:spcBef>
                <a:spcPts val="5"/>
              </a:spcBef>
            </a:pPr>
            <a:r>
              <a:rPr sz="1400" dirty="0">
                <a:latin typeface="Verdana"/>
                <a:cs typeface="Verdana"/>
              </a:rPr>
              <a:t>When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all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of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information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has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been </a:t>
            </a:r>
            <a:r>
              <a:rPr sz="1400" spc="-10" dirty="0">
                <a:latin typeface="Verdana"/>
                <a:cs typeface="Verdana"/>
              </a:rPr>
              <a:t>completed: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Save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&gt;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Submit</a:t>
            </a:r>
            <a:endParaRPr sz="1400">
              <a:latin typeface="Verdana"/>
              <a:cs typeface="Verdana"/>
            </a:endParaRPr>
          </a:p>
          <a:p>
            <a:pPr marL="91440" marR="281940">
              <a:lnSpc>
                <a:spcPct val="100699"/>
              </a:lnSpc>
              <a:spcBef>
                <a:spcPts val="1620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Verdana"/>
                <a:cs typeface="Verdana"/>
              </a:rPr>
              <a:t>Note</a:t>
            </a:r>
            <a:r>
              <a:rPr sz="1400" dirty="0">
                <a:latin typeface="Verdana"/>
                <a:cs typeface="Verdana"/>
              </a:rPr>
              <a:t>: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Sourcing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Professional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will </a:t>
            </a:r>
            <a:r>
              <a:rPr sz="1400" dirty="0">
                <a:latin typeface="Verdana"/>
                <a:cs typeface="Verdana"/>
              </a:rPr>
              <a:t>get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email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or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notification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that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dirty="0">
                <a:latin typeface="Verdana"/>
                <a:cs typeface="Verdana"/>
              </a:rPr>
              <a:t>supplier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has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responded.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933839" y="1632658"/>
            <a:ext cx="5734050" cy="2266950"/>
            <a:chOff x="4933839" y="1632658"/>
            <a:chExt cx="5734050" cy="2266950"/>
          </a:xfrm>
        </p:grpSpPr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33864" y="1708858"/>
              <a:ext cx="5524500" cy="171450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938602" y="1637421"/>
              <a:ext cx="5724525" cy="2257425"/>
            </a:xfrm>
            <a:custGeom>
              <a:avLst/>
              <a:gdLst/>
              <a:ahLst/>
              <a:cxnLst/>
              <a:rect l="l" t="t" r="r" b="b"/>
              <a:pathLst>
                <a:path w="5724525" h="2257425">
                  <a:moveTo>
                    <a:pt x="0" y="0"/>
                  </a:moveTo>
                  <a:lnTo>
                    <a:pt x="5724525" y="0"/>
                  </a:lnTo>
                  <a:lnTo>
                    <a:pt x="5724525" y="2257425"/>
                  </a:lnTo>
                  <a:lnTo>
                    <a:pt x="0" y="225742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361111" y="4246216"/>
            <a:ext cx="3533775" cy="1781175"/>
            <a:chOff x="6361111" y="4246216"/>
            <a:chExt cx="3533775" cy="178117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70636" y="4636740"/>
              <a:ext cx="3362325" cy="86677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365873" y="4250978"/>
              <a:ext cx="3524250" cy="1771650"/>
            </a:xfrm>
            <a:custGeom>
              <a:avLst/>
              <a:gdLst/>
              <a:ahLst/>
              <a:cxnLst/>
              <a:rect l="l" t="t" r="r" b="b"/>
              <a:pathLst>
                <a:path w="3524250" h="1771650">
                  <a:moveTo>
                    <a:pt x="0" y="0"/>
                  </a:moveTo>
                  <a:lnTo>
                    <a:pt x="3524250" y="0"/>
                  </a:lnTo>
                  <a:lnTo>
                    <a:pt x="3524250" y="1771650"/>
                  </a:lnTo>
                  <a:lnTo>
                    <a:pt x="0" y="177165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002" y="2508854"/>
            <a:ext cx="765810" cy="65405"/>
          </a:xfrm>
          <a:custGeom>
            <a:avLst/>
            <a:gdLst/>
            <a:ahLst/>
            <a:cxnLst/>
            <a:rect l="l" t="t" r="r" b="b"/>
            <a:pathLst>
              <a:path w="765810" h="65405">
                <a:moveTo>
                  <a:pt x="754579" y="0"/>
                </a:moveTo>
                <a:lnTo>
                  <a:pt x="0" y="0"/>
                </a:lnTo>
                <a:lnTo>
                  <a:pt x="0" y="54176"/>
                </a:lnTo>
                <a:lnTo>
                  <a:pt x="10835" y="65011"/>
                </a:lnTo>
                <a:lnTo>
                  <a:pt x="765414" y="65011"/>
                </a:lnTo>
                <a:lnTo>
                  <a:pt x="765414" y="10835"/>
                </a:lnTo>
                <a:lnTo>
                  <a:pt x="754579" y="0"/>
                </a:lnTo>
                <a:close/>
              </a:path>
            </a:pathLst>
          </a:custGeom>
          <a:solidFill>
            <a:srgbClr val="00A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26079" y="1810511"/>
            <a:ext cx="8711565" cy="4215765"/>
            <a:chOff x="2926079" y="1810511"/>
            <a:chExt cx="8711565" cy="4215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79" y="1810511"/>
              <a:ext cx="8711184" cy="4215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4088" y="1835054"/>
              <a:ext cx="8608695" cy="4111625"/>
            </a:xfrm>
            <a:custGeom>
              <a:avLst/>
              <a:gdLst/>
              <a:ahLst/>
              <a:cxnLst/>
              <a:rect l="l" t="t" r="r" b="b"/>
              <a:pathLst>
                <a:path w="8608695" h="4111625">
                  <a:moveTo>
                    <a:pt x="7923399" y="0"/>
                  </a:moveTo>
                  <a:lnTo>
                    <a:pt x="685265" y="0"/>
                  </a:lnTo>
                  <a:lnTo>
                    <a:pt x="636326" y="1720"/>
                  </a:lnTo>
                  <a:lnTo>
                    <a:pt x="588316" y="6805"/>
                  </a:lnTo>
                  <a:lnTo>
                    <a:pt x="541350" y="15137"/>
                  </a:lnTo>
                  <a:lnTo>
                    <a:pt x="495546" y="26601"/>
                  </a:lnTo>
                  <a:lnTo>
                    <a:pt x="451017" y="41082"/>
                  </a:lnTo>
                  <a:lnTo>
                    <a:pt x="407882" y="58462"/>
                  </a:lnTo>
                  <a:lnTo>
                    <a:pt x="366255" y="78626"/>
                  </a:lnTo>
                  <a:lnTo>
                    <a:pt x="326252" y="101459"/>
                  </a:lnTo>
                  <a:lnTo>
                    <a:pt x="287990" y="126844"/>
                  </a:lnTo>
                  <a:lnTo>
                    <a:pt x="251584" y="154664"/>
                  </a:lnTo>
                  <a:lnTo>
                    <a:pt x="217150" y="184806"/>
                  </a:lnTo>
                  <a:lnTo>
                    <a:pt x="184805" y="217151"/>
                  </a:lnTo>
                  <a:lnTo>
                    <a:pt x="154664" y="251585"/>
                  </a:lnTo>
                  <a:lnTo>
                    <a:pt x="126843" y="287991"/>
                  </a:lnTo>
                  <a:lnTo>
                    <a:pt x="101458" y="326253"/>
                  </a:lnTo>
                  <a:lnTo>
                    <a:pt x="78626" y="366256"/>
                  </a:lnTo>
                  <a:lnTo>
                    <a:pt x="58462" y="407883"/>
                  </a:lnTo>
                  <a:lnTo>
                    <a:pt x="41081" y="451019"/>
                  </a:lnTo>
                  <a:lnTo>
                    <a:pt x="26601" y="495548"/>
                  </a:lnTo>
                  <a:lnTo>
                    <a:pt x="15137" y="541353"/>
                  </a:lnTo>
                  <a:lnTo>
                    <a:pt x="6805" y="588318"/>
                  </a:lnTo>
                  <a:lnTo>
                    <a:pt x="1720" y="636328"/>
                  </a:lnTo>
                  <a:lnTo>
                    <a:pt x="0" y="685267"/>
                  </a:lnTo>
                  <a:lnTo>
                    <a:pt x="0" y="3426279"/>
                  </a:lnTo>
                  <a:lnTo>
                    <a:pt x="1720" y="3475218"/>
                  </a:lnTo>
                  <a:lnTo>
                    <a:pt x="6805" y="3523228"/>
                  </a:lnTo>
                  <a:lnTo>
                    <a:pt x="15137" y="3570194"/>
                  </a:lnTo>
                  <a:lnTo>
                    <a:pt x="26601" y="3615999"/>
                  </a:lnTo>
                  <a:lnTo>
                    <a:pt x="41081" y="3660527"/>
                  </a:lnTo>
                  <a:lnTo>
                    <a:pt x="58462" y="3703663"/>
                  </a:lnTo>
                  <a:lnTo>
                    <a:pt x="78626" y="3745290"/>
                  </a:lnTo>
                  <a:lnTo>
                    <a:pt x="101458" y="3785293"/>
                  </a:lnTo>
                  <a:lnTo>
                    <a:pt x="126843" y="3823556"/>
                  </a:lnTo>
                  <a:lnTo>
                    <a:pt x="154664" y="3859962"/>
                  </a:lnTo>
                  <a:lnTo>
                    <a:pt x="184805" y="3894395"/>
                  </a:lnTo>
                  <a:lnTo>
                    <a:pt x="217150" y="3926741"/>
                  </a:lnTo>
                  <a:lnTo>
                    <a:pt x="251584" y="3956882"/>
                  </a:lnTo>
                  <a:lnTo>
                    <a:pt x="287990" y="3984703"/>
                  </a:lnTo>
                  <a:lnTo>
                    <a:pt x="326252" y="4010087"/>
                  </a:lnTo>
                  <a:lnTo>
                    <a:pt x="366255" y="4032920"/>
                  </a:lnTo>
                  <a:lnTo>
                    <a:pt x="407882" y="4053084"/>
                  </a:lnTo>
                  <a:lnTo>
                    <a:pt x="451017" y="4070465"/>
                  </a:lnTo>
                  <a:lnTo>
                    <a:pt x="495546" y="4084945"/>
                  </a:lnTo>
                  <a:lnTo>
                    <a:pt x="541350" y="4096409"/>
                  </a:lnTo>
                  <a:lnTo>
                    <a:pt x="588316" y="4104741"/>
                  </a:lnTo>
                  <a:lnTo>
                    <a:pt x="636326" y="4109826"/>
                  </a:lnTo>
                  <a:lnTo>
                    <a:pt x="685265" y="4111547"/>
                  </a:lnTo>
                  <a:lnTo>
                    <a:pt x="7923399" y="4111547"/>
                  </a:lnTo>
                  <a:lnTo>
                    <a:pt x="7972338" y="4109826"/>
                  </a:lnTo>
                  <a:lnTo>
                    <a:pt x="8020348" y="4104741"/>
                  </a:lnTo>
                  <a:lnTo>
                    <a:pt x="8067313" y="4096409"/>
                  </a:lnTo>
                  <a:lnTo>
                    <a:pt x="8113118" y="4084945"/>
                  </a:lnTo>
                  <a:lnTo>
                    <a:pt x="8157646" y="4070465"/>
                  </a:lnTo>
                  <a:lnTo>
                    <a:pt x="8200782" y="4053084"/>
                  </a:lnTo>
                  <a:lnTo>
                    <a:pt x="8242409" y="4032920"/>
                  </a:lnTo>
                  <a:lnTo>
                    <a:pt x="8282412" y="4010087"/>
                  </a:lnTo>
                  <a:lnTo>
                    <a:pt x="8320674" y="3984703"/>
                  </a:lnTo>
                  <a:lnTo>
                    <a:pt x="8357080" y="3956882"/>
                  </a:lnTo>
                  <a:lnTo>
                    <a:pt x="8391514" y="3926741"/>
                  </a:lnTo>
                  <a:lnTo>
                    <a:pt x="8423859" y="3894395"/>
                  </a:lnTo>
                  <a:lnTo>
                    <a:pt x="8454000" y="3859962"/>
                  </a:lnTo>
                  <a:lnTo>
                    <a:pt x="8481821" y="3823556"/>
                  </a:lnTo>
                  <a:lnTo>
                    <a:pt x="8507206" y="3785293"/>
                  </a:lnTo>
                  <a:lnTo>
                    <a:pt x="8530038" y="3745290"/>
                  </a:lnTo>
                  <a:lnTo>
                    <a:pt x="8550203" y="3703663"/>
                  </a:lnTo>
                  <a:lnTo>
                    <a:pt x="8567583" y="3660527"/>
                  </a:lnTo>
                  <a:lnTo>
                    <a:pt x="8582064" y="3615999"/>
                  </a:lnTo>
                  <a:lnTo>
                    <a:pt x="8593528" y="3570194"/>
                  </a:lnTo>
                  <a:lnTo>
                    <a:pt x="8601860" y="3523228"/>
                  </a:lnTo>
                  <a:lnTo>
                    <a:pt x="8606945" y="3475218"/>
                  </a:lnTo>
                  <a:lnTo>
                    <a:pt x="8608665" y="3426279"/>
                  </a:lnTo>
                  <a:lnTo>
                    <a:pt x="8608665" y="685267"/>
                  </a:lnTo>
                  <a:lnTo>
                    <a:pt x="8606945" y="636328"/>
                  </a:lnTo>
                  <a:lnTo>
                    <a:pt x="8601860" y="588318"/>
                  </a:lnTo>
                  <a:lnTo>
                    <a:pt x="8593528" y="541353"/>
                  </a:lnTo>
                  <a:lnTo>
                    <a:pt x="8582064" y="495548"/>
                  </a:lnTo>
                  <a:lnTo>
                    <a:pt x="8567583" y="451019"/>
                  </a:lnTo>
                  <a:lnTo>
                    <a:pt x="8550203" y="407883"/>
                  </a:lnTo>
                  <a:lnTo>
                    <a:pt x="8530038" y="366256"/>
                  </a:lnTo>
                  <a:lnTo>
                    <a:pt x="8507206" y="326253"/>
                  </a:lnTo>
                  <a:lnTo>
                    <a:pt x="8481821" y="287991"/>
                  </a:lnTo>
                  <a:lnTo>
                    <a:pt x="8454000" y="251585"/>
                  </a:lnTo>
                  <a:lnTo>
                    <a:pt x="8423859" y="217151"/>
                  </a:lnTo>
                  <a:lnTo>
                    <a:pt x="8391514" y="184806"/>
                  </a:lnTo>
                  <a:lnTo>
                    <a:pt x="8357080" y="154664"/>
                  </a:lnTo>
                  <a:lnTo>
                    <a:pt x="8320674" y="126844"/>
                  </a:lnTo>
                  <a:lnTo>
                    <a:pt x="8282412" y="101459"/>
                  </a:lnTo>
                  <a:lnTo>
                    <a:pt x="8242409" y="78626"/>
                  </a:lnTo>
                  <a:lnTo>
                    <a:pt x="8200782" y="58462"/>
                  </a:lnTo>
                  <a:lnTo>
                    <a:pt x="8157646" y="41082"/>
                  </a:lnTo>
                  <a:lnTo>
                    <a:pt x="8113118" y="26601"/>
                  </a:lnTo>
                  <a:lnTo>
                    <a:pt x="8067313" y="15137"/>
                  </a:lnTo>
                  <a:lnTo>
                    <a:pt x="8020348" y="6805"/>
                  </a:lnTo>
                  <a:lnTo>
                    <a:pt x="7972338" y="1720"/>
                  </a:lnTo>
                  <a:lnTo>
                    <a:pt x="79233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2080" y="3850604"/>
              <a:ext cx="8601075" cy="80645"/>
            </a:xfrm>
            <a:custGeom>
              <a:avLst/>
              <a:gdLst/>
              <a:ahLst/>
              <a:cxnLst/>
              <a:rect l="l" t="t" r="r" b="b"/>
              <a:pathLst>
                <a:path w="8601075" h="80645">
                  <a:moveTo>
                    <a:pt x="8587265" y="0"/>
                  </a:moveTo>
                  <a:lnTo>
                    <a:pt x="0" y="0"/>
                  </a:lnTo>
                  <a:lnTo>
                    <a:pt x="0" y="67039"/>
                  </a:lnTo>
                  <a:lnTo>
                    <a:pt x="13408" y="80446"/>
                  </a:lnTo>
                  <a:lnTo>
                    <a:pt x="8600673" y="80446"/>
                  </a:lnTo>
                  <a:lnTo>
                    <a:pt x="8600673" y="13407"/>
                  </a:lnTo>
                  <a:lnTo>
                    <a:pt x="8587265" y="0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4592" y="1639823"/>
            <a:ext cx="2438400" cy="4529455"/>
            <a:chOff x="164592" y="1639823"/>
            <a:chExt cx="2438400" cy="45294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639823"/>
              <a:ext cx="1033271" cy="874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850" y="166382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4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2551175"/>
              <a:ext cx="1033271" cy="8778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850" y="257749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3465575"/>
              <a:ext cx="1033271" cy="877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850" y="349116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" y="1810511"/>
              <a:ext cx="1880616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5" y="2721863"/>
              <a:ext cx="1880616" cy="5699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2709" y="2746269"/>
              <a:ext cx="1773555" cy="466725"/>
            </a:xfrm>
            <a:custGeom>
              <a:avLst/>
              <a:gdLst/>
              <a:ahLst/>
              <a:cxnLst/>
              <a:rect l="l" t="t" r="r" b="b"/>
              <a:pathLst>
                <a:path w="1773555" h="466725">
                  <a:moveTo>
                    <a:pt x="1773382" y="0"/>
                  </a:moveTo>
                  <a:lnTo>
                    <a:pt x="0" y="0"/>
                  </a:lnTo>
                  <a:lnTo>
                    <a:pt x="0" y="466225"/>
                  </a:lnTo>
                  <a:lnTo>
                    <a:pt x="1773382" y="466225"/>
                  </a:lnTo>
                  <a:lnTo>
                    <a:pt x="1773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375" y="3633216"/>
              <a:ext cx="1880616" cy="56997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02709" y="3657483"/>
              <a:ext cx="1773555" cy="466725"/>
            </a:xfrm>
            <a:custGeom>
              <a:avLst/>
              <a:gdLst/>
              <a:ahLst/>
              <a:cxnLst/>
              <a:rect l="l" t="t" r="r" b="b"/>
              <a:pathLst>
                <a:path w="1773555" h="466725">
                  <a:moveTo>
                    <a:pt x="1773382" y="0"/>
                  </a:moveTo>
                  <a:lnTo>
                    <a:pt x="0" y="0"/>
                  </a:lnTo>
                  <a:lnTo>
                    <a:pt x="0" y="466225"/>
                  </a:lnTo>
                  <a:lnTo>
                    <a:pt x="1773382" y="466225"/>
                  </a:lnTo>
                  <a:lnTo>
                    <a:pt x="1773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2" y="4379975"/>
              <a:ext cx="1033271" cy="87782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42850" y="440483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375" y="4544567"/>
              <a:ext cx="1880616" cy="5699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592" y="5294375"/>
              <a:ext cx="1033271" cy="8747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375" y="5455919"/>
              <a:ext cx="1880616" cy="569976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 idx="4294967295"/>
          </p:nvPr>
        </p:nvSpPr>
        <p:spPr>
          <a:xfrm>
            <a:off x="420002" y="498349"/>
            <a:ext cx="1151890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Respond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RFQ/RFP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59740" y="887809"/>
            <a:ext cx="54317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Let’s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steps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submit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supplier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response.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2709" y="1835054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50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985"/>
              </a:spcBef>
            </a:pPr>
            <a:r>
              <a:rPr sz="1100" dirty="0">
                <a:latin typeface="Verdana"/>
                <a:cs typeface="Verdana"/>
              </a:rPr>
              <a:t>11.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Review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110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88950" y="2865120"/>
            <a:ext cx="1834514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Verdana"/>
                <a:cs typeface="Verdana"/>
              </a:rPr>
              <a:t>12.</a:t>
            </a:r>
            <a:r>
              <a:rPr sz="1100" b="1" spc="10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Submit</a:t>
            </a:r>
            <a:r>
              <a:rPr sz="1100" b="1" spc="12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Responses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8948" y="3791711"/>
            <a:ext cx="17729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Verdana"/>
                <a:cs typeface="Verdana"/>
              </a:rPr>
              <a:t>13.</a:t>
            </a:r>
            <a:r>
              <a:rPr sz="1100" spc="8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Confirm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Submission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2709" y="4568696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77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5"/>
              </a:spcBef>
            </a:pPr>
            <a:r>
              <a:rPr sz="1100" dirty="0">
                <a:latin typeface="Verdana"/>
                <a:cs typeface="Verdana"/>
              </a:rPr>
              <a:t>14.</a:t>
            </a:r>
            <a:r>
              <a:rPr sz="1100" spc="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View</a:t>
            </a:r>
            <a:r>
              <a:rPr sz="1100" spc="10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Confirmation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4434" y="5650749"/>
            <a:ext cx="1555115" cy="1701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Verdana"/>
                <a:cs typeface="Verdana"/>
              </a:rPr>
              <a:t>10.</a:t>
            </a:r>
            <a:r>
              <a:rPr sz="1100" spc="9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Submit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Response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1068" y="5225143"/>
            <a:ext cx="2543810" cy="944244"/>
          </a:xfrm>
          <a:custGeom>
            <a:avLst/>
            <a:gdLst/>
            <a:ahLst/>
            <a:cxnLst/>
            <a:rect l="l" t="t" r="r" b="b"/>
            <a:pathLst>
              <a:path w="2543810" h="944245">
                <a:moveTo>
                  <a:pt x="2543380" y="0"/>
                </a:moveTo>
                <a:lnTo>
                  <a:pt x="0" y="0"/>
                </a:lnTo>
                <a:lnTo>
                  <a:pt x="0" y="943644"/>
                </a:lnTo>
                <a:lnTo>
                  <a:pt x="2543380" y="943644"/>
                </a:lnTo>
                <a:lnTo>
                  <a:pt x="2543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4911434" y="2373451"/>
            <a:ext cx="6549390" cy="2757805"/>
            <a:chOff x="4911434" y="2373451"/>
            <a:chExt cx="6549390" cy="2757805"/>
          </a:xfrm>
        </p:grpSpPr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11434" y="2513746"/>
              <a:ext cx="6549045" cy="261705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005432" y="3555964"/>
              <a:ext cx="1838217" cy="625062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9000669" y="3551201"/>
              <a:ext cx="1847850" cy="635000"/>
            </a:xfrm>
            <a:custGeom>
              <a:avLst/>
              <a:gdLst/>
              <a:ahLst/>
              <a:cxnLst/>
              <a:rect l="l" t="t" r="r" b="b"/>
              <a:pathLst>
                <a:path w="1847850" h="635000">
                  <a:moveTo>
                    <a:pt x="0" y="0"/>
                  </a:moveTo>
                  <a:lnTo>
                    <a:pt x="1847742" y="0"/>
                  </a:lnTo>
                  <a:lnTo>
                    <a:pt x="1847742" y="634588"/>
                  </a:lnTo>
                  <a:lnTo>
                    <a:pt x="0" y="63458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236209" y="3680048"/>
              <a:ext cx="861060" cy="423545"/>
            </a:xfrm>
            <a:custGeom>
              <a:avLst/>
              <a:gdLst/>
              <a:ahLst/>
              <a:cxnLst/>
              <a:rect l="l" t="t" r="r" b="b"/>
              <a:pathLst>
                <a:path w="861059" h="423545">
                  <a:moveTo>
                    <a:pt x="860609" y="0"/>
                  </a:moveTo>
                  <a:lnTo>
                    <a:pt x="0" y="0"/>
                  </a:lnTo>
                  <a:lnTo>
                    <a:pt x="0" y="423226"/>
                  </a:lnTo>
                  <a:lnTo>
                    <a:pt x="860609" y="423226"/>
                  </a:lnTo>
                  <a:lnTo>
                    <a:pt x="860609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898742" y="2971801"/>
              <a:ext cx="225425" cy="116205"/>
            </a:xfrm>
            <a:custGeom>
              <a:avLst/>
              <a:gdLst/>
              <a:ahLst/>
              <a:cxnLst/>
              <a:rect l="l" t="t" r="r" b="b"/>
              <a:pathLst>
                <a:path w="225425" h="116205">
                  <a:moveTo>
                    <a:pt x="225384" y="0"/>
                  </a:moveTo>
                  <a:lnTo>
                    <a:pt x="0" y="0"/>
                  </a:lnTo>
                  <a:lnTo>
                    <a:pt x="0" y="115909"/>
                  </a:lnTo>
                  <a:lnTo>
                    <a:pt x="225384" y="115909"/>
                  </a:lnTo>
                  <a:lnTo>
                    <a:pt x="22538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356449" y="2422080"/>
              <a:ext cx="621030" cy="1094740"/>
            </a:xfrm>
            <a:custGeom>
              <a:avLst/>
              <a:gdLst/>
              <a:ahLst/>
              <a:cxnLst/>
              <a:rect l="l" t="t" r="r" b="b"/>
              <a:pathLst>
                <a:path w="621029" h="1094739">
                  <a:moveTo>
                    <a:pt x="620726" y="0"/>
                  </a:moveTo>
                  <a:lnTo>
                    <a:pt x="427631" y="87627"/>
                  </a:lnTo>
                  <a:lnTo>
                    <a:pt x="388655" y="107252"/>
                  </a:lnTo>
                  <a:lnTo>
                    <a:pt x="351681" y="129771"/>
                  </a:lnTo>
                  <a:lnTo>
                    <a:pt x="316761" y="155057"/>
                  </a:lnTo>
                  <a:lnTo>
                    <a:pt x="283945" y="182979"/>
                  </a:lnTo>
                  <a:lnTo>
                    <a:pt x="253282" y="213409"/>
                  </a:lnTo>
                  <a:lnTo>
                    <a:pt x="224824" y="246219"/>
                  </a:lnTo>
                  <a:lnTo>
                    <a:pt x="198619" y="281281"/>
                  </a:lnTo>
                  <a:lnTo>
                    <a:pt x="174719" y="318464"/>
                  </a:lnTo>
                  <a:lnTo>
                    <a:pt x="153174" y="357642"/>
                  </a:lnTo>
                  <a:lnTo>
                    <a:pt x="134033" y="398684"/>
                  </a:lnTo>
                  <a:lnTo>
                    <a:pt x="117347" y="441464"/>
                  </a:lnTo>
                  <a:lnTo>
                    <a:pt x="103166" y="485851"/>
                  </a:lnTo>
                  <a:lnTo>
                    <a:pt x="91541" y="531717"/>
                  </a:lnTo>
                  <a:lnTo>
                    <a:pt x="82521" y="578933"/>
                  </a:lnTo>
                  <a:lnTo>
                    <a:pt x="76156" y="627372"/>
                  </a:lnTo>
                  <a:lnTo>
                    <a:pt x="72497" y="676904"/>
                  </a:lnTo>
                  <a:lnTo>
                    <a:pt x="71594" y="727400"/>
                  </a:lnTo>
                  <a:lnTo>
                    <a:pt x="73498" y="778733"/>
                  </a:lnTo>
                  <a:lnTo>
                    <a:pt x="78257" y="830773"/>
                  </a:lnTo>
                  <a:lnTo>
                    <a:pt x="85923" y="883391"/>
                  </a:lnTo>
                  <a:lnTo>
                    <a:pt x="96546" y="936459"/>
                  </a:lnTo>
                  <a:lnTo>
                    <a:pt x="0" y="980274"/>
                  </a:lnTo>
                  <a:lnTo>
                    <a:pt x="261242" y="1094579"/>
                  </a:lnTo>
                  <a:lnTo>
                    <a:pt x="386189" y="805018"/>
                  </a:lnTo>
                  <a:lnTo>
                    <a:pt x="289642" y="848832"/>
                  </a:lnTo>
                  <a:lnTo>
                    <a:pt x="279019" y="795763"/>
                  </a:lnTo>
                  <a:lnTo>
                    <a:pt x="271353" y="743145"/>
                  </a:lnTo>
                  <a:lnTo>
                    <a:pt x="266593" y="691105"/>
                  </a:lnTo>
                  <a:lnTo>
                    <a:pt x="264690" y="639772"/>
                  </a:lnTo>
                  <a:lnTo>
                    <a:pt x="265593" y="589276"/>
                  </a:lnTo>
                  <a:lnTo>
                    <a:pt x="269251" y="539744"/>
                  </a:lnTo>
                  <a:lnTo>
                    <a:pt x="275616" y="491305"/>
                  </a:lnTo>
                  <a:lnTo>
                    <a:pt x="284636" y="444089"/>
                  </a:lnTo>
                  <a:lnTo>
                    <a:pt x="296261" y="398223"/>
                  </a:lnTo>
                  <a:lnTo>
                    <a:pt x="310442" y="353836"/>
                  </a:lnTo>
                  <a:lnTo>
                    <a:pt x="327128" y="311057"/>
                  </a:lnTo>
                  <a:lnTo>
                    <a:pt x="346269" y="270014"/>
                  </a:lnTo>
                  <a:lnTo>
                    <a:pt x="367814" y="230837"/>
                  </a:lnTo>
                  <a:lnTo>
                    <a:pt x="391714" y="193653"/>
                  </a:lnTo>
                  <a:lnTo>
                    <a:pt x="417918" y="158592"/>
                  </a:lnTo>
                  <a:lnTo>
                    <a:pt x="446377" y="125781"/>
                  </a:lnTo>
                  <a:lnTo>
                    <a:pt x="477039" y="95351"/>
                  </a:lnTo>
                  <a:lnTo>
                    <a:pt x="509856" y="67429"/>
                  </a:lnTo>
                  <a:lnTo>
                    <a:pt x="544776" y="42144"/>
                  </a:lnTo>
                  <a:lnTo>
                    <a:pt x="581749" y="19625"/>
                  </a:lnTo>
                  <a:lnTo>
                    <a:pt x="620726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884998" y="2373451"/>
              <a:ext cx="1056640" cy="630555"/>
            </a:xfrm>
            <a:custGeom>
              <a:avLst/>
              <a:gdLst/>
              <a:ahLst/>
              <a:cxnLst/>
              <a:rect l="l" t="t" r="r" b="b"/>
              <a:pathLst>
                <a:path w="1056640" h="630555">
                  <a:moveTo>
                    <a:pt x="337489" y="0"/>
                  </a:moveTo>
                  <a:lnTo>
                    <a:pt x="295580" y="315"/>
                  </a:lnTo>
                  <a:lnTo>
                    <a:pt x="253930" y="3670"/>
                  </a:lnTo>
                  <a:lnTo>
                    <a:pt x="212652" y="10120"/>
                  </a:lnTo>
                  <a:lnTo>
                    <a:pt x="171858" y="19725"/>
                  </a:lnTo>
                  <a:lnTo>
                    <a:pt x="131663" y="32541"/>
                  </a:lnTo>
                  <a:lnTo>
                    <a:pt x="92177" y="48627"/>
                  </a:lnTo>
                  <a:lnTo>
                    <a:pt x="44847" y="73013"/>
                  </a:lnTo>
                  <a:lnTo>
                    <a:pt x="0" y="102068"/>
                  </a:lnTo>
                  <a:lnTo>
                    <a:pt x="42589" y="93921"/>
                  </a:lnTo>
                  <a:lnTo>
                    <a:pt x="85528" y="89098"/>
                  </a:lnTo>
                  <a:lnTo>
                    <a:pt x="128700" y="87528"/>
                  </a:lnTo>
                  <a:lnTo>
                    <a:pt x="171990" y="89140"/>
                  </a:lnTo>
                  <a:lnTo>
                    <a:pt x="215282" y="93864"/>
                  </a:lnTo>
                  <a:lnTo>
                    <a:pt x="258461" y="101628"/>
                  </a:lnTo>
                  <a:lnTo>
                    <a:pt x="301411" y="112363"/>
                  </a:lnTo>
                  <a:lnTo>
                    <a:pt x="344016" y="125996"/>
                  </a:lnTo>
                  <a:lnTo>
                    <a:pt x="386160" y="142458"/>
                  </a:lnTo>
                  <a:lnTo>
                    <a:pt x="427728" y="161677"/>
                  </a:lnTo>
                  <a:lnTo>
                    <a:pt x="468604" y="183582"/>
                  </a:lnTo>
                  <a:lnTo>
                    <a:pt x="508673" y="208104"/>
                  </a:lnTo>
                  <a:lnTo>
                    <a:pt x="547819" y="235171"/>
                  </a:lnTo>
                  <a:lnTo>
                    <a:pt x="585925" y="264712"/>
                  </a:lnTo>
                  <a:lnTo>
                    <a:pt x="622877" y="296656"/>
                  </a:lnTo>
                  <a:lnTo>
                    <a:pt x="658559" y="330933"/>
                  </a:lnTo>
                  <a:lnTo>
                    <a:pt x="692854" y="367472"/>
                  </a:lnTo>
                  <a:lnTo>
                    <a:pt x="725648" y="406203"/>
                  </a:lnTo>
                  <a:lnTo>
                    <a:pt x="756825" y="447053"/>
                  </a:lnTo>
                  <a:lnTo>
                    <a:pt x="786269" y="489953"/>
                  </a:lnTo>
                  <a:lnTo>
                    <a:pt x="813864" y="534832"/>
                  </a:lnTo>
                  <a:lnTo>
                    <a:pt x="839495" y="581619"/>
                  </a:lnTo>
                  <a:lnTo>
                    <a:pt x="863046" y="630243"/>
                  </a:lnTo>
                  <a:lnTo>
                    <a:pt x="1056140" y="542614"/>
                  </a:lnTo>
                  <a:lnTo>
                    <a:pt x="1032766" y="494316"/>
                  </a:lnTo>
                  <a:lnTo>
                    <a:pt x="1007393" y="447898"/>
                  </a:lnTo>
                  <a:lnTo>
                    <a:pt x="980133" y="403419"/>
                  </a:lnTo>
                  <a:lnTo>
                    <a:pt x="951099" y="360937"/>
                  </a:lnTo>
                  <a:lnTo>
                    <a:pt x="920405" y="320510"/>
                  </a:lnTo>
                  <a:lnTo>
                    <a:pt x="888163" y="282195"/>
                  </a:lnTo>
                  <a:lnTo>
                    <a:pt x="854486" y="246050"/>
                  </a:lnTo>
                  <a:lnTo>
                    <a:pt x="819487" y="212134"/>
                  </a:lnTo>
                  <a:lnTo>
                    <a:pt x="783279" y="180504"/>
                  </a:lnTo>
                  <a:lnTo>
                    <a:pt x="745975" y="151217"/>
                  </a:lnTo>
                  <a:lnTo>
                    <a:pt x="707687" y="124333"/>
                  </a:lnTo>
                  <a:lnTo>
                    <a:pt x="668530" y="99908"/>
                  </a:lnTo>
                  <a:lnTo>
                    <a:pt x="628615" y="78000"/>
                  </a:lnTo>
                  <a:lnTo>
                    <a:pt x="588055" y="58668"/>
                  </a:lnTo>
                  <a:lnTo>
                    <a:pt x="546964" y="41969"/>
                  </a:lnTo>
                  <a:lnTo>
                    <a:pt x="505455" y="27962"/>
                  </a:lnTo>
                  <a:lnTo>
                    <a:pt x="463639" y="16703"/>
                  </a:lnTo>
                  <a:lnTo>
                    <a:pt x="421631" y="8251"/>
                  </a:lnTo>
                  <a:lnTo>
                    <a:pt x="379543" y="2664"/>
                  </a:lnTo>
                  <a:lnTo>
                    <a:pt x="337489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3111417" y="2299715"/>
            <a:ext cx="1565910" cy="67183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algn="just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Submit </a:t>
            </a:r>
            <a:r>
              <a:rPr sz="1400" dirty="0">
                <a:latin typeface="Verdana"/>
                <a:cs typeface="Verdana"/>
              </a:rPr>
              <a:t>button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submit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response.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002" y="4331261"/>
            <a:ext cx="765810" cy="65405"/>
          </a:xfrm>
          <a:custGeom>
            <a:avLst/>
            <a:gdLst/>
            <a:ahLst/>
            <a:cxnLst/>
            <a:rect l="l" t="t" r="r" b="b"/>
            <a:pathLst>
              <a:path w="765810" h="65404">
                <a:moveTo>
                  <a:pt x="754579" y="0"/>
                </a:moveTo>
                <a:lnTo>
                  <a:pt x="0" y="0"/>
                </a:lnTo>
                <a:lnTo>
                  <a:pt x="0" y="54175"/>
                </a:lnTo>
                <a:lnTo>
                  <a:pt x="10835" y="65010"/>
                </a:lnTo>
                <a:lnTo>
                  <a:pt x="765414" y="65010"/>
                </a:lnTo>
                <a:lnTo>
                  <a:pt x="765414" y="10834"/>
                </a:lnTo>
                <a:lnTo>
                  <a:pt x="754579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26079" y="1810511"/>
            <a:ext cx="8711565" cy="4215765"/>
            <a:chOff x="2926079" y="1810511"/>
            <a:chExt cx="8711565" cy="4215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79" y="1810511"/>
              <a:ext cx="8711184" cy="4215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4088" y="1835054"/>
              <a:ext cx="8608695" cy="4111625"/>
            </a:xfrm>
            <a:custGeom>
              <a:avLst/>
              <a:gdLst/>
              <a:ahLst/>
              <a:cxnLst/>
              <a:rect l="l" t="t" r="r" b="b"/>
              <a:pathLst>
                <a:path w="8608695" h="4111625">
                  <a:moveTo>
                    <a:pt x="7923399" y="0"/>
                  </a:moveTo>
                  <a:lnTo>
                    <a:pt x="685265" y="0"/>
                  </a:lnTo>
                  <a:lnTo>
                    <a:pt x="636326" y="1720"/>
                  </a:lnTo>
                  <a:lnTo>
                    <a:pt x="588316" y="6805"/>
                  </a:lnTo>
                  <a:lnTo>
                    <a:pt x="541350" y="15137"/>
                  </a:lnTo>
                  <a:lnTo>
                    <a:pt x="495546" y="26601"/>
                  </a:lnTo>
                  <a:lnTo>
                    <a:pt x="451017" y="41082"/>
                  </a:lnTo>
                  <a:lnTo>
                    <a:pt x="407882" y="58462"/>
                  </a:lnTo>
                  <a:lnTo>
                    <a:pt x="366255" y="78626"/>
                  </a:lnTo>
                  <a:lnTo>
                    <a:pt x="326252" y="101459"/>
                  </a:lnTo>
                  <a:lnTo>
                    <a:pt x="287990" y="126844"/>
                  </a:lnTo>
                  <a:lnTo>
                    <a:pt x="251584" y="154664"/>
                  </a:lnTo>
                  <a:lnTo>
                    <a:pt x="217150" y="184806"/>
                  </a:lnTo>
                  <a:lnTo>
                    <a:pt x="184805" y="217151"/>
                  </a:lnTo>
                  <a:lnTo>
                    <a:pt x="154664" y="251585"/>
                  </a:lnTo>
                  <a:lnTo>
                    <a:pt x="126843" y="287991"/>
                  </a:lnTo>
                  <a:lnTo>
                    <a:pt x="101458" y="326253"/>
                  </a:lnTo>
                  <a:lnTo>
                    <a:pt x="78626" y="366256"/>
                  </a:lnTo>
                  <a:lnTo>
                    <a:pt x="58462" y="407883"/>
                  </a:lnTo>
                  <a:lnTo>
                    <a:pt x="41081" y="451019"/>
                  </a:lnTo>
                  <a:lnTo>
                    <a:pt x="26601" y="495548"/>
                  </a:lnTo>
                  <a:lnTo>
                    <a:pt x="15137" y="541353"/>
                  </a:lnTo>
                  <a:lnTo>
                    <a:pt x="6805" y="588318"/>
                  </a:lnTo>
                  <a:lnTo>
                    <a:pt x="1720" y="636328"/>
                  </a:lnTo>
                  <a:lnTo>
                    <a:pt x="0" y="685267"/>
                  </a:lnTo>
                  <a:lnTo>
                    <a:pt x="0" y="3426279"/>
                  </a:lnTo>
                  <a:lnTo>
                    <a:pt x="1720" y="3475218"/>
                  </a:lnTo>
                  <a:lnTo>
                    <a:pt x="6805" y="3523228"/>
                  </a:lnTo>
                  <a:lnTo>
                    <a:pt x="15137" y="3570194"/>
                  </a:lnTo>
                  <a:lnTo>
                    <a:pt x="26601" y="3615999"/>
                  </a:lnTo>
                  <a:lnTo>
                    <a:pt x="41081" y="3660527"/>
                  </a:lnTo>
                  <a:lnTo>
                    <a:pt x="58462" y="3703663"/>
                  </a:lnTo>
                  <a:lnTo>
                    <a:pt x="78626" y="3745290"/>
                  </a:lnTo>
                  <a:lnTo>
                    <a:pt x="101458" y="3785293"/>
                  </a:lnTo>
                  <a:lnTo>
                    <a:pt x="126843" y="3823556"/>
                  </a:lnTo>
                  <a:lnTo>
                    <a:pt x="154664" y="3859962"/>
                  </a:lnTo>
                  <a:lnTo>
                    <a:pt x="184805" y="3894395"/>
                  </a:lnTo>
                  <a:lnTo>
                    <a:pt x="217150" y="3926741"/>
                  </a:lnTo>
                  <a:lnTo>
                    <a:pt x="251584" y="3956882"/>
                  </a:lnTo>
                  <a:lnTo>
                    <a:pt x="287990" y="3984703"/>
                  </a:lnTo>
                  <a:lnTo>
                    <a:pt x="326252" y="4010087"/>
                  </a:lnTo>
                  <a:lnTo>
                    <a:pt x="366255" y="4032920"/>
                  </a:lnTo>
                  <a:lnTo>
                    <a:pt x="407882" y="4053084"/>
                  </a:lnTo>
                  <a:lnTo>
                    <a:pt x="451017" y="4070465"/>
                  </a:lnTo>
                  <a:lnTo>
                    <a:pt x="495546" y="4084945"/>
                  </a:lnTo>
                  <a:lnTo>
                    <a:pt x="541350" y="4096409"/>
                  </a:lnTo>
                  <a:lnTo>
                    <a:pt x="588316" y="4104741"/>
                  </a:lnTo>
                  <a:lnTo>
                    <a:pt x="636326" y="4109826"/>
                  </a:lnTo>
                  <a:lnTo>
                    <a:pt x="685265" y="4111547"/>
                  </a:lnTo>
                  <a:lnTo>
                    <a:pt x="7923399" y="4111547"/>
                  </a:lnTo>
                  <a:lnTo>
                    <a:pt x="7972338" y="4109826"/>
                  </a:lnTo>
                  <a:lnTo>
                    <a:pt x="8020348" y="4104741"/>
                  </a:lnTo>
                  <a:lnTo>
                    <a:pt x="8067313" y="4096409"/>
                  </a:lnTo>
                  <a:lnTo>
                    <a:pt x="8113118" y="4084945"/>
                  </a:lnTo>
                  <a:lnTo>
                    <a:pt x="8157646" y="4070465"/>
                  </a:lnTo>
                  <a:lnTo>
                    <a:pt x="8200782" y="4053084"/>
                  </a:lnTo>
                  <a:lnTo>
                    <a:pt x="8242409" y="4032920"/>
                  </a:lnTo>
                  <a:lnTo>
                    <a:pt x="8282412" y="4010087"/>
                  </a:lnTo>
                  <a:lnTo>
                    <a:pt x="8320674" y="3984703"/>
                  </a:lnTo>
                  <a:lnTo>
                    <a:pt x="8357080" y="3956882"/>
                  </a:lnTo>
                  <a:lnTo>
                    <a:pt x="8391514" y="3926741"/>
                  </a:lnTo>
                  <a:lnTo>
                    <a:pt x="8423859" y="3894395"/>
                  </a:lnTo>
                  <a:lnTo>
                    <a:pt x="8454000" y="3859962"/>
                  </a:lnTo>
                  <a:lnTo>
                    <a:pt x="8481821" y="3823556"/>
                  </a:lnTo>
                  <a:lnTo>
                    <a:pt x="8507206" y="3785293"/>
                  </a:lnTo>
                  <a:lnTo>
                    <a:pt x="8530038" y="3745290"/>
                  </a:lnTo>
                  <a:lnTo>
                    <a:pt x="8550203" y="3703663"/>
                  </a:lnTo>
                  <a:lnTo>
                    <a:pt x="8567583" y="3660527"/>
                  </a:lnTo>
                  <a:lnTo>
                    <a:pt x="8582064" y="3615999"/>
                  </a:lnTo>
                  <a:lnTo>
                    <a:pt x="8593528" y="3570194"/>
                  </a:lnTo>
                  <a:lnTo>
                    <a:pt x="8601860" y="3523228"/>
                  </a:lnTo>
                  <a:lnTo>
                    <a:pt x="8606945" y="3475218"/>
                  </a:lnTo>
                  <a:lnTo>
                    <a:pt x="8608665" y="3426279"/>
                  </a:lnTo>
                  <a:lnTo>
                    <a:pt x="8608665" y="685267"/>
                  </a:lnTo>
                  <a:lnTo>
                    <a:pt x="8606945" y="636328"/>
                  </a:lnTo>
                  <a:lnTo>
                    <a:pt x="8601860" y="588318"/>
                  </a:lnTo>
                  <a:lnTo>
                    <a:pt x="8593528" y="541353"/>
                  </a:lnTo>
                  <a:lnTo>
                    <a:pt x="8582064" y="495548"/>
                  </a:lnTo>
                  <a:lnTo>
                    <a:pt x="8567583" y="451019"/>
                  </a:lnTo>
                  <a:lnTo>
                    <a:pt x="8550203" y="407883"/>
                  </a:lnTo>
                  <a:lnTo>
                    <a:pt x="8530038" y="366256"/>
                  </a:lnTo>
                  <a:lnTo>
                    <a:pt x="8507206" y="326253"/>
                  </a:lnTo>
                  <a:lnTo>
                    <a:pt x="8481821" y="287991"/>
                  </a:lnTo>
                  <a:lnTo>
                    <a:pt x="8454000" y="251585"/>
                  </a:lnTo>
                  <a:lnTo>
                    <a:pt x="8423859" y="217151"/>
                  </a:lnTo>
                  <a:lnTo>
                    <a:pt x="8391514" y="184806"/>
                  </a:lnTo>
                  <a:lnTo>
                    <a:pt x="8357080" y="154664"/>
                  </a:lnTo>
                  <a:lnTo>
                    <a:pt x="8320674" y="126844"/>
                  </a:lnTo>
                  <a:lnTo>
                    <a:pt x="8282412" y="101459"/>
                  </a:lnTo>
                  <a:lnTo>
                    <a:pt x="8242409" y="78626"/>
                  </a:lnTo>
                  <a:lnTo>
                    <a:pt x="8200782" y="58462"/>
                  </a:lnTo>
                  <a:lnTo>
                    <a:pt x="8157646" y="41082"/>
                  </a:lnTo>
                  <a:lnTo>
                    <a:pt x="8113118" y="26601"/>
                  </a:lnTo>
                  <a:lnTo>
                    <a:pt x="8067313" y="15137"/>
                  </a:lnTo>
                  <a:lnTo>
                    <a:pt x="8020348" y="6805"/>
                  </a:lnTo>
                  <a:lnTo>
                    <a:pt x="7972338" y="1720"/>
                  </a:lnTo>
                  <a:lnTo>
                    <a:pt x="79233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2080" y="3850604"/>
              <a:ext cx="8601075" cy="80645"/>
            </a:xfrm>
            <a:custGeom>
              <a:avLst/>
              <a:gdLst/>
              <a:ahLst/>
              <a:cxnLst/>
              <a:rect l="l" t="t" r="r" b="b"/>
              <a:pathLst>
                <a:path w="8601075" h="80645">
                  <a:moveTo>
                    <a:pt x="8587265" y="0"/>
                  </a:moveTo>
                  <a:lnTo>
                    <a:pt x="0" y="0"/>
                  </a:lnTo>
                  <a:lnTo>
                    <a:pt x="0" y="67039"/>
                  </a:lnTo>
                  <a:lnTo>
                    <a:pt x="13408" y="80446"/>
                  </a:lnTo>
                  <a:lnTo>
                    <a:pt x="8600673" y="80446"/>
                  </a:lnTo>
                  <a:lnTo>
                    <a:pt x="8600673" y="13407"/>
                  </a:lnTo>
                  <a:lnTo>
                    <a:pt x="8587265" y="0"/>
                  </a:lnTo>
                  <a:close/>
                </a:path>
              </a:pathLst>
            </a:custGeom>
            <a:solidFill>
              <a:srgbClr val="00A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4592" y="1639823"/>
            <a:ext cx="2438400" cy="4529455"/>
            <a:chOff x="164592" y="1639823"/>
            <a:chExt cx="2438400" cy="45294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639823"/>
              <a:ext cx="1033271" cy="874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850" y="166382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4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2551175"/>
              <a:ext cx="1033271" cy="8778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850" y="257749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3465575"/>
              <a:ext cx="1033271" cy="877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850" y="349116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" y="1810511"/>
              <a:ext cx="1880616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5" y="2721863"/>
              <a:ext cx="1880616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375" y="3633216"/>
              <a:ext cx="1880616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2" y="4379975"/>
              <a:ext cx="1033271" cy="8778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2850" y="440483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375" y="4544567"/>
              <a:ext cx="1880616" cy="569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592" y="5294375"/>
              <a:ext cx="1033271" cy="8747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2850" y="531850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4"/>
                  </a:lnTo>
                  <a:lnTo>
                    <a:pt x="735526" y="772644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375" y="5455919"/>
              <a:ext cx="1880616" cy="569976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59740" y="464729"/>
            <a:ext cx="11439525" cy="3825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Respond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RFQ/RFP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9740" y="875283"/>
            <a:ext cx="802894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Let’s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steps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enter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information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under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b="1" i="1" dirty="0">
                <a:latin typeface="Verdana"/>
                <a:cs typeface="Verdana"/>
              </a:rPr>
              <a:t>Requirements</a:t>
            </a:r>
            <a:r>
              <a:rPr sz="1600" b="1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train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stop.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709" y="1835054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6830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290"/>
              </a:spcBef>
            </a:pPr>
            <a:r>
              <a:rPr sz="1100" dirty="0">
                <a:latin typeface="Verdana"/>
                <a:cs typeface="Verdana"/>
              </a:rPr>
              <a:t>6.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Confirm</a:t>
            </a:r>
            <a:endParaRPr sz="1100">
              <a:latin typeface="Verdana"/>
              <a:cs typeface="Verdana"/>
            </a:endParaRPr>
          </a:p>
          <a:p>
            <a:pPr marL="328930">
              <a:lnSpc>
                <a:spcPct val="100000"/>
              </a:lnSpc>
              <a:spcBef>
                <a:spcPts val="95"/>
              </a:spcBef>
            </a:pPr>
            <a:r>
              <a:rPr sz="1100" spc="-10" dirty="0">
                <a:latin typeface="Verdana"/>
                <a:cs typeface="Verdana"/>
              </a:rPr>
              <a:t>Participation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2709" y="2746269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35"/>
              </a:spcBef>
            </a:pPr>
            <a:r>
              <a:rPr sz="1100" dirty="0">
                <a:latin typeface="Verdana"/>
                <a:cs typeface="Verdana"/>
              </a:rPr>
              <a:t>7.</a:t>
            </a:r>
            <a:r>
              <a:rPr sz="1100" spc="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Create</a:t>
            </a:r>
            <a:r>
              <a:rPr sz="1100" spc="10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Response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709" y="3657483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668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155"/>
              </a:spcBef>
            </a:pPr>
            <a:r>
              <a:rPr sz="1100" dirty="0">
                <a:latin typeface="Verdana"/>
                <a:cs typeface="Verdana"/>
              </a:rPr>
              <a:t>8.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Overview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2709" y="4568696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332105" marR="320040" indent="-233679">
              <a:lnSpc>
                <a:spcPct val="105500"/>
              </a:lnSpc>
              <a:spcBef>
                <a:spcPts val="315"/>
              </a:spcBef>
            </a:pPr>
            <a:r>
              <a:rPr sz="1100" b="1" dirty="0">
                <a:latin typeface="Verdana"/>
                <a:cs typeface="Verdana"/>
              </a:rPr>
              <a:t>9.</a:t>
            </a:r>
            <a:r>
              <a:rPr sz="1100" b="1" spc="40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Requirements </a:t>
            </a:r>
            <a:r>
              <a:rPr sz="1100" b="1" dirty="0">
                <a:latin typeface="Verdana"/>
                <a:cs typeface="Verdana"/>
              </a:rPr>
              <a:t>Train</a:t>
            </a:r>
            <a:r>
              <a:rPr sz="1100" b="1" spc="114" dirty="0">
                <a:latin typeface="Verdana"/>
                <a:cs typeface="Verdana"/>
              </a:rPr>
              <a:t> </a:t>
            </a:r>
            <a:r>
              <a:rPr sz="1100" b="1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2709" y="5479910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</a:pPr>
            <a:r>
              <a:rPr sz="1100" dirty="0">
                <a:latin typeface="Verdana"/>
                <a:cs typeface="Verdana"/>
              </a:rPr>
              <a:t>10.</a:t>
            </a:r>
            <a:r>
              <a:rPr sz="1100" spc="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Lines</a:t>
            </a:r>
            <a:r>
              <a:rPr sz="1100" spc="9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11417" y="2345435"/>
            <a:ext cx="155384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From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Create </a:t>
            </a:r>
            <a:r>
              <a:rPr sz="1400" b="1" dirty="0">
                <a:latin typeface="Verdana"/>
                <a:cs typeface="Verdana"/>
              </a:rPr>
              <a:t>Response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page, </a:t>
            </a:r>
            <a:r>
              <a:rPr sz="1400" dirty="0">
                <a:latin typeface="Verdana"/>
                <a:cs typeface="Verdana"/>
              </a:rPr>
              <a:t>enter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dirty="0">
                <a:latin typeface="Verdana"/>
                <a:cs typeface="Verdana"/>
              </a:rPr>
              <a:t>response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dirty="0">
                <a:latin typeface="Verdana"/>
                <a:cs typeface="Verdana"/>
              </a:rPr>
              <a:t>question.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Click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Next</a:t>
            </a:r>
            <a:r>
              <a:rPr sz="1400" b="1" spc="-2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button.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798600" y="2273300"/>
            <a:ext cx="6555105" cy="3604260"/>
            <a:chOff x="4798600" y="2273300"/>
            <a:chExt cx="6555105" cy="3604260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0599" y="2273300"/>
              <a:ext cx="6552859" cy="275680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0266757" y="2732832"/>
              <a:ext cx="168275" cy="99060"/>
            </a:xfrm>
            <a:custGeom>
              <a:avLst/>
              <a:gdLst/>
              <a:ahLst/>
              <a:cxnLst/>
              <a:rect l="l" t="t" r="r" b="b"/>
              <a:pathLst>
                <a:path w="168275" h="99060">
                  <a:moveTo>
                    <a:pt x="167879" y="0"/>
                  </a:moveTo>
                  <a:lnTo>
                    <a:pt x="0" y="0"/>
                  </a:lnTo>
                  <a:lnTo>
                    <a:pt x="0" y="98802"/>
                  </a:lnTo>
                  <a:lnTo>
                    <a:pt x="167879" y="98802"/>
                  </a:lnTo>
                  <a:lnTo>
                    <a:pt x="167879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04950" y="3210561"/>
              <a:ext cx="1714500" cy="683895"/>
            </a:xfrm>
            <a:custGeom>
              <a:avLst/>
              <a:gdLst/>
              <a:ahLst/>
              <a:cxnLst/>
              <a:rect l="l" t="t" r="r" b="b"/>
              <a:pathLst>
                <a:path w="1714500" h="683895">
                  <a:moveTo>
                    <a:pt x="1714381" y="0"/>
                  </a:moveTo>
                  <a:lnTo>
                    <a:pt x="0" y="0"/>
                  </a:lnTo>
                  <a:lnTo>
                    <a:pt x="0" y="683540"/>
                  </a:lnTo>
                  <a:lnTo>
                    <a:pt x="1714381" y="683540"/>
                  </a:lnTo>
                  <a:lnTo>
                    <a:pt x="1714381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444550" y="2457978"/>
              <a:ext cx="668655" cy="219710"/>
            </a:xfrm>
            <a:custGeom>
              <a:avLst/>
              <a:gdLst/>
              <a:ahLst/>
              <a:cxnLst/>
              <a:rect l="l" t="t" r="r" b="b"/>
              <a:pathLst>
                <a:path w="668654" h="219710">
                  <a:moveTo>
                    <a:pt x="668512" y="219620"/>
                  </a:moveTo>
                  <a:lnTo>
                    <a:pt x="0" y="219620"/>
                  </a:lnTo>
                  <a:lnTo>
                    <a:pt x="0" y="0"/>
                  </a:lnTo>
                  <a:lnTo>
                    <a:pt x="668512" y="0"/>
                  </a:lnTo>
                  <a:lnTo>
                    <a:pt x="668512" y="21962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39787" y="4167060"/>
              <a:ext cx="3606464" cy="170093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535026" y="4162298"/>
              <a:ext cx="3616325" cy="1710689"/>
            </a:xfrm>
            <a:custGeom>
              <a:avLst/>
              <a:gdLst/>
              <a:ahLst/>
              <a:cxnLst/>
              <a:rect l="l" t="t" r="r" b="b"/>
              <a:pathLst>
                <a:path w="3616325" h="1710689">
                  <a:moveTo>
                    <a:pt x="0" y="0"/>
                  </a:moveTo>
                  <a:lnTo>
                    <a:pt x="3615989" y="0"/>
                  </a:lnTo>
                  <a:lnTo>
                    <a:pt x="3615989" y="1710464"/>
                  </a:lnTo>
                  <a:lnTo>
                    <a:pt x="0" y="171046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559364" y="4240430"/>
              <a:ext cx="3579495" cy="1501140"/>
            </a:xfrm>
            <a:custGeom>
              <a:avLst/>
              <a:gdLst/>
              <a:ahLst/>
              <a:cxnLst/>
              <a:rect l="l" t="t" r="r" b="b"/>
              <a:pathLst>
                <a:path w="3579495" h="1501139">
                  <a:moveTo>
                    <a:pt x="3579102" y="0"/>
                  </a:moveTo>
                  <a:lnTo>
                    <a:pt x="0" y="0"/>
                  </a:lnTo>
                  <a:lnTo>
                    <a:pt x="0" y="1501016"/>
                  </a:lnTo>
                  <a:lnTo>
                    <a:pt x="3579102" y="1501016"/>
                  </a:lnTo>
                  <a:lnTo>
                    <a:pt x="3579102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513571" y="2941963"/>
              <a:ext cx="386715" cy="1069340"/>
            </a:xfrm>
            <a:custGeom>
              <a:avLst/>
              <a:gdLst/>
              <a:ahLst/>
              <a:cxnLst/>
              <a:rect l="l" t="t" r="r" b="b"/>
              <a:pathLst>
                <a:path w="386715" h="1069339">
                  <a:moveTo>
                    <a:pt x="76898" y="0"/>
                  </a:moveTo>
                  <a:lnTo>
                    <a:pt x="105689" y="26390"/>
                  </a:lnTo>
                  <a:lnTo>
                    <a:pt x="131316" y="55642"/>
                  </a:lnTo>
                  <a:lnTo>
                    <a:pt x="153779" y="87587"/>
                  </a:lnTo>
                  <a:lnTo>
                    <a:pt x="173076" y="122054"/>
                  </a:lnTo>
                  <a:lnTo>
                    <a:pt x="189207" y="158876"/>
                  </a:lnTo>
                  <a:lnTo>
                    <a:pt x="202171" y="197883"/>
                  </a:lnTo>
                  <a:lnTo>
                    <a:pt x="211966" y="238906"/>
                  </a:lnTo>
                  <a:lnTo>
                    <a:pt x="218592" y="281775"/>
                  </a:lnTo>
                  <a:lnTo>
                    <a:pt x="222047" y="326321"/>
                  </a:lnTo>
                  <a:lnTo>
                    <a:pt x="222330" y="372376"/>
                  </a:lnTo>
                  <a:lnTo>
                    <a:pt x="219441" y="419769"/>
                  </a:lnTo>
                  <a:lnTo>
                    <a:pt x="213378" y="468332"/>
                  </a:lnTo>
                  <a:lnTo>
                    <a:pt x="204140" y="517896"/>
                  </a:lnTo>
                  <a:lnTo>
                    <a:pt x="191726" y="568291"/>
                  </a:lnTo>
                  <a:lnTo>
                    <a:pt x="176136" y="619349"/>
                  </a:lnTo>
                  <a:lnTo>
                    <a:pt x="157368" y="670899"/>
                  </a:lnTo>
                  <a:lnTo>
                    <a:pt x="135421" y="722773"/>
                  </a:lnTo>
                  <a:lnTo>
                    <a:pt x="110294" y="774802"/>
                  </a:lnTo>
                  <a:lnTo>
                    <a:pt x="81986" y="826816"/>
                  </a:lnTo>
                  <a:lnTo>
                    <a:pt x="0" y="759592"/>
                  </a:lnTo>
                  <a:lnTo>
                    <a:pt x="42918" y="1068998"/>
                  </a:lnTo>
                  <a:lnTo>
                    <a:pt x="327947" y="1028491"/>
                  </a:lnTo>
                  <a:lnTo>
                    <a:pt x="245959" y="961266"/>
                  </a:lnTo>
                  <a:lnTo>
                    <a:pt x="274267" y="909252"/>
                  </a:lnTo>
                  <a:lnTo>
                    <a:pt x="299394" y="857223"/>
                  </a:lnTo>
                  <a:lnTo>
                    <a:pt x="321341" y="805349"/>
                  </a:lnTo>
                  <a:lnTo>
                    <a:pt x="340109" y="753799"/>
                  </a:lnTo>
                  <a:lnTo>
                    <a:pt x="355699" y="702741"/>
                  </a:lnTo>
                  <a:lnTo>
                    <a:pt x="368113" y="652346"/>
                  </a:lnTo>
                  <a:lnTo>
                    <a:pt x="377350" y="602782"/>
                  </a:lnTo>
                  <a:lnTo>
                    <a:pt x="383413" y="554219"/>
                  </a:lnTo>
                  <a:lnTo>
                    <a:pt x="386303" y="506825"/>
                  </a:lnTo>
                  <a:lnTo>
                    <a:pt x="386019" y="460771"/>
                  </a:lnTo>
                  <a:lnTo>
                    <a:pt x="382564" y="416225"/>
                  </a:lnTo>
                  <a:lnTo>
                    <a:pt x="375939" y="373355"/>
                  </a:lnTo>
                  <a:lnTo>
                    <a:pt x="366144" y="332333"/>
                  </a:lnTo>
                  <a:lnTo>
                    <a:pt x="353180" y="293326"/>
                  </a:lnTo>
                  <a:lnTo>
                    <a:pt x="337049" y="256504"/>
                  </a:lnTo>
                  <a:lnTo>
                    <a:pt x="317752" y="222036"/>
                  </a:lnTo>
                  <a:lnTo>
                    <a:pt x="295289" y="190092"/>
                  </a:lnTo>
                  <a:lnTo>
                    <a:pt x="269662" y="160840"/>
                  </a:lnTo>
                  <a:lnTo>
                    <a:pt x="240872" y="134449"/>
                  </a:lnTo>
                  <a:lnTo>
                    <a:pt x="76898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630838" y="2856351"/>
              <a:ext cx="1031875" cy="530225"/>
            </a:xfrm>
            <a:custGeom>
              <a:avLst/>
              <a:gdLst/>
              <a:ahLst/>
              <a:cxnLst/>
              <a:rect l="l" t="t" r="r" b="b"/>
              <a:pathLst>
                <a:path w="1031875" h="530225">
                  <a:moveTo>
                    <a:pt x="713758" y="0"/>
                  </a:moveTo>
                  <a:lnTo>
                    <a:pt x="673298" y="588"/>
                  </a:lnTo>
                  <a:lnTo>
                    <a:pt x="631932" y="4244"/>
                  </a:lnTo>
                  <a:lnTo>
                    <a:pt x="589804" y="10919"/>
                  </a:lnTo>
                  <a:lnTo>
                    <a:pt x="547056" y="20568"/>
                  </a:lnTo>
                  <a:lnTo>
                    <a:pt x="503832" y="33145"/>
                  </a:lnTo>
                  <a:lnTo>
                    <a:pt x="460275" y="48604"/>
                  </a:lnTo>
                  <a:lnTo>
                    <a:pt x="416526" y="66898"/>
                  </a:lnTo>
                  <a:lnTo>
                    <a:pt x="372730" y="87981"/>
                  </a:lnTo>
                  <a:lnTo>
                    <a:pt x="329029" y="111807"/>
                  </a:lnTo>
                  <a:lnTo>
                    <a:pt x="285567" y="138330"/>
                  </a:lnTo>
                  <a:lnTo>
                    <a:pt x="242485" y="167504"/>
                  </a:lnTo>
                  <a:lnTo>
                    <a:pt x="199927" y="199283"/>
                  </a:lnTo>
                  <a:lnTo>
                    <a:pt x="158036" y="233620"/>
                  </a:lnTo>
                  <a:lnTo>
                    <a:pt x="116955" y="270469"/>
                  </a:lnTo>
                  <a:lnTo>
                    <a:pt x="76827" y="309784"/>
                  </a:lnTo>
                  <a:lnTo>
                    <a:pt x="37794" y="351519"/>
                  </a:lnTo>
                  <a:lnTo>
                    <a:pt x="0" y="395628"/>
                  </a:lnTo>
                  <a:lnTo>
                    <a:pt x="163974" y="530077"/>
                  </a:lnTo>
                  <a:lnTo>
                    <a:pt x="201349" y="486451"/>
                  </a:lnTo>
                  <a:lnTo>
                    <a:pt x="240030" y="445066"/>
                  </a:lnTo>
                  <a:lnTo>
                    <a:pt x="279871" y="405984"/>
                  </a:lnTo>
                  <a:lnTo>
                    <a:pt x="320730" y="369266"/>
                  </a:lnTo>
                  <a:lnTo>
                    <a:pt x="362462" y="334971"/>
                  </a:lnTo>
                  <a:lnTo>
                    <a:pt x="404923" y="303161"/>
                  </a:lnTo>
                  <a:lnTo>
                    <a:pt x="447968" y="273896"/>
                  </a:lnTo>
                  <a:lnTo>
                    <a:pt x="491455" y="247237"/>
                  </a:lnTo>
                  <a:lnTo>
                    <a:pt x="535239" y="223244"/>
                  </a:lnTo>
                  <a:lnTo>
                    <a:pt x="579175" y="201977"/>
                  </a:lnTo>
                  <a:lnTo>
                    <a:pt x="623121" y="183499"/>
                  </a:lnTo>
                  <a:lnTo>
                    <a:pt x="666931" y="167868"/>
                  </a:lnTo>
                  <a:lnTo>
                    <a:pt x="710461" y="155145"/>
                  </a:lnTo>
                  <a:lnTo>
                    <a:pt x="753568" y="145392"/>
                  </a:lnTo>
                  <a:lnTo>
                    <a:pt x="796108" y="138669"/>
                  </a:lnTo>
                  <a:lnTo>
                    <a:pt x="837936" y="135035"/>
                  </a:lnTo>
                  <a:lnTo>
                    <a:pt x="878909" y="134553"/>
                  </a:lnTo>
                  <a:lnTo>
                    <a:pt x="918881" y="137282"/>
                  </a:lnTo>
                  <a:lnTo>
                    <a:pt x="957711" y="143283"/>
                  </a:lnTo>
                  <a:lnTo>
                    <a:pt x="995252" y="152617"/>
                  </a:lnTo>
                  <a:lnTo>
                    <a:pt x="1031361" y="165344"/>
                  </a:lnTo>
                  <a:lnTo>
                    <a:pt x="1015510" y="143210"/>
                  </a:lnTo>
                  <a:lnTo>
                    <a:pt x="979612" y="103308"/>
                  </a:lnTo>
                  <a:lnTo>
                    <a:pt x="929507" y="63444"/>
                  </a:lnTo>
                  <a:lnTo>
                    <a:pt x="863689" y="29230"/>
                  </a:lnTo>
                  <a:lnTo>
                    <a:pt x="791392" y="8205"/>
                  </a:lnTo>
                  <a:lnTo>
                    <a:pt x="753171" y="2523"/>
                  </a:lnTo>
                  <a:lnTo>
                    <a:pt x="713758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947" y="3417251"/>
            <a:ext cx="765810" cy="65405"/>
          </a:xfrm>
          <a:custGeom>
            <a:avLst/>
            <a:gdLst/>
            <a:ahLst/>
            <a:cxnLst/>
            <a:rect l="l" t="t" r="r" b="b"/>
            <a:pathLst>
              <a:path w="765810" h="65404">
                <a:moveTo>
                  <a:pt x="754579" y="0"/>
                </a:moveTo>
                <a:lnTo>
                  <a:pt x="0" y="0"/>
                </a:lnTo>
                <a:lnTo>
                  <a:pt x="0" y="54175"/>
                </a:lnTo>
                <a:lnTo>
                  <a:pt x="10835" y="65010"/>
                </a:lnTo>
                <a:lnTo>
                  <a:pt x="765414" y="65010"/>
                </a:lnTo>
                <a:lnTo>
                  <a:pt x="765414" y="10834"/>
                </a:lnTo>
                <a:lnTo>
                  <a:pt x="754579" y="0"/>
                </a:lnTo>
                <a:close/>
              </a:path>
            </a:pathLst>
          </a:custGeom>
          <a:solidFill>
            <a:srgbClr val="F2A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26079" y="1810511"/>
            <a:ext cx="8711565" cy="4215765"/>
            <a:chOff x="2926079" y="1810511"/>
            <a:chExt cx="8711565" cy="4215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79" y="1810511"/>
              <a:ext cx="8711184" cy="4215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4088" y="1835054"/>
              <a:ext cx="8608695" cy="4111625"/>
            </a:xfrm>
            <a:custGeom>
              <a:avLst/>
              <a:gdLst/>
              <a:ahLst/>
              <a:cxnLst/>
              <a:rect l="l" t="t" r="r" b="b"/>
              <a:pathLst>
                <a:path w="8608695" h="4111625">
                  <a:moveTo>
                    <a:pt x="7923399" y="0"/>
                  </a:moveTo>
                  <a:lnTo>
                    <a:pt x="685265" y="0"/>
                  </a:lnTo>
                  <a:lnTo>
                    <a:pt x="636326" y="1720"/>
                  </a:lnTo>
                  <a:lnTo>
                    <a:pt x="588316" y="6805"/>
                  </a:lnTo>
                  <a:lnTo>
                    <a:pt x="541350" y="15137"/>
                  </a:lnTo>
                  <a:lnTo>
                    <a:pt x="495546" y="26601"/>
                  </a:lnTo>
                  <a:lnTo>
                    <a:pt x="451017" y="41082"/>
                  </a:lnTo>
                  <a:lnTo>
                    <a:pt x="407882" y="58462"/>
                  </a:lnTo>
                  <a:lnTo>
                    <a:pt x="366255" y="78626"/>
                  </a:lnTo>
                  <a:lnTo>
                    <a:pt x="326252" y="101459"/>
                  </a:lnTo>
                  <a:lnTo>
                    <a:pt x="287990" y="126844"/>
                  </a:lnTo>
                  <a:lnTo>
                    <a:pt x="251584" y="154664"/>
                  </a:lnTo>
                  <a:lnTo>
                    <a:pt x="217150" y="184806"/>
                  </a:lnTo>
                  <a:lnTo>
                    <a:pt x="184805" y="217151"/>
                  </a:lnTo>
                  <a:lnTo>
                    <a:pt x="154664" y="251585"/>
                  </a:lnTo>
                  <a:lnTo>
                    <a:pt x="126843" y="287991"/>
                  </a:lnTo>
                  <a:lnTo>
                    <a:pt x="101458" y="326253"/>
                  </a:lnTo>
                  <a:lnTo>
                    <a:pt x="78626" y="366256"/>
                  </a:lnTo>
                  <a:lnTo>
                    <a:pt x="58462" y="407883"/>
                  </a:lnTo>
                  <a:lnTo>
                    <a:pt x="41081" y="451019"/>
                  </a:lnTo>
                  <a:lnTo>
                    <a:pt x="26601" y="495548"/>
                  </a:lnTo>
                  <a:lnTo>
                    <a:pt x="15137" y="541353"/>
                  </a:lnTo>
                  <a:lnTo>
                    <a:pt x="6805" y="588318"/>
                  </a:lnTo>
                  <a:lnTo>
                    <a:pt x="1720" y="636328"/>
                  </a:lnTo>
                  <a:lnTo>
                    <a:pt x="0" y="685267"/>
                  </a:lnTo>
                  <a:lnTo>
                    <a:pt x="0" y="3426279"/>
                  </a:lnTo>
                  <a:lnTo>
                    <a:pt x="1720" y="3475218"/>
                  </a:lnTo>
                  <a:lnTo>
                    <a:pt x="6805" y="3523228"/>
                  </a:lnTo>
                  <a:lnTo>
                    <a:pt x="15137" y="3570194"/>
                  </a:lnTo>
                  <a:lnTo>
                    <a:pt x="26601" y="3615999"/>
                  </a:lnTo>
                  <a:lnTo>
                    <a:pt x="41081" y="3660527"/>
                  </a:lnTo>
                  <a:lnTo>
                    <a:pt x="58462" y="3703663"/>
                  </a:lnTo>
                  <a:lnTo>
                    <a:pt x="78626" y="3745290"/>
                  </a:lnTo>
                  <a:lnTo>
                    <a:pt x="101458" y="3785293"/>
                  </a:lnTo>
                  <a:lnTo>
                    <a:pt x="126843" y="3823556"/>
                  </a:lnTo>
                  <a:lnTo>
                    <a:pt x="154664" y="3859962"/>
                  </a:lnTo>
                  <a:lnTo>
                    <a:pt x="184805" y="3894395"/>
                  </a:lnTo>
                  <a:lnTo>
                    <a:pt x="217150" y="3926741"/>
                  </a:lnTo>
                  <a:lnTo>
                    <a:pt x="251584" y="3956882"/>
                  </a:lnTo>
                  <a:lnTo>
                    <a:pt x="287990" y="3984703"/>
                  </a:lnTo>
                  <a:lnTo>
                    <a:pt x="326252" y="4010087"/>
                  </a:lnTo>
                  <a:lnTo>
                    <a:pt x="366255" y="4032920"/>
                  </a:lnTo>
                  <a:lnTo>
                    <a:pt x="407882" y="4053084"/>
                  </a:lnTo>
                  <a:lnTo>
                    <a:pt x="451017" y="4070465"/>
                  </a:lnTo>
                  <a:lnTo>
                    <a:pt x="495546" y="4084945"/>
                  </a:lnTo>
                  <a:lnTo>
                    <a:pt x="541350" y="4096409"/>
                  </a:lnTo>
                  <a:lnTo>
                    <a:pt x="588316" y="4104741"/>
                  </a:lnTo>
                  <a:lnTo>
                    <a:pt x="636326" y="4109826"/>
                  </a:lnTo>
                  <a:lnTo>
                    <a:pt x="685265" y="4111547"/>
                  </a:lnTo>
                  <a:lnTo>
                    <a:pt x="7923399" y="4111547"/>
                  </a:lnTo>
                  <a:lnTo>
                    <a:pt x="7972338" y="4109826"/>
                  </a:lnTo>
                  <a:lnTo>
                    <a:pt x="8020348" y="4104741"/>
                  </a:lnTo>
                  <a:lnTo>
                    <a:pt x="8067313" y="4096409"/>
                  </a:lnTo>
                  <a:lnTo>
                    <a:pt x="8113118" y="4084945"/>
                  </a:lnTo>
                  <a:lnTo>
                    <a:pt x="8157646" y="4070465"/>
                  </a:lnTo>
                  <a:lnTo>
                    <a:pt x="8200782" y="4053084"/>
                  </a:lnTo>
                  <a:lnTo>
                    <a:pt x="8242409" y="4032920"/>
                  </a:lnTo>
                  <a:lnTo>
                    <a:pt x="8282412" y="4010087"/>
                  </a:lnTo>
                  <a:lnTo>
                    <a:pt x="8320674" y="3984703"/>
                  </a:lnTo>
                  <a:lnTo>
                    <a:pt x="8357080" y="3956882"/>
                  </a:lnTo>
                  <a:lnTo>
                    <a:pt x="8391514" y="3926741"/>
                  </a:lnTo>
                  <a:lnTo>
                    <a:pt x="8423859" y="3894395"/>
                  </a:lnTo>
                  <a:lnTo>
                    <a:pt x="8454000" y="3859962"/>
                  </a:lnTo>
                  <a:lnTo>
                    <a:pt x="8481821" y="3823556"/>
                  </a:lnTo>
                  <a:lnTo>
                    <a:pt x="8507206" y="3785293"/>
                  </a:lnTo>
                  <a:lnTo>
                    <a:pt x="8530038" y="3745290"/>
                  </a:lnTo>
                  <a:lnTo>
                    <a:pt x="8550203" y="3703663"/>
                  </a:lnTo>
                  <a:lnTo>
                    <a:pt x="8567583" y="3660527"/>
                  </a:lnTo>
                  <a:lnTo>
                    <a:pt x="8582064" y="3615999"/>
                  </a:lnTo>
                  <a:lnTo>
                    <a:pt x="8593528" y="3570194"/>
                  </a:lnTo>
                  <a:lnTo>
                    <a:pt x="8601860" y="3523228"/>
                  </a:lnTo>
                  <a:lnTo>
                    <a:pt x="8606945" y="3475218"/>
                  </a:lnTo>
                  <a:lnTo>
                    <a:pt x="8608665" y="3426279"/>
                  </a:lnTo>
                  <a:lnTo>
                    <a:pt x="8608665" y="685267"/>
                  </a:lnTo>
                  <a:lnTo>
                    <a:pt x="8606945" y="636328"/>
                  </a:lnTo>
                  <a:lnTo>
                    <a:pt x="8601860" y="588318"/>
                  </a:lnTo>
                  <a:lnTo>
                    <a:pt x="8593528" y="541353"/>
                  </a:lnTo>
                  <a:lnTo>
                    <a:pt x="8582064" y="495548"/>
                  </a:lnTo>
                  <a:lnTo>
                    <a:pt x="8567583" y="451019"/>
                  </a:lnTo>
                  <a:lnTo>
                    <a:pt x="8550203" y="407883"/>
                  </a:lnTo>
                  <a:lnTo>
                    <a:pt x="8530038" y="366256"/>
                  </a:lnTo>
                  <a:lnTo>
                    <a:pt x="8507206" y="326253"/>
                  </a:lnTo>
                  <a:lnTo>
                    <a:pt x="8481821" y="287991"/>
                  </a:lnTo>
                  <a:lnTo>
                    <a:pt x="8454000" y="251585"/>
                  </a:lnTo>
                  <a:lnTo>
                    <a:pt x="8423859" y="217151"/>
                  </a:lnTo>
                  <a:lnTo>
                    <a:pt x="8391514" y="184806"/>
                  </a:lnTo>
                  <a:lnTo>
                    <a:pt x="8357080" y="154664"/>
                  </a:lnTo>
                  <a:lnTo>
                    <a:pt x="8320674" y="126844"/>
                  </a:lnTo>
                  <a:lnTo>
                    <a:pt x="8282412" y="101459"/>
                  </a:lnTo>
                  <a:lnTo>
                    <a:pt x="8242409" y="78626"/>
                  </a:lnTo>
                  <a:lnTo>
                    <a:pt x="8200782" y="58462"/>
                  </a:lnTo>
                  <a:lnTo>
                    <a:pt x="8157646" y="41082"/>
                  </a:lnTo>
                  <a:lnTo>
                    <a:pt x="8113118" y="26601"/>
                  </a:lnTo>
                  <a:lnTo>
                    <a:pt x="8067313" y="15137"/>
                  </a:lnTo>
                  <a:lnTo>
                    <a:pt x="8020348" y="6805"/>
                  </a:lnTo>
                  <a:lnTo>
                    <a:pt x="7972338" y="1720"/>
                  </a:lnTo>
                  <a:lnTo>
                    <a:pt x="79233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2080" y="3850604"/>
              <a:ext cx="8601075" cy="80645"/>
            </a:xfrm>
            <a:custGeom>
              <a:avLst/>
              <a:gdLst/>
              <a:ahLst/>
              <a:cxnLst/>
              <a:rect l="l" t="t" r="r" b="b"/>
              <a:pathLst>
                <a:path w="8601075" h="80645">
                  <a:moveTo>
                    <a:pt x="8587265" y="0"/>
                  </a:moveTo>
                  <a:lnTo>
                    <a:pt x="0" y="0"/>
                  </a:lnTo>
                  <a:lnTo>
                    <a:pt x="0" y="67039"/>
                  </a:lnTo>
                  <a:lnTo>
                    <a:pt x="13408" y="80446"/>
                  </a:lnTo>
                  <a:lnTo>
                    <a:pt x="8600673" y="80446"/>
                  </a:lnTo>
                  <a:lnTo>
                    <a:pt x="8600673" y="13407"/>
                  </a:lnTo>
                  <a:lnTo>
                    <a:pt x="8587265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4592" y="1639823"/>
            <a:ext cx="2438400" cy="4529455"/>
            <a:chOff x="164592" y="1639823"/>
            <a:chExt cx="2438400" cy="45294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639823"/>
              <a:ext cx="1033271" cy="874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850" y="166382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4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2551175"/>
              <a:ext cx="1033271" cy="8778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850" y="257749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3465575"/>
              <a:ext cx="1033271" cy="877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850" y="349116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" y="1810511"/>
              <a:ext cx="1880616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5" y="2721863"/>
              <a:ext cx="1880616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375" y="3633216"/>
              <a:ext cx="1880616" cy="5699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2709" y="3657483"/>
              <a:ext cx="1773555" cy="466725"/>
            </a:xfrm>
            <a:custGeom>
              <a:avLst/>
              <a:gdLst/>
              <a:ahLst/>
              <a:cxnLst/>
              <a:rect l="l" t="t" r="r" b="b"/>
              <a:pathLst>
                <a:path w="1773555" h="466725">
                  <a:moveTo>
                    <a:pt x="1773382" y="0"/>
                  </a:moveTo>
                  <a:lnTo>
                    <a:pt x="0" y="0"/>
                  </a:lnTo>
                  <a:lnTo>
                    <a:pt x="0" y="466225"/>
                  </a:lnTo>
                  <a:lnTo>
                    <a:pt x="1773382" y="466225"/>
                  </a:lnTo>
                  <a:lnTo>
                    <a:pt x="1773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2" y="4379975"/>
              <a:ext cx="1033271" cy="8778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42850" y="440483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375" y="4544567"/>
              <a:ext cx="1880616" cy="5699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592" y="5294375"/>
              <a:ext cx="1033271" cy="87477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375" y="5455919"/>
              <a:ext cx="1880616" cy="569976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70107" y="541291"/>
            <a:ext cx="1159510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Respond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RFQ/RFP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70107" y="1000492"/>
            <a:ext cx="65036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Let’s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steps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confirm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submission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of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response.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11417" y="2348484"/>
            <a:ext cx="1600200" cy="1089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From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b="1" dirty="0">
                <a:latin typeface="Verdana"/>
                <a:cs typeface="Verdana"/>
              </a:rPr>
              <a:t>Warning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pop-</a:t>
            </a:r>
            <a:r>
              <a:rPr sz="1400" spc="-25" dirty="0">
                <a:latin typeface="Verdana"/>
                <a:cs typeface="Verdana"/>
              </a:rPr>
              <a:t>up </a:t>
            </a:r>
            <a:r>
              <a:rPr sz="1400" dirty="0">
                <a:latin typeface="Verdana"/>
                <a:cs typeface="Verdana"/>
              </a:rPr>
              <a:t>window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that </a:t>
            </a:r>
            <a:r>
              <a:rPr sz="1400" dirty="0">
                <a:latin typeface="Verdana"/>
                <a:cs typeface="Verdana"/>
              </a:rPr>
              <a:t>appears,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b="1" dirty="0">
                <a:latin typeface="Verdana"/>
                <a:cs typeface="Verdana"/>
              </a:rPr>
              <a:t>Yes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button.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910682" y="2831635"/>
            <a:ext cx="6550025" cy="1699260"/>
            <a:chOff x="4910682" y="2831635"/>
            <a:chExt cx="6550025" cy="1699260"/>
          </a:xfrm>
        </p:grpSpPr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10682" y="2831635"/>
              <a:ext cx="6549797" cy="1698981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0306526" y="3825344"/>
              <a:ext cx="422909" cy="337185"/>
            </a:xfrm>
            <a:custGeom>
              <a:avLst/>
              <a:gdLst/>
              <a:ahLst/>
              <a:cxnLst/>
              <a:rect l="l" t="t" r="r" b="b"/>
              <a:pathLst>
                <a:path w="422909" h="337185">
                  <a:moveTo>
                    <a:pt x="422874" y="0"/>
                  </a:moveTo>
                  <a:lnTo>
                    <a:pt x="0" y="0"/>
                  </a:lnTo>
                  <a:lnTo>
                    <a:pt x="0" y="336670"/>
                  </a:lnTo>
                  <a:lnTo>
                    <a:pt x="422874" y="336670"/>
                  </a:lnTo>
                  <a:lnTo>
                    <a:pt x="422874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802709" y="1835054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50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985"/>
              </a:spcBef>
            </a:pPr>
            <a:r>
              <a:rPr sz="1100" dirty="0">
                <a:latin typeface="Verdana"/>
                <a:cs typeface="Verdana"/>
              </a:rPr>
              <a:t>11.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Review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110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709" y="2746269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35"/>
              </a:spcBef>
            </a:pPr>
            <a:r>
              <a:rPr sz="1100" dirty="0">
                <a:latin typeface="Verdana"/>
                <a:cs typeface="Verdana"/>
              </a:rPr>
              <a:t>12.</a:t>
            </a:r>
            <a:r>
              <a:rPr sz="1100" spc="9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Submit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Responses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8948" y="3791711"/>
            <a:ext cx="196850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Verdana"/>
                <a:cs typeface="Verdana"/>
              </a:rPr>
              <a:t>13.</a:t>
            </a:r>
            <a:r>
              <a:rPr sz="1100" b="1" spc="11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Confirm</a:t>
            </a:r>
            <a:r>
              <a:rPr sz="1100" b="1" spc="15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Submission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2709" y="4568696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77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5"/>
              </a:spcBef>
            </a:pPr>
            <a:r>
              <a:rPr sz="1100" dirty="0">
                <a:latin typeface="Verdana"/>
                <a:cs typeface="Verdana"/>
              </a:rPr>
              <a:t>14.</a:t>
            </a:r>
            <a:r>
              <a:rPr sz="1100" spc="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View</a:t>
            </a:r>
            <a:r>
              <a:rPr sz="1100" spc="10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Confirmation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4434" y="5650749"/>
            <a:ext cx="1555115" cy="1701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Verdana"/>
                <a:cs typeface="Verdana"/>
              </a:rPr>
              <a:t>10.</a:t>
            </a:r>
            <a:r>
              <a:rPr sz="1100" spc="9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Submit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Response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1068" y="5225143"/>
            <a:ext cx="2543810" cy="944244"/>
          </a:xfrm>
          <a:custGeom>
            <a:avLst/>
            <a:gdLst/>
            <a:ahLst/>
            <a:cxnLst/>
            <a:rect l="l" t="t" r="r" b="b"/>
            <a:pathLst>
              <a:path w="2543810" h="944245">
                <a:moveTo>
                  <a:pt x="2543380" y="0"/>
                </a:moveTo>
                <a:lnTo>
                  <a:pt x="0" y="0"/>
                </a:lnTo>
                <a:lnTo>
                  <a:pt x="0" y="943644"/>
                </a:lnTo>
                <a:lnTo>
                  <a:pt x="2543380" y="943644"/>
                </a:lnTo>
                <a:lnTo>
                  <a:pt x="2543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002" y="4331261"/>
            <a:ext cx="765810" cy="65405"/>
          </a:xfrm>
          <a:custGeom>
            <a:avLst/>
            <a:gdLst/>
            <a:ahLst/>
            <a:cxnLst/>
            <a:rect l="l" t="t" r="r" b="b"/>
            <a:pathLst>
              <a:path w="765810" h="65404">
                <a:moveTo>
                  <a:pt x="754579" y="0"/>
                </a:moveTo>
                <a:lnTo>
                  <a:pt x="0" y="0"/>
                </a:lnTo>
                <a:lnTo>
                  <a:pt x="0" y="54175"/>
                </a:lnTo>
                <a:lnTo>
                  <a:pt x="10835" y="65010"/>
                </a:lnTo>
                <a:lnTo>
                  <a:pt x="765414" y="65010"/>
                </a:lnTo>
                <a:lnTo>
                  <a:pt x="765414" y="10834"/>
                </a:lnTo>
                <a:lnTo>
                  <a:pt x="754579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26079" y="1722829"/>
            <a:ext cx="8711565" cy="4215765"/>
            <a:chOff x="2926079" y="1810511"/>
            <a:chExt cx="8711565" cy="4215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79" y="1810511"/>
              <a:ext cx="8711184" cy="4215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4088" y="1835054"/>
              <a:ext cx="8608695" cy="4111625"/>
            </a:xfrm>
            <a:custGeom>
              <a:avLst/>
              <a:gdLst/>
              <a:ahLst/>
              <a:cxnLst/>
              <a:rect l="l" t="t" r="r" b="b"/>
              <a:pathLst>
                <a:path w="8608695" h="4111625">
                  <a:moveTo>
                    <a:pt x="7923399" y="0"/>
                  </a:moveTo>
                  <a:lnTo>
                    <a:pt x="685265" y="0"/>
                  </a:lnTo>
                  <a:lnTo>
                    <a:pt x="636326" y="1720"/>
                  </a:lnTo>
                  <a:lnTo>
                    <a:pt x="588316" y="6805"/>
                  </a:lnTo>
                  <a:lnTo>
                    <a:pt x="541350" y="15137"/>
                  </a:lnTo>
                  <a:lnTo>
                    <a:pt x="495546" y="26601"/>
                  </a:lnTo>
                  <a:lnTo>
                    <a:pt x="451017" y="41082"/>
                  </a:lnTo>
                  <a:lnTo>
                    <a:pt x="407882" y="58462"/>
                  </a:lnTo>
                  <a:lnTo>
                    <a:pt x="366255" y="78626"/>
                  </a:lnTo>
                  <a:lnTo>
                    <a:pt x="326252" y="101459"/>
                  </a:lnTo>
                  <a:lnTo>
                    <a:pt x="287990" y="126844"/>
                  </a:lnTo>
                  <a:lnTo>
                    <a:pt x="251584" y="154664"/>
                  </a:lnTo>
                  <a:lnTo>
                    <a:pt x="217150" y="184806"/>
                  </a:lnTo>
                  <a:lnTo>
                    <a:pt x="184805" y="217151"/>
                  </a:lnTo>
                  <a:lnTo>
                    <a:pt x="154664" y="251585"/>
                  </a:lnTo>
                  <a:lnTo>
                    <a:pt x="126843" y="287991"/>
                  </a:lnTo>
                  <a:lnTo>
                    <a:pt x="101458" y="326253"/>
                  </a:lnTo>
                  <a:lnTo>
                    <a:pt x="78626" y="366256"/>
                  </a:lnTo>
                  <a:lnTo>
                    <a:pt x="58462" y="407883"/>
                  </a:lnTo>
                  <a:lnTo>
                    <a:pt x="41081" y="451019"/>
                  </a:lnTo>
                  <a:lnTo>
                    <a:pt x="26601" y="495548"/>
                  </a:lnTo>
                  <a:lnTo>
                    <a:pt x="15137" y="541353"/>
                  </a:lnTo>
                  <a:lnTo>
                    <a:pt x="6805" y="588318"/>
                  </a:lnTo>
                  <a:lnTo>
                    <a:pt x="1720" y="636328"/>
                  </a:lnTo>
                  <a:lnTo>
                    <a:pt x="0" y="685267"/>
                  </a:lnTo>
                  <a:lnTo>
                    <a:pt x="0" y="3426279"/>
                  </a:lnTo>
                  <a:lnTo>
                    <a:pt x="1720" y="3475218"/>
                  </a:lnTo>
                  <a:lnTo>
                    <a:pt x="6805" y="3523228"/>
                  </a:lnTo>
                  <a:lnTo>
                    <a:pt x="15137" y="3570194"/>
                  </a:lnTo>
                  <a:lnTo>
                    <a:pt x="26601" y="3615999"/>
                  </a:lnTo>
                  <a:lnTo>
                    <a:pt x="41081" y="3660527"/>
                  </a:lnTo>
                  <a:lnTo>
                    <a:pt x="58462" y="3703663"/>
                  </a:lnTo>
                  <a:lnTo>
                    <a:pt x="78626" y="3745290"/>
                  </a:lnTo>
                  <a:lnTo>
                    <a:pt x="101458" y="3785293"/>
                  </a:lnTo>
                  <a:lnTo>
                    <a:pt x="126843" y="3823556"/>
                  </a:lnTo>
                  <a:lnTo>
                    <a:pt x="154664" y="3859962"/>
                  </a:lnTo>
                  <a:lnTo>
                    <a:pt x="184805" y="3894395"/>
                  </a:lnTo>
                  <a:lnTo>
                    <a:pt x="217150" y="3926741"/>
                  </a:lnTo>
                  <a:lnTo>
                    <a:pt x="251584" y="3956882"/>
                  </a:lnTo>
                  <a:lnTo>
                    <a:pt x="287990" y="3984703"/>
                  </a:lnTo>
                  <a:lnTo>
                    <a:pt x="326252" y="4010087"/>
                  </a:lnTo>
                  <a:lnTo>
                    <a:pt x="366255" y="4032920"/>
                  </a:lnTo>
                  <a:lnTo>
                    <a:pt x="407882" y="4053084"/>
                  </a:lnTo>
                  <a:lnTo>
                    <a:pt x="451017" y="4070465"/>
                  </a:lnTo>
                  <a:lnTo>
                    <a:pt x="495546" y="4084945"/>
                  </a:lnTo>
                  <a:lnTo>
                    <a:pt x="541350" y="4096409"/>
                  </a:lnTo>
                  <a:lnTo>
                    <a:pt x="588316" y="4104741"/>
                  </a:lnTo>
                  <a:lnTo>
                    <a:pt x="636326" y="4109826"/>
                  </a:lnTo>
                  <a:lnTo>
                    <a:pt x="685265" y="4111547"/>
                  </a:lnTo>
                  <a:lnTo>
                    <a:pt x="7923399" y="4111547"/>
                  </a:lnTo>
                  <a:lnTo>
                    <a:pt x="7972338" y="4109826"/>
                  </a:lnTo>
                  <a:lnTo>
                    <a:pt x="8020348" y="4104741"/>
                  </a:lnTo>
                  <a:lnTo>
                    <a:pt x="8067313" y="4096409"/>
                  </a:lnTo>
                  <a:lnTo>
                    <a:pt x="8113118" y="4084945"/>
                  </a:lnTo>
                  <a:lnTo>
                    <a:pt x="8157646" y="4070465"/>
                  </a:lnTo>
                  <a:lnTo>
                    <a:pt x="8200782" y="4053084"/>
                  </a:lnTo>
                  <a:lnTo>
                    <a:pt x="8242409" y="4032920"/>
                  </a:lnTo>
                  <a:lnTo>
                    <a:pt x="8282412" y="4010087"/>
                  </a:lnTo>
                  <a:lnTo>
                    <a:pt x="8320674" y="3984703"/>
                  </a:lnTo>
                  <a:lnTo>
                    <a:pt x="8357080" y="3956882"/>
                  </a:lnTo>
                  <a:lnTo>
                    <a:pt x="8391514" y="3926741"/>
                  </a:lnTo>
                  <a:lnTo>
                    <a:pt x="8423859" y="3894395"/>
                  </a:lnTo>
                  <a:lnTo>
                    <a:pt x="8454000" y="3859962"/>
                  </a:lnTo>
                  <a:lnTo>
                    <a:pt x="8481821" y="3823556"/>
                  </a:lnTo>
                  <a:lnTo>
                    <a:pt x="8507206" y="3785293"/>
                  </a:lnTo>
                  <a:lnTo>
                    <a:pt x="8530038" y="3745290"/>
                  </a:lnTo>
                  <a:lnTo>
                    <a:pt x="8550203" y="3703663"/>
                  </a:lnTo>
                  <a:lnTo>
                    <a:pt x="8567583" y="3660527"/>
                  </a:lnTo>
                  <a:lnTo>
                    <a:pt x="8582064" y="3615999"/>
                  </a:lnTo>
                  <a:lnTo>
                    <a:pt x="8593528" y="3570194"/>
                  </a:lnTo>
                  <a:lnTo>
                    <a:pt x="8601860" y="3523228"/>
                  </a:lnTo>
                  <a:lnTo>
                    <a:pt x="8606945" y="3475218"/>
                  </a:lnTo>
                  <a:lnTo>
                    <a:pt x="8608665" y="3426279"/>
                  </a:lnTo>
                  <a:lnTo>
                    <a:pt x="8608665" y="685267"/>
                  </a:lnTo>
                  <a:lnTo>
                    <a:pt x="8606945" y="636328"/>
                  </a:lnTo>
                  <a:lnTo>
                    <a:pt x="8601860" y="588318"/>
                  </a:lnTo>
                  <a:lnTo>
                    <a:pt x="8593528" y="541353"/>
                  </a:lnTo>
                  <a:lnTo>
                    <a:pt x="8582064" y="495548"/>
                  </a:lnTo>
                  <a:lnTo>
                    <a:pt x="8567583" y="451019"/>
                  </a:lnTo>
                  <a:lnTo>
                    <a:pt x="8550203" y="407883"/>
                  </a:lnTo>
                  <a:lnTo>
                    <a:pt x="8530038" y="366256"/>
                  </a:lnTo>
                  <a:lnTo>
                    <a:pt x="8507206" y="326253"/>
                  </a:lnTo>
                  <a:lnTo>
                    <a:pt x="8481821" y="287991"/>
                  </a:lnTo>
                  <a:lnTo>
                    <a:pt x="8454000" y="251585"/>
                  </a:lnTo>
                  <a:lnTo>
                    <a:pt x="8423859" y="217151"/>
                  </a:lnTo>
                  <a:lnTo>
                    <a:pt x="8391514" y="184806"/>
                  </a:lnTo>
                  <a:lnTo>
                    <a:pt x="8357080" y="154664"/>
                  </a:lnTo>
                  <a:lnTo>
                    <a:pt x="8320674" y="126844"/>
                  </a:lnTo>
                  <a:lnTo>
                    <a:pt x="8282412" y="101459"/>
                  </a:lnTo>
                  <a:lnTo>
                    <a:pt x="8242409" y="78626"/>
                  </a:lnTo>
                  <a:lnTo>
                    <a:pt x="8200782" y="58462"/>
                  </a:lnTo>
                  <a:lnTo>
                    <a:pt x="8157646" y="41082"/>
                  </a:lnTo>
                  <a:lnTo>
                    <a:pt x="8113118" y="26601"/>
                  </a:lnTo>
                  <a:lnTo>
                    <a:pt x="8067313" y="15137"/>
                  </a:lnTo>
                  <a:lnTo>
                    <a:pt x="8020348" y="6805"/>
                  </a:lnTo>
                  <a:lnTo>
                    <a:pt x="7972338" y="1720"/>
                  </a:lnTo>
                  <a:lnTo>
                    <a:pt x="79233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2080" y="3850604"/>
              <a:ext cx="8601075" cy="80645"/>
            </a:xfrm>
            <a:custGeom>
              <a:avLst/>
              <a:gdLst/>
              <a:ahLst/>
              <a:cxnLst/>
              <a:rect l="l" t="t" r="r" b="b"/>
              <a:pathLst>
                <a:path w="8601075" h="80645">
                  <a:moveTo>
                    <a:pt x="8587265" y="0"/>
                  </a:moveTo>
                  <a:lnTo>
                    <a:pt x="0" y="0"/>
                  </a:lnTo>
                  <a:lnTo>
                    <a:pt x="0" y="67039"/>
                  </a:lnTo>
                  <a:lnTo>
                    <a:pt x="13408" y="80446"/>
                  </a:lnTo>
                  <a:lnTo>
                    <a:pt x="8600673" y="80446"/>
                  </a:lnTo>
                  <a:lnTo>
                    <a:pt x="8600673" y="13407"/>
                  </a:lnTo>
                  <a:lnTo>
                    <a:pt x="8587265" y="0"/>
                  </a:lnTo>
                  <a:close/>
                </a:path>
              </a:pathLst>
            </a:custGeom>
            <a:solidFill>
              <a:srgbClr val="00A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4592" y="1639823"/>
            <a:ext cx="2438400" cy="4529455"/>
            <a:chOff x="164592" y="1639823"/>
            <a:chExt cx="2438400" cy="45294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639823"/>
              <a:ext cx="1033271" cy="874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850" y="166382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4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2551175"/>
              <a:ext cx="1033271" cy="8778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850" y="257749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3465575"/>
              <a:ext cx="1033271" cy="877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850" y="349116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" y="1810511"/>
              <a:ext cx="1880616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5" y="2721863"/>
              <a:ext cx="1880616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375" y="3633216"/>
              <a:ext cx="1880616" cy="5699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802709" y="3657483"/>
              <a:ext cx="1773555" cy="466725"/>
            </a:xfrm>
            <a:custGeom>
              <a:avLst/>
              <a:gdLst/>
              <a:ahLst/>
              <a:cxnLst/>
              <a:rect l="l" t="t" r="r" b="b"/>
              <a:pathLst>
                <a:path w="1773555" h="466725">
                  <a:moveTo>
                    <a:pt x="1773382" y="0"/>
                  </a:moveTo>
                  <a:lnTo>
                    <a:pt x="0" y="0"/>
                  </a:lnTo>
                  <a:lnTo>
                    <a:pt x="0" y="466225"/>
                  </a:lnTo>
                  <a:lnTo>
                    <a:pt x="1773382" y="466225"/>
                  </a:lnTo>
                  <a:lnTo>
                    <a:pt x="1773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2" y="4379975"/>
              <a:ext cx="1033271" cy="87782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242850" y="440483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375" y="4544567"/>
              <a:ext cx="1880616" cy="5699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802709" y="4568696"/>
              <a:ext cx="1773555" cy="466725"/>
            </a:xfrm>
            <a:custGeom>
              <a:avLst/>
              <a:gdLst/>
              <a:ahLst/>
              <a:cxnLst/>
              <a:rect l="l" t="t" r="r" b="b"/>
              <a:pathLst>
                <a:path w="1773555" h="466725">
                  <a:moveTo>
                    <a:pt x="1773382" y="0"/>
                  </a:moveTo>
                  <a:lnTo>
                    <a:pt x="0" y="0"/>
                  </a:lnTo>
                  <a:lnTo>
                    <a:pt x="0" y="466225"/>
                  </a:lnTo>
                  <a:lnTo>
                    <a:pt x="1773382" y="466225"/>
                  </a:lnTo>
                  <a:lnTo>
                    <a:pt x="17733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592" y="5294375"/>
              <a:ext cx="1033271" cy="87477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375" y="5455919"/>
              <a:ext cx="1880616" cy="569976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 idx="4294967295"/>
          </p:nvPr>
        </p:nvSpPr>
        <p:spPr>
          <a:xfrm>
            <a:off x="444500" y="566319"/>
            <a:ext cx="11747500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Respond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RFQ/RFP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44500" y="1012735"/>
            <a:ext cx="63404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Let’s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steps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confirmation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of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response.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11417" y="2299715"/>
            <a:ext cx="1657350" cy="1522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400" dirty="0">
                <a:latin typeface="Verdana"/>
                <a:cs typeface="Verdana"/>
              </a:rPr>
              <a:t>The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confirmation pop-</a:t>
            </a:r>
            <a:r>
              <a:rPr sz="1400" dirty="0">
                <a:latin typeface="Verdana"/>
                <a:cs typeface="Verdana"/>
              </a:rPr>
              <a:t>up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window </a:t>
            </a:r>
            <a:r>
              <a:rPr sz="1400" dirty="0">
                <a:latin typeface="Verdana"/>
                <a:cs typeface="Verdana"/>
              </a:rPr>
              <a:t>appears.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dirty="0">
                <a:latin typeface="Verdana"/>
                <a:cs typeface="Verdana"/>
              </a:rPr>
              <a:t>supplier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response </a:t>
            </a:r>
            <a:r>
              <a:rPr sz="1400" dirty="0">
                <a:latin typeface="Verdana"/>
                <a:cs typeface="Verdana"/>
              </a:rPr>
              <a:t>has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been </a:t>
            </a:r>
            <a:r>
              <a:rPr sz="1400" dirty="0">
                <a:latin typeface="Verdana"/>
                <a:cs typeface="Verdana"/>
              </a:rPr>
              <a:t>submitted.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Click </a:t>
            </a:r>
            <a:r>
              <a:rPr sz="1400" dirty="0">
                <a:latin typeface="Verdana"/>
                <a:cs typeface="Verdana"/>
              </a:rPr>
              <a:t>on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2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OK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button.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180214" y="5218022"/>
            <a:ext cx="5516880" cy="675005"/>
          </a:xfrm>
          <a:custGeom>
            <a:avLst/>
            <a:gdLst/>
            <a:ahLst/>
            <a:cxnLst/>
            <a:rect l="l" t="t" r="r" b="b"/>
            <a:pathLst>
              <a:path w="5516880" h="675004">
                <a:moveTo>
                  <a:pt x="5404377" y="0"/>
                </a:moveTo>
                <a:lnTo>
                  <a:pt x="112504" y="0"/>
                </a:lnTo>
                <a:lnTo>
                  <a:pt x="68712" y="8841"/>
                </a:lnTo>
                <a:lnTo>
                  <a:pt x="32952" y="32951"/>
                </a:lnTo>
                <a:lnTo>
                  <a:pt x="8841" y="68712"/>
                </a:lnTo>
                <a:lnTo>
                  <a:pt x="0" y="112504"/>
                </a:lnTo>
                <a:lnTo>
                  <a:pt x="0" y="562491"/>
                </a:lnTo>
                <a:lnTo>
                  <a:pt x="8841" y="606282"/>
                </a:lnTo>
                <a:lnTo>
                  <a:pt x="32952" y="642043"/>
                </a:lnTo>
                <a:lnTo>
                  <a:pt x="68712" y="666154"/>
                </a:lnTo>
                <a:lnTo>
                  <a:pt x="112504" y="674995"/>
                </a:lnTo>
                <a:lnTo>
                  <a:pt x="5404377" y="674995"/>
                </a:lnTo>
                <a:lnTo>
                  <a:pt x="5448168" y="666154"/>
                </a:lnTo>
                <a:lnTo>
                  <a:pt x="5483928" y="642043"/>
                </a:lnTo>
                <a:lnTo>
                  <a:pt x="5508038" y="606282"/>
                </a:lnTo>
                <a:lnTo>
                  <a:pt x="5516880" y="562491"/>
                </a:lnTo>
                <a:lnTo>
                  <a:pt x="5516880" y="112504"/>
                </a:lnTo>
                <a:lnTo>
                  <a:pt x="5508038" y="68712"/>
                </a:lnTo>
                <a:lnTo>
                  <a:pt x="5483928" y="32951"/>
                </a:lnTo>
                <a:lnTo>
                  <a:pt x="5448168" y="8841"/>
                </a:lnTo>
                <a:lnTo>
                  <a:pt x="5404377" y="0"/>
                </a:lnTo>
                <a:close/>
              </a:path>
            </a:pathLst>
          </a:custGeom>
          <a:solidFill>
            <a:srgbClr val="005E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9910" y="5329428"/>
            <a:ext cx="4798695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75105" marR="5080" indent="-1463040">
              <a:lnSpc>
                <a:spcPct val="101400"/>
              </a:lnSpc>
              <a:spcBef>
                <a:spcPts val="75"/>
              </a:spcBef>
            </a:pP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Congratulations!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have</a:t>
            </a:r>
            <a:r>
              <a:rPr sz="1400" spc="-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successfully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submitted</a:t>
            </a:r>
            <a:r>
              <a:rPr sz="1400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response!</a:t>
            </a:r>
            <a:r>
              <a:rPr sz="140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FFFFFF"/>
                </a:solidFill>
                <a:latin typeface="Verdana"/>
                <a:cs typeface="Verdana"/>
              </a:rPr>
              <a:t>Great</a:t>
            </a:r>
            <a:r>
              <a:rPr sz="1400" spc="-5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Verdana"/>
                <a:cs typeface="Verdana"/>
              </a:rPr>
              <a:t>job!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2709" y="1835054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50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985"/>
              </a:spcBef>
            </a:pPr>
            <a:r>
              <a:rPr sz="1100" dirty="0">
                <a:latin typeface="Verdana"/>
                <a:cs typeface="Verdana"/>
              </a:rPr>
              <a:t>11.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Review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110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709" y="2746269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35"/>
              </a:spcBef>
            </a:pPr>
            <a:r>
              <a:rPr sz="1100" dirty="0">
                <a:latin typeface="Verdana"/>
                <a:cs typeface="Verdana"/>
              </a:rPr>
              <a:t>12.</a:t>
            </a:r>
            <a:r>
              <a:rPr sz="1100" spc="9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Submit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Responses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8948" y="3791711"/>
            <a:ext cx="177292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Verdana"/>
                <a:cs typeface="Verdana"/>
              </a:rPr>
              <a:t>13.</a:t>
            </a:r>
            <a:r>
              <a:rPr sz="1100" spc="8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Confirm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Submission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8950" y="4693920"/>
            <a:ext cx="18446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Verdana"/>
                <a:cs typeface="Verdana"/>
              </a:rPr>
              <a:t>14.</a:t>
            </a:r>
            <a:r>
              <a:rPr sz="1100" b="1" spc="80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View</a:t>
            </a:r>
            <a:r>
              <a:rPr sz="1100" b="1" spc="114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Confirmation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74434" y="5650749"/>
            <a:ext cx="1555115" cy="17018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100" dirty="0">
                <a:latin typeface="Verdana"/>
                <a:cs typeface="Verdana"/>
              </a:rPr>
              <a:t>10.</a:t>
            </a:r>
            <a:r>
              <a:rPr sz="1100" spc="9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Submit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Response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1068" y="5225143"/>
            <a:ext cx="2543810" cy="944244"/>
          </a:xfrm>
          <a:custGeom>
            <a:avLst/>
            <a:gdLst/>
            <a:ahLst/>
            <a:cxnLst/>
            <a:rect l="l" t="t" r="r" b="b"/>
            <a:pathLst>
              <a:path w="2543810" h="944245">
                <a:moveTo>
                  <a:pt x="2543380" y="0"/>
                </a:moveTo>
                <a:lnTo>
                  <a:pt x="0" y="0"/>
                </a:lnTo>
                <a:lnTo>
                  <a:pt x="0" y="943644"/>
                </a:lnTo>
                <a:lnTo>
                  <a:pt x="2543380" y="943644"/>
                </a:lnTo>
                <a:lnTo>
                  <a:pt x="25433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object 36"/>
          <p:cNvGrpSpPr/>
          <p:nvPr/>
        </p:nvGrpSpPr>
        <p:grpSpPr>
          <a:xfrm>
            <a:off x="4800601" y="2273300"/>
            <a:ext cx="6659880" cy="2636520"/>
            <a:chOff x="4800601" y="2273300"/>
            <a:chExt cx="6659880" cy="263652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0601" y="2273300"/>
              <a:ext cx="6659878" cy="2636324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7926184" y="2946862"/>
              <a:ext cx="1775460" cy="561340"/>
            </a:xfrm>
            <a:custGeom>
              <a:avLst/>
              <a:gdLst/>
              <a:ahLst/>
              <a:cxnLst/>
              <a:rect l="l" t="t" r="r" b="b"/>
              <a:pathLst>
                <a:path w="1775459" h="561339">
                  <a:moveTo>
                    <a:pt x="0" y="0"/>
                  </a:moveTo>
                  <a:lnTo>
                    <a:pt x="1775030" y="0"/>
                  </a:lnTo>
                  <a:lnTo>
                    <a:pt x="1775030" y="561108"/>
                  </a:lnTo>
                  <a:lnTo>
                    <a:pt x="0" y="56110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60427" y="3775876"/>
              <a:ext cx="3440129" cy="1080886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5855665" y="3771113"/>
              <a:ext cx="3449954" cy="1090930"/>
            </a:xfrm>
            <a:custGeom>
              <a:avLst/>
              <a:gdLst/>
              <a:ahLst/>
              <a:cxnLst/>
              <a:rect l="l" t="t" r="r" b="b"/>
              <a:pathLst>
                <a:path w="3449954" h="1090929">
                  <a:moveTo>
                    <a:pt x="0" y="0"/>
                  </a:moveTo>
                  <a:lnTo>
                    <a:pt x="3449654" y="0"/>
                  </a:lnTo>
                  <a:lnTo>
                    <a:pt x="3449654" y="1090411"/>
                  </a:lnTo>
                  <a:lnTo>
                    <a:pt x="0" y="109041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776251" y="4502425"/>
              <a:ext cx="323850" cy="263525"/>
            </a:xfrm>
            <a:custGeom>
              <a:avLst/>
              <a:gdLst/>
              <a:ahLst/>
              <a:cxnLst/>
              <a:rect l="l" t="t" r="r" b="b"/>
              <a:pathLst>
                <a:path w="323850" h="263525">
                  <a:moveTo>
                    <a:pt x="0" y="0"/>
                  </a:moveTo>
                  <a:lnTo>
                    <a:pt x="323296" y="0"/>
                  </a:lnTo>
                  <a:lnTo>
                    <a:pt x="323296" y="263386"/>
                  </a:lnTo>
                  <a:lnTo>
                    <a:pt x="0" y="26338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748711" y="2493552"/>
              <a:ext cx="381000" cy="1149985"/>
            </a:xfrm>
            <a:custGeom>
              <a:avLst/>
              <a:gdLst/>
              <a:ahLst/>
              <a:cxnLst/>
              <a:rect l="l" t="t" r="r" b="b"/>
              <a:pathLst>
                <a:path w="381000" h="1149985">
                  <a:moveTo>
                    <a:pt x="380876" y="0"/>
                  </a:moveTo>
                  <a:lnTo>
                    <a:pt x="215550" y="132784"/>
                  </a:lnTo>
                  <a:lnTo>
                    <a:pt x="182659" y="161464"/>
                  </a:lnTo>
                  <a:lnTo>
                    <a:pt x="152427" y="192451"/>
                  </a:lnTo>
                  <a:lnTo>
                    <a:pt x="124870" y="225607"/>
                  </a:lnTo>
                  <a:lnTo>
                    <a:pt x="100005" y="260796"/>
                  </a:lnTo>
                  <a:lnTo>
                    <a:pt x="77848" y="297881"/>
                  </a:lnTo>
                  <a:lnTo>
                    <a:pt x="58417" y="336725"/>
                  </a:lnTo>
                  <a:lnTo>
                    <a:pt x="41728" y="377190"/>
                  </a:lnTo>
                  <a:lnTo>
                    <a:pt x="27798" y="419140"/>
                  </a:lnTo>
                  <a:lnTo>
                    <a:pt x="16643" y="462437"/>
                  </a:lnTo>
                  <a:lnTo>
                    <a:pt x="8281" y="506945"/>
                  </a:lnTo>
                  <a:lnTo>
                    <a:pt x="2727" y="552526"/>
                  </a:lnTo>
                  <a:lnTo>
                    <a:pt x="0" y="599043"/>
                  </a:lnTo>
                  <a:lnTo>
                    <a:pt x="114" y="646359"/>
                  </a:lnTo>
                  <a:lnTo>
                    <a:pt x="3087" y="694338"/>
                  </a:lnTo>
                  <a:lnTo>
                    <a:pt x="8936" y="742841"/>
                  </a:lnTo>
                  <a:lnTo>
                    <a:pt x="17678" y="791733"/>
                  </a:lnTo>
                  <a:lnTo>
                    <a:pt x="29328" y="840875"/>
                  </a:lnTo>
                  <a:lnTo>
                    <a:pt x="43904" y="890131"/>
                  </a:lnTo>
                  <a:lnTo>
                    <a:pt x="61423" y="939364"/>
                  </a:lnTo>
                  <a:lnTo>
                    <a:pt x="81901" y="988437"/>
                  </a:lnTo>
                  <a:lnTo>
                    <a:pt x="105355" y="1037212"/>
                  </a:lnTo>
                  <a:lnTo>
                    <a:pt x="22693" y="1103605"/>
                  </a:lnTo>
                  <a:lnTo>
                    <a:pt x="304124" y="1149541"/>
                  </a:lnTo>
                  <a:lnTo>
                    <a:pt x="353343" y="838036"/>
                  </a:lnTo>
                  <a:lnTo>
                    <a:pt x="270681" y="904427"/>
                  </a:lnTo>
                  <a:lnTo>
                    <a:pt x="247227" y="855652"/>
                  </a:lnTo>
                  <a:lnTo>
                    <a:pt x="226749" y="806580"/>
                  </a:lnTo>
                  <a:lnTo>
                    <a:pt x="209230" y="757347"/>
                  </a:lnTo>
                  <a:lnTo>
                    <a:pt x="194654" y="708091"/>
                  </a:lnTo>
                  <a:lnTo>
                    <a:pt x="183003" y="658948"/>
                  </a:lnTo>
                  <a:lnTo>
                    <a:pt x="174262" y="610057"/>
                  </a:lnTo>
                  <a:lnTo>
                    <a:pt x="168413" y="561553"/>
                  </a:lnTo>
                  <a:lnTo>
                    <a:pt x="165439" y="513575"/>
                  </a:lnTo>
                  <a:lnTo>
                    <a:pt x="165325" y="466258"/>
                  </a:lnTo>
                  <a:lnTo>
                    <a:pt x="168053" y="419741"/>
                  </a:lnTo>
                  <a:lnTo>
                    <a:pt x="173607" y="374160"/>
                  </a:lnTo>
                  <a:lnTo>
                    <a:pt x="181969" y="329653"/>
                  </a:lnTo>
                  <a:lnTo>
                    <a:pt x="193124" y="286355"/>
                  </a:lnTo>
                  <a:lnTo>
                    <a:pt x="207054" y="244405"/>
                  </a:lnTo>
                  <a:lnTo>
                    <a:pt x="223743" y="203940"/>
                  </a:lnTo>
                  <a:lnTo>
                    <a:pt x="243174" y="165096"/>
                  </a:lnTo>
                  <a:lnTo>
                    <a:pt x="265331" y="128011"/>
                  </a:lnTo>
                  <a:lnTo>
                    <a:pt x="290196" y="92822"/>
                  </a:lnTo>
                  <a:lnTo>
                    <a:pt x="317753" y="59666"/>
                  </a:lnTo>
                  <a:lnTo>
                    <a:pt x="347985" y="28679"/>
                  </a:lnTo>
                  <a:lnTo>
                    <a:pt x="380876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053545" y="2370488"/>
              <a:ext cx="1132840" cy="495300"/>
            </a:xfrm>
            <a:custGeom>
              <a:avLst/>
              <a:gdLst/>
              <a:ahLst/>
              <a:cxnLst/>
              <a:rect l="l" t="t" r="r" b="b"/>
              <a:pathLst>
                <a:path w="1132840" h="495300">
                  <a:moveTo>
                    <a:pt x="427977" y="0"/>
                  </a:moveTo>
                  <a:lnTo>
                    <a:pt x="385185" y="2231"/>
                  </a:lnTo>
                  <a:lnTo>
                    <a:pt x="343027" y="7258"/>
                  </a:lnTo>
                  <a:lnTo>
                    <a:pt x="301626" y="15108"/>
                  </a:lnTo>
                  <a:lnTo>
                    <a:pt x="261105" y="25810"/>
                  </a:lnTo>
                  <a:lnTo>
                    <a:pt x="221588" y="39390"/>
                  </a:lnTo>
                  <a:lnTo>
                    <a:pt x="183200" y="55877"/>
                  </a:lnTo>
                  <a:lnTo>
                    <a:pt x="146064" y="75300"/>
                  </a:lnTo>
                  <a:lnTo>
                    <a:pt x="110303" y="97686"/>
                  </a:lnTo>
                  <a:lnTo>
                    <a:pt x="76042" y="123064"/>
                  </a:lnTo>
                  <a:lnTo>
                    <a:pt x="36239" y="158427"/>
                  </a:lnTo>
                  <a:lnTo>
                    <a:pt x="0" y="197698"/>
                  </a:lnTo>
                  <a:lnTo>
                    <a:pt x="39237" y="179242"/>
                  </a:lnTo>
                  <a:lnTo>
                    <a:pt x="79638" y="163919"/>
                  </a:lnTo>
                  <a:lnTo>
                    <a:pt x="121072" y="151689"/>
                  </a:lnTo>
                  <a:lnTo>
                    <a:pt x="163409" y="142514"/>
                  </a:lnTo>
                  <a:lnTo>
                    <a:pt x="206520" y="136351"/>
                  </a:lnTo>
                  <a:lnTo>
                    <a:pt x="250276" y="133163"/>
                  </a:lnTo>
                  <a:lnTo>
                    <a:pt x="294546" y="132909"/>
                  </a:lnTo>
                  <a:lnTo>
                    <a:pt x="339201" y="135548"/>
                  </a:lnTo>
                  <a:lnTo>
                    <a:pt x="384111" y="141042"/>
                  </a:lnTo>
                  <a:lnTo>
                    <a:pt x="429147" y="149350"/>
                  </a:lnTo>
                  <a:lnTo>
                    <a:pt x="474180" y="160432"/>
                  </a:lnTo>
                  <a:lnTo>
                    <a:pt x="519079" y="174249"/>
                  </a:lnTo>
                  <a:lnTo>
                    <a:pt x="563714" y="190760"/>
                  </a:lnTo>
                  <a:lnTo>
                    <a:pt x="607957" y="209926"/>
                  </a:lnTo>
                  <a:lnTo>
                    <a:pt x="651678" y="231707"/>
                  </a:lnTo>
                  <a:lnTo>
                    <a:pt x="694747" y="256062"/>
                  </a:lnTo>
                  <a:lnTo>
                    <a:pt x="737034" y="282953"/>
                  </a:lnTo>
                  <a:lnTo>
                    <a:pt x="778410" y="312339"/>
                  </a:lnTo>
                  <a:lnTo>
                    <a:pt x="818745" y="344180"/>
                  </a:lnTo>
                  <a:lnTo>
                    <a:pt x="857909" y="378436"/>
                  </a:lnTo>
                  <a:lnTo>
                    <a:pt x="895774" y="415068"/>
                  </a:lnTo>
                  <a:lnTo>
                    <a:pt x="932209" y="454035"/>
                  </a:lnTo>
                  <a:lnTo>
                    <a:pt x="967084" y="495298"/>
                  </a:lnTo>
                  <a:lnTo>
                    <a:pt x="1132408" y="362513"/>
                  </a:lnTo>
                  <a:lnTo>
                    <a:pt x="1097784" y="321522"/>
                  </a:lnTo>
                  <a:lnTo>
                    <a:pt x="1061691" y="282848"/>
                  </a:lnTo>
                  <a:lnTo>
                    <a:pt x="1024250" y="246521"/>
                  </a:lnTo>
                  <a:lnTo>
                    <a:pt x="985587" y="212568"/>
                  </a:lnTo>
                  <a:lnTo>
                    <a:pt x="945824" y="181017"/>
                  </a:lnTo>
                  <a:lnTo>
                    <a:pt x="905086" y="151897"/>
                  </a:lnTo>
                  <a:lnTo>
                    <a:pt x="863496" y="125235"/>
                  </a:lnTo>
                  <a:lnTo>
                    <a:pt x="821178" y="101059"/>
                  </a:lnTo>
                  <a:lnTo>
                    <a:pt x="778256" y="79398"/>
                  </a:lnTo>
                  <a:lnTo>
                    <a:pt x="734854" y="60280"/>
                  </a:lnTo>
                  <a:lnTo>
                    <a:pt x="691095" y="43732"/>
                  </a:lnTo>
                  <a:lnTo>
                    <a:pt x="647102" y="29783"/>
                  </a:lnTo>
                  <a:lnTo>
                    <a:pt x="603001" y="18461"/>
                  </a:lnTo>
                  <a:lnTo>
                    <a:pt x="558914" y="9793"/>
                  </a:lnTo>
                  <a:lnTo>
                    <a:pt x="514965" y="3808"/>
                  </a:lnTo>
                  <a:lnTo>
                    <a:pt x="471278" y="535"/>
                  </a:lnTo>
                  <a:lnTo>
                    <a:pt x="427977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2569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002" y="2508854"/>
            <a:ext cx="765810" cy="65405"/>
          </a:xfrm>
          <a:custGeom>
            <a:avLst/>
            <a:gdLst/>
            <a:ahLst/>
            <a:cxnLst/>
            <a:rect l="l" t="t" r="r" b="b"/>
            <a:pathLst>
              <a:path w="765810" h="65405">
                <a:moveTo>
                  <a:pt x="754579" y="0"/>
                </a:moveTo>
                <a:lnTo>
                  <a:pt x="0" y="0"/>
                </a:lnTo>
                <a:lnTo>
                  <a:pt x="0" y="54176"/>
                </a:lnTo>
                <a:lnTo>
                  <a:pt x="10835" y="65011"/>
                </a:lnTo>
                <a:lnTo>
                  <a:pt x="765414" y="65011"/>
                </a:lnTo>
                <a:lnTo>
                  <a:pt x="765414" y="10835"/>
                </a:lnTo>
                <a:lnTo>
                  <a:pt x="754579" y="0"/>
                </a:lnTo>
                <a:close/>
              </a:path>
            </a:pathLst>
          </a:custGeom>
          <a:solidFill>
            <a:srgbClr val="00A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26079" y="1810511"/>
            <a:ext cx="8711565" cy="4215765"/>
            <a:chOff x="2926079" y="1810511"/>
            <a:chExt cx="8711565" cy="4215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79" y="1810511"/>
              <a:ext cx="8711184" cy="4215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4088" y="1835054"/>
              <a:ext cx="8608695" cy="4111625"/>
            </a:xfrm>
            <a:custGeom>
              <a:avLst/>
              <a:gdLst/>
              <a:ahLst/>
              <a:cxnLst/>
              <a:rect l="l" t="t" r="r" b="b"/>
              <a:pathLst>
                <a:path w="8608695" h="4111625">
                  <a:moveTo>
                    <a:pt x="7923399" y="0"/>
                  </a:moveTo>
                  <a:lnTo>
                    <a:pt x="685265" y="0"/>
                  </a:lnTo>
                  <a:lnTo>
                    <a:pt x="636326" y="1720"/>
                  </a:lnTo>
                  <a:lnTo>
                    <a:pt x="588316" y="6805"/>
                  </a:lnTo>
                  <a:lnTo>
                    <a:pt x="541350" y="15137"/>
                  </a:lnTo>
                  <a:lnTo>
                    <a:pt x="495546" y="26601"/>
                  </a:lnTo>
                  <a:lnTo>
                    <a:pt x="451017" y="41082"/>
                  </a:lnTo>
                  <a:lnTo>
                    <a:pt x="407882" y="58462"/>
                  </a:lnTo>
                  <a:lnTo>
                    <a:pt x="366255" y="78626"/>
                  </a:lnTo>
                  <a:lnTo>
                    <a:pt x="326252" y="101459"/>
                  </a:lnTo>
                  <a:lnTo>
                    <a:pt x="287990" y="126844"/>
                  </a:lnTo>
                  <a:lnTo>
                    <a:pt x="251584" y="154664"/>
                  </a:lnTo>
                  <a:lnTo>
                    <a:pt x="217150" y="184806"/>
                  </a:lnTo>
                  <a:lnTo>
                    <a:pt x="184805" y="217151"/>
                  </a:lnTo>
                  <a:lnTo>
                    <a:pt x="154664" y="251585"/>
                  </a:lnTo>
                  <a:lnTo>
                    <a:pt x="126843" y="287991"/>
                  </a:lnTo>
                  <a:lnTo>
                    <a:pt x="101458" y="326253"/>
                  </a:lnTo>
                  <a:lnTo>
                    <a:pt x="78626" y="366256"/>
                  </a:lnTo>
                  <a:lnTo>
                    <a:pt x="58462" y="407883"/>
                  </a:lnTo>
                  <a:lnTo>
                    <a:pt x="41081" y="451019"/>
                  </a:lnTo>
                  <a:lnTo>
                    <a:pt x="26601" y="495548"/>
                  </a:lnTo>
                  <a:lnTo>
                    <a:pt x="15137" y="541353"/>
                  </a:lnTo>
                  <a:lnTo>
                    <a:pt x="6805" y="588318"/>
                  </a:lnTo>
                  <a:lnTo>
                    <a:pt x="1720" y="636328"/>
                  </a:lnTo>
                  <a:lnTo>
                    <a:pt x="0" y="685267"/>
                  </a:lnTo>
                  <a:lnTo>
                    <a:pt x="0" y="3426279"/>
                  </a:lnTo>
                  <a:lnTo>
                    <a:pt x="1720" y="3475218"/>
                  </a:lnTo>
                  <a:lnTo>
                    <a:pt x="6805" y="3523228"/>
                  </a:lnTo>
                  <a:lnTo>
                    <a:pt x="15137" y="3570194"/>
                  </a:lnTo>
                  <a:lnTo>
                    <a:pt x="26601" y="3615999"/>
                  </a:lnTo>
                  <a:lnTo>
                    <a:pt x="41081" y="3660527"/>
                  </a:lnTo>
                  <a:lnTo>
                    <a:pt x="58462" y="3703663"/>
                  </a:lnTo>
                  <a:lnTo>
                    <a:pt x="78626" y="3745290"/>
                  </a:lnTo>
                  <a:lnTo>
                    <a:pt x="101458" y="3785293"/>
                  </a:lnTo>
                  <a:lnTo>
                    <a:pt x="126843" y="3823556"/>
                  </a:lnTo>
                  <a:lnTo>
                    <a:pt x="154664" y="3859962"/>
                  </a:lnTo>
                  <a:lnTo>
                    <a:pt x="184805" y="3894395"/>
                  </a:lnTo>
                  <a:lnTo>
                    <a:pt x="217150" y="3926741"/>
                  </a:lnTo>
                  <a:lnTo>
                    <a:pt x="251584" y="3956882"/>
                  </a:lnTo>
                  <a:lnTo>
                    <a:pt x="287990" y="3984703"/>
                  </a:lnTo>
                  <a:lnTo>
                    <a:pt x="326252" y="4010087"/>
                  </a:lnTo>
                  <a:lnTo>
                    <a:pt x="366255" y="4032920"/>
                  </a:lnTo>
                  <a:lnTo>
                    <a:pt x="407882" y="4053084"/>
                  </a:lnTo>
                  <a:lnTo>
                    <a:pt x="451017" y="4070465"/>
                  </a:lnTo>
                  <a:lnTo>
                    <a:pt x="495546" y="4084945"/>
                  </a:lnTo>
                  <a:lnTo>
                    <a:pt x="541350" y="4096409"/>
                  </a:lnTo>
                  <a:lnTo>
                    <a:pt x="588316" y="4104741"/>
                  </a:lnTo>
                  <a:lnTo>
                    <a:pt x="636326" y="4109826"/>
                  </a:lnTo>
                  <a:lnTo>
                    <a:pt x="685265" y="4111547"/>
                  </a:lnTo>
                  <a:lnTo>
                    <a:pt x="7923399" y="4111547"/>
                  </a:lnTo>
                  <a:lnTo>
                    <a:pt x="7972338" y="4109826"/>
                  </a:lnTo>
                  <a:lnTo>
                    <a:pt x="8020348" y="4104741"/>
                  </a:lnTo>
                  <a:lnTo>
                    <a:pt x="8067313" y="4096409"/>
                  </a:lnTo>
                  <a:lnTo>
                    <a:pt x="8113118" y="4084945"/>
                  </a:lnTo>
                  <a:lnTo>
                    <a:pt x="8157646" y="4070465"/>
                  </a:lnTo>
                  <a:lnTo>
                    <a:pt x="8200782" y="4053084"/>
                  </a:lnTo>
                  <a:lnTo>
                    <a:pt x="8242409" y="4032920"/>
                  </a:lnTo>
                  <a:lnTo>
                    <a:pt x="8282412" y="4010087"/>
                  </a:lnTo>
                  <a:lnTo>
                    <a:pt x="8320674" y="3984703"/>
                  </a:lnTo>
                  <a:lnTo>
                    <a:pt x="8357080" y="3956882"/>
                  </a:lnTo>
                  <a:lnTo>
                    <a:pt x="8391514" y="3926741"/>
                  </a:lnTo>
                  <a:lnTo>
                    <a:pt x="8423859" y="3894395"/>
                  </a:lnTo>
                  <a:lnTo>
                    <a:pt x="8454000" y="3859962"/>
                  </a:lnTo>
                  <a:lnTo>
                    <a:pt x="8481821" y="3823556"/>
                  </a:lnTo>
                  <a:lnTo>
                    <a:pt x="8507206" y="3785293"/>
                  </a:lnTo>
                  <a:lnTo>
                    <a:pt x="8530038" y="3745290"/>
                  </a:lnTo>
                  <a:lnTo>
                    <a:pt x="8550203" y="3703663"/>
                  </a:lnTo>
                  <a:lnTo>
                    <a:pt x="8567583" y="3660527"/>
                  </a:lnTo>
                  <a:lnTo>
                    <a:pt x="8582064" y="3615999"/>
                  </a:lnTo>
                  <a:lnTo>
                    <a:pt x="8593528" y="3570194"/>
                  </a:lnTo>
                  <a:lnTo>
                    <a:pt x="8601860" y="3523228"/>
                  </a:lnTo>
                  <a:lnTo>
                    <a:pt x="8606945" y="3475218"/>
                  </a:lnTo>
                  <a:lnTo>
                    <a:pt x="8608665" y="3426279"/>
                  </a:lnTo>
                  <a:lnTo>
                    <a:pt x="8608665" y="685267"/>
                  </a:lnTo>
                  <a:lnTo>
                    <a:pt x="8606945" y="636328"/>
                  </a:lnTo>
                  <a:lnTo>
                    <a:pt x="8601860" y="588318"/>
                  </a:lnTo>
                  <a:lnTo>
                    <a:pt x="8593528" y="541353"/>
                  </a:lnTo>
                  <a:lnTo>
                    <a:pt x="8582064" y="495548"/>
                  </a:lnTo>
                  <a:lnTo>
                    <a:pt x="8567583" y="451019"/>
                  </a:lnTo>
                  <a:lnTo>
                    <a:pt x="8550203" y="407883"/>
                  </a:lnTo>
                  <a:lnTo>
                    <a:pt x="8530038" y="366256"/>
                  </a:lnTo>
                  <a:lnTo>
                    <a:pt x="8507206" y="326253"/>
                  </a:lnTo>
                  <a:lnTo>
                    <a:pt x="8481821" y="287991"/>
                  </a:lnTo>
                  <a:lnTo>
                    <a:pt x="8454000" y="251585"/>
                  </a:lnTo>
                  <a:lnTo>
                    <a:pt x="8423859" y="217151"/>
                  </a:lnTo>
                  <a:lnTo>
                    <a:pt x="8391514" y="184806"/>
                  </a:lnTo>
                  <a:lnTo>
                    <a:pt x="8357080" y="154664"/>
                  </a:lnTo>
                  <a:lnTo>
                    <a:pt x="8320674" y="126844"/>
                  </a:lnTo>
                  <a:lnTo>
                    <a:pt x="8282412" y="101459"/>
                  </a:lnTo>
                  <a:lnTo>
                    <a:pt x="8242409" y="78626"/>
                  </a:lnTo>
                  <a:lnTo>
                    <a:pt x="8200782" y="58462"/>
                  </a:lnTo>
                  <a:lnTo>
                    <a:pt x="8157646" y="41082"/>
                  </a:lnTo>
                  <a:lnTo>
                    <a:pt x="8113118" y="26601"/>
                  </a:lnTo>
                  <a:lnTo>
                    <a:pt x="8067313" y="15137"/>
                  </a:lnTo>
                  <a:lnTo>
                    <a:pt x="8020348" y="6805"/>
                  </a:lnTo>
                  <a:lnTo>
                    <a:pt x="7972338" y="1720"/>
                  </a:lnTo>
                  <a:lnTo>
                    <a:pt x="79233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2080" y="3850604"/>
              <a:ext cx="8601075" cy="80645"/>
            </a:xfrm>
            <a:custGeom>
              <a:avLst/>
              <a:gdLst/>
              <a:ahLst/>
              <a:cxnLst/>
              <a:rect l="l" t="t" r="r" b="b"/>
              <a:pathLst>
                <a:path w="8601075" h="80645">
                  <a:moveTo>
                    <a:pt x="8587265" y="0"/>
                  </a:moveTo>
                  <a:lnTo>
                    <a:pt x="0" y="0"/>
                  </a:lnTo>
                  <a:lnTo>
                    <a:pt x="0" y="67039"/>
                  </a:lnTo>
                  <a:lnTo>
                    <a:pt x="13408" y="80446"/>
                  </a:lnTo>
                  <a:lnTo>
                    <a:pt x="8600673" y="80446"/>
                  </a:lnTo>
                  <a:lnTo>
                    <a:pt x="8600673" y="13407"/>
                  </a:lnTo>
                  <a:lnTo>
                    <a:pt x="8587265" y="0"/>
                  </a:lnTo>
                  <a:close/>
                </a:path>
              </a:pathLst>
            </a:custGeom>
            <a:solidFill>
              <a:srgbClr val="00AB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4592" y="1639823"/>
            <a:ext cx="2438400" cy="4529455"/>
            <a:chOff x="164592" y="1639823"/>
            <a:chExt cx="2438400" cy="45294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639823"/>
              <a:ext cx="1033271" cy="874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850" y="166382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4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2551175"/>
              <a:ext cx="1033271" cy="8778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850" y="257749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3465575"/>
              <a:ext cx="1033271" cy="877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850" y="349116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" y="1810511"/>
              <a:ext cx="1880616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5" y="2721863"/>
              <a:ext cx="1880616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375" y="3633216"/>
              <a:ext cx="1880616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2" y="4379975"/>
              <a:ext cx="1033271" cy="8778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2850" y="440483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375" y="4544567"/>
              <a:ext cx="1880616" cy="569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592" y="5294375"/>
              <a:ext cx="1033271" cy="8747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2850" y="531850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4"/>
                  </a:lnTo>
                  <a:lnTo>
                    <a:pt x="735526" y="772644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375" y="5455919"/>
              <a:ext cx="1880616" cy="569976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681227" y="473361"/>
            <a:ext cx="11442700" cy="382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Respond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RFQ/RFP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44124" y="912054"/>
            <a:ext cx="6527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Let’s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steps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navigate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Oracle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Cloud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homepage.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709" y="1835054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50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985"/>
              </a:spcBef>
            </a:pPr>
            <a:r>
              <a:rPr sz="1100" dirty="0">
                <a:latin typeface="Verdana"/>
                <a:cs typeface="Verdana"/>
              </a:rPr>
              <a:t>1.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Access</a:t>
            </a:r>
            <a:r>
              <a:rPr sz="1100" spc="10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Cloud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2709" y="2746269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35"/>
              </a:spcBef>
            </a:pPr>
            <a:r>
              <a:rPr sz="1100" b="1" dirty="0">
                <a:latin typeface="Verdana"/>
                <a:cs typeface="Verdana"/>
              </a:rPr>
              <a:t>2.</a:t>
            </a:r>
            <a:r>
              <a:rPr sz="1100" b="1" spc="9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Access</a:t>
            </a:r>
            <a:r>
              <a:rPr sz="1100" b="1" spc="120" dirty="0">
                <a:latin typeface="Verdana"/>
                <a:cs typeface="Verdana"/>
              </a:rPr>
              <a:t> </a:t>
            </a:r>
            <a:r>
              <a:rPr sz="1100" b="1" spc="-20" dirty="0">
                <a:latin typeface="Verdana"/>
                <a:cs typeface="Verdana"/>
              </a:rPr>
              <a:t>Home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709" y="3657483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301625" marR="422909" indent="-203200">
              <a:lnSpc>
                <a:spcPct val="105500"/>
              </a:lnSpc>
              <a:spcBef>
                <a:spcPts val="409"/>
              </a:spcBef>
            </a:pPr>
            <a:r>
              <a:rPr sz="1100" dirty="0">
                <a:latin typeface="Verdana"/>
                <a:cs typeface="Verdana"/>
              </a:rPr>
              <a:t>3.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Go</a:t>
            </a:r>
            <a:r>
              <a:rPr sz="1100" spc="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to</a:t>
            </a:r>
            <a:r>
              <a:rPr sz="1100" spc="5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Supplier Portal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2709" y="4568696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77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5"/>
              </a:spcBef>
            </a:pPr>
            <a:r>
              <a:rPr sz="1100" dirty="0">
                <a:latin typeface="Verdana"/>
                <a:cs typeface="Verdana"/>
              </a:rPr>
              <a:t>4.</a:t>
            </a:r>
            <a:r>
              <a:rPr sz="1100" spc="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View</a:t>
            </a:r>
            <a:r>
              <a:rPr sz="1100" spc="9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Negotiation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2709" y="5479910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</a:pPr>
            <a:r>
              <a:rPr sz="1100" dirty="0">
                <a:latin typeface="Verdana"/>
                <a:cs typeface="Verdana"/>
              </a:rPr>
              <a:t>5.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Acknowledgement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11417" y="2299715"/>
            <a:ext cx="1592580" cy="1522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400" dirty="0">
                <a:latin typeface="Verdana"/>
                <a:cs typeface="Verdana"/>
              </a:rPr>
              <a:t>From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Oracle </a:t>
            </a:r>
            <a:r>
              <a:rPr sz="1400" dirty="0">
                <a:latin typeface="Verdana"/>
                <a:cs typeface="Verdana"/>
              </a:rPr>
              <a:t>Cloud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homepage, </a:t>
            </a: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b="1" spc="-20" dirty="0">
                <a:latin typeface="Verdana"/>
                <a:cs typeface="Verdana"/>
              </a:rPr>
              <a:t>Home </a:t>
            </a:r>
            <a:r>
              <a:rPr sz="1400" dirty="0">
                <a:latin typeface="Verdana"/>
                <a:cs typeface="Verdana"/>
              </a:rPr>
              <a:t>icon.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This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will </a:t>
            </a:r>
            <a:r>
              <a:rPr sz="1400" dirty="0">
                <a:latin typeface="Verdana"/>
                <a:cs typeface="Verdana"/>
              </a:rPr>
              <a:t>take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you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dirty="0">
                <a:latin typeface="Verdana"/>
                <a:cs typeface="Verdana"/>
              </a:rPr>
              <a:t>Oracle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Cloud </a:t>
            </a:r>
            <a:r>
              <a:rPr sz="1400" dirty="0">
                <a:latin typeface="Verdana"/>
                <a:cs typeface="Verdana"/>
              </a:rPr>
              <a:t>main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page.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795427" y="1918965"/>
            <a:ext cx="6569075" cy="3331845"/>
            <a:chOff x="4795427" y="1918965"/>
            <a:chExt cx="6569075" cy="3331845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4952" y="2268057"/>
              <a:ext cx="6549810" cy="297277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800189" y="2263295"/>
              <a:ext cx="6559550" cy="2982595"/>
            </a:xfrm>
            <a:custGeom>
              <a:avLst/>
              <a:gdLst/>
              <a:ahLst/>
              <a:cxnLst/>
              <a:rect l="l" t="t" r="r" b="b"/>
              <a:pathLst>
                <a:path w="6559550" h="2982595">
                  <a:moveTo>
                    <a:pt x="0" y="0"/>
                  </a:moveTo>
                  <a:lnTo>
                    <a:pt x="6559336" y="0"/>
                  </a:lnTo>
                  <a:lnTo>
                    <a:pt x="6559336" y="2982303"/>
                  </a:lnTo>
                  <a:lnTo>
                    <a:pt x="0" y="298230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446146" y="2267760"/>
              <a:ext cx="188595" cy="205104"/>
            </a:xfrm>
            <a:custGeom>
              <a:avLst/>
              <a:gdLst/>
              <a:ahLst/>
              <a:cxnLst/>
              <a:rect l="l" t="t" r="r" b="b"/>
              <a:pathLst>
                <a:path w="188595" h="205105">
                  <a:moveTo>
                    <a:pt x="187986" y="0"/>
                  </a:moveTo>
                  <a:lnTo>
                    <a:pt x="0" y="0"/>
                  </a:lnTo>
                  <a:lnTo>
                    <a:pt x="0" y="204508"/>
                  </a:lnTo>
                  <a:lnTo>
                    <a:pt x="187986" y="204508"/>
                  </a:lnTo>
                  <a:lnTo>
                    <a:pt x="187986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268937" y="3722889"/>
              <a:ext cx="4744819" cy="90403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264175" y="3718124"/>
              <a:ext cx="4754880" cy="913765"/>
            </a:xfrm>
            <a:custGeom>
              <a:avLst/>
              <a:gdLst/>
              <a:ahLst/>
              <a:cxnLst/>
              <a:rect l="l" t="t" r="r" b="b"/>
              <a:pathLst>
                <a:path w="4754880" h="913764">
                  <a:moveTo>
                    <a:pt x="0" y="0"/>
                  </a:moveTo>
                  <a:lnTo>
                    <a:pt x="4754345" y="0"/>
                  </a:lnTo>
                  <a:lnTo>
                    <a:pt x="4754345" y="913565"/>
                  </a:lnTo>
                  <a:lnTo>
                    <a:pt x="0" y="91356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966838" y="3722886"/>
              <a:ext cx="990600" cy="904240"/>
            </a:xfrm>
            <a:custGeom>
              <a:avLst/>
              <a:gdLst/>
              <a:ahLst/>
              <a:cxnLst/>
              <a:rect l="l" t="t" r="r" b="b"/>
              <a:pathLst>
                <a:path w="990600" h="904239">
                  <a:moveTo>
                    <a:pt x="990341" y="0"/>
                  </a:moveTo>
                  <a:lnTo>
                    <a:pt x="0" y="0"/>
                  </a:lnTo>
                  <a:lnTo>
                    <a:pt x="0" y="904040"/>
                  </a:lnTo>
                  <a:lnTo>
                    <a:pt x="990341" y="904040"/>
                  </a:lnTo>
                  <a:lnTo>
                    <a:pt x="990341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888443" y="2042029"/>
              <a:ext cx="381000" cy="1149985"/>
            </a:xfrm>
            <a:custGeom>
              <a:avLst/>
              <a:gdLst/>
              <a:ahLst/>
              <a:cxnLst/>
              <a:rect l="l" t="t" r="r" b="b"/>
              <a:pathLst>
                <a:path w="381000" h="1149985">
                  <a:moveTo>
                    <a:pt x="380877" y="0"/>
                  </a:moveTo>
                  <a:lnTo>
                    <a:pt x="215551" y="132784"/>
                  </a:lnTo>
                  <a:lnTo>
                    <a:pt x="182660" y="161464"/>
                  </a:lnTo>
                  <a:lnTo>
                    <a:pt x="152427" y="192451"/>
                  </a:lnTo>
                  <a:lnTo>
                    <a:pt x="124870" y="225607"/>
                  </a:lnTo>
                  <a:lnTo>
                    <a:pt x="100005" y="260796"/>
                  </a:lnTo>
                  <a:lnTo>
                    <a:pt x="77849" y="297881"/>
                  </a:lnTo>
                  <a:lnTo>
                    <a:pt x="58417" y="336725"/>
                  </a:lnTo>
                  <a:lnTo>
                    <a:pt x="41728" y="377190"/>
                  </a:lnTo>
                  <a:lnTo>
                    <a:pt x="27798" y="419140"/>
                  </a:lnTo>
                  <a:lnTo>
                    <a:pt x="16644" y="462437"/>
                  </a:lnTo>
                  <a:lnTo>
                    <a:pt x="8281" y="506945"/>
                  </a:lnTo>
                  <a:lnTo>
                    <a:pt x="2728" y="552526"/>
                  </a:lnTo>
                  <a:lnTo>
                    <a:pt x="0" y="599043"/>
                  </a:lnTo>
                  <a:lnTo>
                    <a:pt x="114" y="646360"/>
                  </a:lnTo>
                  <a:lnTo>
                    <a:pt x="3087" y="694338"/>
                  </a:lnTo>
                  <a:lnTo>
                    <a:pt x="8936" y="742842"/>
                  </a:lnTo>
                  <a:lnTo>
                    <a:pt x="17678" y="791733"/>
                  </a:lnTo>
                  <a:lnTo>
                    <a:pt x="29328" y="840876"/>
                  </a:lnTo>
                  <a:lnTo>
                    <a:pt x="43904" y="890132"/>
                  </a:lnTo>
                  <a:lnTo>
                    <a:pt x="61423" y="939365"/>
                  </a:lnTo>
                  <a:lnTo>
                    <a:pt x="81901" y="988437"/>
                  </a:lnTo>
                  <a:lnTo>
                    <a:pt x="105355" y="1037212"/>
                  </a:lnTo>
                  <a:lnTo>
                    <a:pt x="22692" y="1103605"/>
                  </a:lnTo>
                  <a:lnTo>
                    <a:pt x="304123" y="1149541"/>
                  </a:lnTo>
                  <a:lnTo>
                    <a:pt x="353343" y="838036"/>
                  </a:lnTo>
                  <a:lnTo>
                    <a:pt x="270680" y="904429"/>
                  </a:lnTo>
                  <a:lnTo>
                    <a:pt x="247226" y="855653"/>
                  </a:lnTo>
                  <a:lnTo>
                    <a:pt x="226748" y="806581"/>
                  </a:lnTo>
                  <a:lnTo>
                    <a:pt x="209230" y="757348"/>
                  </a:lnTo>
                  <a:lnTo>
                    <a:pt x="194653" y="708091"/>
                  </a:lnTo>
                  <a:lnTo>
                    <a:pt x="183003" y="658949"/>
                  </a:lnTo>
                  <a:lnTo>
                    <a:pt x="174262" y="610057"/>
                  </a:lnTo>
                  <a:lnTo>
                    <a:pt x="168413" y="561554"/>
                  </a:lnTo>
                  <a:lnTo>
                    <a:pt x="165440" y="513575"/>
                  </a:lnTo>
                  <a:lnTo>
                    <a:pt x="165325" y="466259"/>
                  </a:lnTo>
                  <a:lnTo>
                    <a:pt x="168053" y="419741"/>
                  </a:lnTo>
                  <a:lnTo>
                    <a:pt x="173607" y="374160"/>
                  </a:lnTo>
                  <a:lnTo>
                    <a:pt x="181970" y="329653"/>
                  </a:lnTo>
                  <a:lnTo>
                    <a:pt x="193124" y="286355"/>
                  </a:lnTo>
                  <a:lnTo>
                    <a:pt x="207055" y="244405"/>
                  </a:lnTo>
                  <a:lnTo>
                    <a:pt x="223744" y="203940"/>
                  </a:lnTo>
                  <a:lnTo>
                    <a:pt x="243175" y="165096"/>
                  </a:lnTo>
                  <a:lnTo>
                    <a:pt x="265331" y="128011"/>
                  </a:lnTo>
                  <a:lnTo>
                    <a:pt x="290196" y="92822"/>
                  </a:lnTo>
                  <a:lnTo>
                    <a:pt x="317753" y="59666"/>
                  </a:lnTo>
                  <a:lnTo>
                    <a:pt x="347986" y="28679"/>
                  </a:lnTo>
                  <a:lnTo>
                    <a:pt x="380877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193278" y="1918965"/>
              <a:ext cx="1132840" cy="495300"/>
            </a:xfrm>
            <a:custGeom>
              <a:avLst/>
              <a:gdLst/>
              <a:ahLst/>
              <a:cxnLst/>
              <a:rect l="l" t="t" r="r" b="b"/>
              <a:pathLst>
                <a:path w="1132840" h="495300">
                  <a:moveTo>
                    <a:pt x="427977" y="0"/>
                  </a:moveTo>
                  <a:lnTo>
                    <a:pt x="385185" y="2231"/>
                  </a:lnTo>
                  <a:lnTo>
                    <a:pt x="343026" y="7258"/>
                  </a:lnTo>
                  <a:lnTo>
                    <a:pt x="301625" y="15108"/>
                  </a:lnTo>
                  <a:lnTo>
                    <a:pt x="261104" y="25809"/>
                  </a:lnTo>
                  <a:lnTo>
                    <a:pt x="221588" y="39390"/>
                  </a:lnTo>
                  <a:lnTo>
                    <a:pt x="183200" y="55877"/>
                  </a:lnTo>
                  <a:lnTo>
                    <a:pt x="146064" y="75300"/>
                  </a:lnTo>
                  <a:lnTo>
                    <a:pt x="110303" y="97686"/>
                  </a:lnTo>
                  <a:lnTo>
                    <a:pt x="76042" y="123063"/>
                  </a:lnTo>
                  <a:lnTo>
                    <a:pt x="36239" y="158427"/>
                  </a:lnTo>
                  <a:lnTo>
                    <a:pt x="0" y="197697"/>
                  </a:lnTo>
                  <a:lnTo>
                    <a:pt x="39237" y="179241"/>
                  </a:lnTo>
                  <a:lnTo>
                    <a:pt x="79638" y="163918"/>
                  </a:lnTo>
                  <a:lnTo>
                    <a:pt x="121072" y="151689"/>
                  </a:lnTo>
                  <a:lnTo>
                    <a:pt x="163409" y="142513"/>
                  </a:lnTo>
                  <a:lnTo>
                    <a:pt x="206520" y="136351"/>
                  </a:lnTo>
                  <a:lnTo>
                    <a:pt x="250275" y="133163"/>
                  </a:lnTo>
                  <a:lnTo>
                    <a:pt x="294545" y="132908"/>
                  </a:lnTo>
                  <a:lnTo>
                    <a:pt x="339200" y="135548"/>
                  </a:lnTo>
                  <a:lnTo>
                    <a:pt x="384111" y="141041"/>
                  </a:lnTo>
                  <a:lnTo>
                    <a:pt x="429147" y="149349"/>
                  </a:lnTo>
                  <a:lnTo>
                    <a:pt x="474179" y="160432"/>
                  </a:lnTo>
                  <a:lnTo>
                    <a:pt x="519078" y="174248"/>
                  </a:lnTo>
                  <a:lnTo>
                    <a:pt x="563714" y="190760"/>
                  </a:lnTo>
                  <a:lnTo>
                    <a:pt x="607957" y="209926"/>
                  </a:lnTo>
                  <a:lnTo>
                    <a:pt x="651677" y="231706"/>
                  </a:lnTo>
                  <a:lnTo>
                    <a:pt x="694746" y="256062"/>
                  </a:lnTo>
                  <a:lnTo>
                    <a:pt x="737033" y="282952"/>
                  </a:lnTo>
                  <a:lnTo>
                    <a:pt x="778409" y="312338"/>
                  </a:lnTo>
                  <a:lnTo>
                    <a:pt x="818744" y="344179"/>
                  </a:lnTo>
                  <a:lnTo>
                    <a:pt x="857908" y="378436"/>
                  </a:lnTo>
                  <a:lnTo>
                    <a:pt x="895773" y="415067"/>
                  </a:lnTo>
                  <a:lnTo>
                    <a:pt x="932208" y="454035"/>
                  </a:lnTo>
                  <a:lnTo>
                    <a:pt x="967083" y="495298"/>
                  </a:lnTo>
                  <a:lnTo>
                    <a:pt x="1132408" y="362513"/>
                  </a:lnTo>
                  <a:lnTo>
                    <a:pt x="1097784" y="321521"/>
                  </a:lnTo>
                  <a:lnTo>
                    <a:pt x="1061691" y="282848"/>
                  </a:lnTo>
                  <a:lnTo>
                    <a:pt x="1024250" y="246520"/>
                  </a:lnTo>
                  <a:lnTo>
                    <a:pt x="985587" y="212567"/>
                  </a:lnTo>
                  <a:lnTo>
                    <a:pt x="945824" y="181017"/>
                  </a:lnTo>
                  <a:lnTo>
                    <a:pt x="905086" y="151896"/>
                  </a:lnTo>
                  <a:lnTo>
                    <a:pt x="863496" y="125235"/>
                  </a:lnTo>
                  <a:lnTo>
                    <a:pt x="821178" y="101059"/>
                  </a:lnTo>
                  <a:lnTo>
                    <a:pt x="778256" y="79398"/>
                  </a:lnTo>
                  <a:lnTo>
                    <a:pt x="734854" y="60280"/>
                  </a:lnTo>
                  <a:lnTo>
                    <a:pt x="691094" y="43732"/>
                  </a:lnTo>
                  <a:lnTo>
                    <a:pt x="647102" y="29783"/>
                  </a:lnTo>
                  <a:lnTo>
                    <a:pt x="603000" y="18461"/>
                  </a:lnTo>
                  <a:lnTo>
                    <a:pt x="558913" y="9793"/>
                  </a:lnTo>
                  <a:lnTo>
                    <a:pt x="514965" y="3808"/>
                  </a:lnTo>
                  <a:lnTo>
                    <a:pt x="471278" y="535"/>
                  </a:lnTo>
                  <a:lnTo>
                    <a:pt x="427977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539750" y="471488"/>
            <a:ext cx="11652250" cy="382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Supplier/s</a:t>
            </a:r>
            <a:r>
              <a:rPr spc="-45" dirty="0"/>
              <a:t> </a:t>
            </a:r>
            <a:r>
              <a:rPr spc="-10" dirty="0"/>
              <a:t>Response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9740" y="863091"/>
            <a:ext cx="1064387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Suppliers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are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registered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(as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Prospective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or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Spend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Authorized)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and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have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access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respective</a:t>
            </a:r>
            <a:r>
              <a:rPr sz="1600" i="1" spc="-4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Portal.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77952" y="1411223"/>
            <a:ext cx="3825240" cy="4831080"/>
            <a:chOff x="377952" y="1411223"/>
            <a:chExt cx="3825240" cy="48310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411223"/>
              <a:ext cx="3785616" cy="48310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952" y="1414271"/>
              <a:ext cx="3825240" cy="198120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472438" y="1447800"/>
            <a:ext cx="3657600" cy="4701540"/>
          </a:xfrm>
          <a:prstGeom prst="rect">
            <a:avLst/>
          </a:prstGeom>
          <a:solidFill>
            <a:srgbClr val="F2F2F2"/>
          </a:solidFill>
          <a:ln w="25400">
            <a:solidFill>
              <a:srgbClr val="F2F2F2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50"/>
              </a:spcBef>
            </a:pPr>
            <a:r>
              <a:rPr sz="1400" dirty="0">
                <a:latin typeface="Verdana"/>
                <a:cs typeface="Verdana"/>
              </a:rPr>
              <a:t>Invited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Supplier</a:t>
            </a:r>
            <a:endParaRPr sz="1400">
              <a:latin typeface="Verdana"/>
              <a:cs typeface="Verdana"/>
            </a:endParaRPr>
          </a:p>
          <a:p>
            <a:pPr marL="91440" marR="113030">
              <a:lnSpc>
                <a:spcPts val="1610"/>
              </a:lnSpc>
              <a:spcBef>
                <a:spcPts val="135"/>
              </a:spcBef>
            </a:pPr>
            <a:r>
              <a:rPr sz="1400" i="1" dirty="0">
                <a:latin typeface="Verdana"/>
                <a:cs typeface="Verdana"/>
              </a:rPr>
              <a:t>(Each</a:t>
            </a:r>
            <a:r>
              <a:rPr sz="1400" i="1" spc="-5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Supplier</a:t>
            </a:r>
            <a:r>
              <a:rPr sz="1400" i="1" spc="-5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acts</a:t>
            </a:r>
            <a:r>
              <a:rPr sz="1400" i="1" spc="-5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independently</a:t>
            </a:r>
            <a:r>
              <a:rPr sz="1400" i="1" spc="-55" dirty="0">
                <a:latin typeface="Verdana"/>
                <a:cs typeface="Verdana"/>
              </a:rPr>
              <a:t> </a:t>
            </a:r>
            <a:r>
              <a:rPr sz="1400" i="1" spc="-25" dirty="0">
                <a:latin typeface="Verdana"/>
                <a:cs typeface="Verdana"/>
              </a:rPr>
              <a:t>and </a:t>
            </a:r>
            <a:r>
              <a:rPr sz="1400" i="1" dirty="0">
                <a:latin typeface="Verdana"/>
                <a:cs typeface="Verdana"/>
              </a:rPr>
              <a:t>accesses</a:t>
            </a:r>
            <a:r>
              <a:rPr sz="1400" i="1" spc="-4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their</a:t>
            </a:r>
            <a:r>
              <a:rPr sz="1400" i="1" spc="-3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own</a:t>
            </a:r>
            <a:r>
              <a:rPr sz="1400" i="1" spc="-35" dirty="0">
                <a:latin typeface="Verdana"/>
                <a:cs typeface="Verdana"/>
              </a:rPr>
              <a:t> </a:t>
            </a:r>
            <a:r>
              <a:rPr sz="1400" i="1" spc="-20" dirty="0">
                <a:latin typeface="Verdana"/>
                <a:cs typeface="Verdana"/>
              </a:rPr>
              <a:t>site)</a:t>
            </a:r>
            <a:endParaRPr sz="1400">
              <a:latin typeface="Verdana"/>
              <a:cs typeface="Verdana"/>
            </a:endParaRPr>
          </a:p>
          <a:p>
            <a:pPr marL="91440" marR="853440">
              <a:lnSpc>
                <a:spcPct val="101400"/>
              </a:lnSpc>
              <a:spcBef>
                <a:spcPts val="1640"/>
              </a:spcBef>
            </a:pPr>
            <a:r>
              <a:rPr sz="1400" dirty="0">
                <a:latin typeface="Verdana"/>
                <a:cs typeface="Verdana"/>
              </a:rPr>
              <a:t>Login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Oracle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Cloud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with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dirty="0">
                <a:latin typeface="Verdana"/>
                <a:cs typeface="Verdana"/>
              </a:rPr>
              <a:t>Supplier’s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credentials.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Supplier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Portal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337286" y="1513931"/>
            <a:ext cx="7539355" cy="4172585"/>
            <a:chOff x="4337286" y="1513931"/>
            <a:chExt cx="7539355" cy="4172585"/>
          </a:xfrm>
        </p:grpSpPr>
        <p:sp>
          <p:nvSpPr>
            <p:cNvPr id="10" name="object 10"/>
            <p:cNvSpPr/>
            <p:nvPr/>
          </p:nvSpPr>
          <p:spPr>
            <a:xfrm>
              <a:off x="11801297" y="1514030"/>
              <a:ext cx="75565" cy="41910"/>
            </a:xfrm>
            <a:custGeom>
              <a:avLst/>
              <a:gdLst/>
              <a:ahLst/>
              <a:cxnLst/>
              <a:rect l="l" t="t" r="r" b="b"/>
              <a:pathLst>
                <a:path w="75565" h="41909">
                  <a:moveTo>
                    <a:pt x="75196" y="0"/>
                  </a:moveTo>
                  <a:lnTo>
                    <a:pt x="0" y="0"/>
                  </a:lnTo>
                  <a:lnTo>
                    <a:pt x="0" y="9436"/>
                  </a:lnTo>
                  <a:lnTo>
                    <a:pt x="65773" y="9436"/>
                  </a:lnTo>
                  <a:lnTo>
                    <a:pt x="65773" y="41541"/>
                  </a:lnTo>
                  <a:lnTo>
                    <a:pt x="75196" y="41541"/>
                  </a:lnTo>
                  <a:lnTo>
                    <a:pt x="75196" y="9436"/>
                  </a:lnTo>
                  <a:lnTo>
                    <a:pt x="751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46811" y="1523456"/>
              <a:ext cx="7520259" cy="415344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342048" y="1518694"/>
              <a:ext cx="7529830" cy="4163060"/>
            </a:xfrm>
            <a:custGeom>
              <a:avLst/>
              <a:gdLst/>
              <a:ahLst/>
              <a:cxnLst/>
              <a:rect l="l" t="t" r="r" b="b"/>
              <a:pathLst>
                <a:path w="7529830" h="4163060">
                  <a:moveTo>
                    <a:pt x="0" y="0"/>
                  </a:moveTo>
                  <a:lnTo>
                    <a:pt x="7529785" y="0"/>
                  </a:lnTo>
                  <a:lnTo>
                    <a:pt x="7529785" y="4162968"/>
                  </a:lnTo>
                  <a:lnTo>
                    <a:pt x="0" y="416296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618182" y="1808327"/>
              <a:ext cx="986790" cy="1256030"/>
            </a:xfrm>
            <a:custGeom>
              <a:avLst/>
              <a:gdLst/>
              <a:ahLst/>
              <a:cxnLst/>
              <a:rect l="l" t="t" r="r" b="b"/>
              <a:pathLst>
                <a:path w="986790" h="1256030">
                  <a:moveTo>
                    <a:pt x="0" y="0"/>
                  </a:moveTo>
                  <a:lnTo>
                    <a:pt x="986729" y="0"/>
                  </a:lnTo>
                  <a:lnTo>
                    <a:pt x="986729" y="1255593"/>
                  </a:lnTo>
                  <a:lnTo>
                    <a:pt x="0" y="125559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356873" y="1438275"/>
            <a:ext cx="6823709" cy="4723765"/>
            <a:chOff x="4356873" y="1438275"/>
            <a:chExt cx="6823709" cy="4723765"/>
          </a:xfrm>
        </p:grpSpPr>
        <p:sp>
          <p:nvSpPr>
            <p:cNvPr id="4" name="object 4"/>
            <p:cNvSpPr/>
            <p:nvPr/>
          </p:nvSpPr>
          <p:spPr>
            <a:xfrm>
              <a:off x="11112069" y="1438376"/>
              <a:ext cx="68580" cy="47625"/>
            </a:xfrm>
            <a:custGeom>
              <a:avLst/>
              <a:gdLst/>
              <a:ahLst/>
              <a:cxnLst/>
              <a:rect l="l" t="t" r="r" b="b"/>
              <a:pathLst>
                <a:path w="68579" h="47625">
                  <a:moveTo>
                    <a:pt x="68046" y="0"/>
                  </a:moveTo>
                  <a:lnTo>
                    <a:pt x="0" y="0"/>
                  </a:lnTo>
                  <a:lnTo>
                    <a:pt x="0" y="9423"/>
                  </a:lnTo>
                  <a:lnTo>
                    <a:pt x="58623" y="9423"/>
                  </a:lnTo>
                  <a:lnTo>
                    <a:pt x="58623" y="47040"/>
                  </a:lnTo>
                  <a:lnTo>
                    <a:pt x="68046" y="47040"/>
                  </a:lnTo>
                  <a:lnTo>
                    <a:pt x="680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66398" y="1447800"/>
              <a:ext cx="6804292" cy="47041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361636" y="1443037"/>
              <a:ext cx="6814184" cy="4714240"/>
            </a:xfrm>
            <a:custGeom>
              <a:avLst/>
              <a:gdLst/>
              <a:ahLst/>
              <a:cxnLst/>
              <a:rect l="l" t="t" r="r" b="b"/>
              <a:pathLst>
                <a:path w="6814184" h="4714240">
                  <a:moveTo>
                    <a:pt x="0" y="0"/>
                  </a:moveTo>
                  <a:lnTo>
                    <a:pt x="6813818" y="0"/>
                  </a:lnTo>
                  <a:lnTo>
                    <a:pt x="6813818" y="4713712"/>
                  </a:lnTo>
                  <a:lnTo>
                    <a:pt x="0" y="471371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22529" y="5007820"/>
              <a:ext cx="1146175" cy="158115"/>
            </a:xfrm>
            <a:custGeom>
              <a:avLst/>
              <a:gdLst/>
              <a:ahLst/>
              <a:cxnLst/>
              <a:rect l="l" t="t" r="r" b="b"/>
              <a:pathLst>
                <a:path w="1146175" h="158114">
                  <a:moveTo>
                    <a:pt x="0" y="0"/>
                  </a:moveTo>
                  <a:lnTo>
                    <a:pt x="1145757" y="0"/>
                  </a:lnTo>
                  <a:lnTo>
                    <a:pt x="1145757" y="157857"/>
                  </a:lnTo>
                  <a:lnTo>
                    <a:pt x="0" y="15785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17762" y="4843030"/>
              <a:ext cx="33655" cy="12065"/>
            </a:xfrm>
            <a:custGeom>
              <a:avLst/>
              <a:gdLst/>
              <a:ahLst/>
              <a:cxnLst/>
              <a:rect l="l" t="t" r="r" b="b"/>
              <a:pathLst>
                <a:path w="33654" h="12064">
                  <a:moveTo>
                    <a:pt x="33362" y="0"/>
                  </a:moveTo>
                  <a:lnTo>
                    <a:pt x="0" y="0"/>
                  </a:lnTo>
                  <a:lnTo>
                    <a:pt x="0" y="9436"/>
                  </a:lnTo>
                  <a:lnTo>
                    <a:pt x="23939" y="9436"/>
                  </a:lnTo>
                  <a:lnTo>
                    <a:pt x="23939" y="11607"/>
                  </a:lnTo>
                  <a:lnTo>
                    <a:pt x="33362" y="11607"/>
                  </a:lnTo>
                  <a:lnTo>
                    <a:pt x="33362" y="9436"/>
                  </a:lnTo>
                  <a:lnTo>
                    <a:pt x="333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4646" y="4852459"/>
              <a:ext cx="3337057" cy="11597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99884" y="4847696"/>
              <a:ext cx="3347085" cy="1169670"/>
            </a:xfrm>
            <a:custGeom>
              <a:avLst/>
              <a:gdLst/>
              <a:ahLst/>
              <a:cxnLst/>
              <a:rect l="l" t="t" r="r" b="b"/>
              <a:pathLst>
                <a:path w="3347084" h="1169670">
                  <a:moveTo>
                    <a:pt x="0" y="0"/>
                  </a:moveTo>
                  <a:lnTo>
                    <a:pt x="3346582" y="0"/>
                  </a:lnTo>
                  <a:lnTo>
                    <a:pt x="3346582" y="1169285"/>
                  </a:lnTo>
                  <a:lnTo>
                    <a:pt x="0" y="116928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96000" y="5247562"/>
              <a:ext cx="2454910" cy="301625"/>
            </a:xfrm>
            <a:custGeom>
              <a:avLst/>
              <a:gdLst/>
              <a:ahLst/>
              <a:cxnLst/>
              <a:rect l="l" t="t" r="r" b="b"/>
              <a:pathLst>
                <a:path w="2454909" h="301625">
                  <a:moveTo>
                    <a:pt x="0" y="0"/>
                  </a:moveTo>
                  <a:lnTo>
                    <a:pt x="2454322" y="0"/>
                  </a:lnTo>
                  <a:lnTo>
                    <a:pt x="2454322" y="301109"/>
                  </a:lnTo>
                  <a:lnTo>
                    <a:pt x="0" y="30110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77562" y="4601917"/>
              <a:ext cx="346710" cy="602615"/>
            </a:xfrm>
            <a:custGeom>
              <a:avLst/>
              <a:gdLst/>
              <a:ahLst/>
              <a:cxnLst/>
              <a:rect l="l" t="t" r="r" b="b"/>
              <a:pathLst>
                <a:path w="346710" h="602614">
                  <a:moveTo>
                    <a:pt x="0" y="0"/>
                  </a:moveTo>
                  <a:lnTo>
                    <a:pt x="37095" y="17842"/>
                  </a:lnTo>
                  <a:lnTo>
                    <a:pt x="70461" y="41955"/>
                  </a:lnTo>
                  <a:lnTo>
                    <a:pt x="99914" y="71855"/>
                  </a:lnTo>
                  <a:lnTo>
                    <a:pt x="125273" y="107054"/>
                  </a:lnTo>
                  <a:lnTo>
                    <a:pt x="146355" y="147066"/>
                  </a:lnTo>
                  <a:lnTo>
                    <a:pt x="162978" y="191406"/>
                  </a:lnTo>
                  <a:lnTo>
                    <a:pt x="174961" y="239586"/>
                  </a:lnTo>
                  <a:lnTo>
                    <a:pt x="182119" y="291122"/>
                  </a:lnTo>
                  <a:lnTo>
                    <a:pt x="184272" y="345527"/>
                  </a:lnTo>
                  <a:lnTo>
                    <a:pt x="181238" y="402314"/>
                  </a:lnTo>
                  <a:lnTo>
                    <a:pt x="172833" y="460998"/>
                  </a:lnTo>
                  <a:lnTo>
                    <a:pt x="114871" y="439327"/>
                  </a:lnTo>
                  <a:lnTo>
                    <a:pt x="197382" y="602302"/>
                  </a:lnTo>
                  <a:lnTo>
                    <a:pt x="346713" y="526011"/>
                  </a:lnTo>
                  <a:lnTo>
                    <a:pt x="288752" y="504339"/>
                  </a:lnTo>
                  <a:lnTo>
                    <a:pt x="297157" y="445656"/>
                  </a:lnTo>
                  <a:lnTo>
                    <a:pt x="300192" y="388869"/>
                  </a:lnTo>
                  <a:lnTo>
                    <a:pt x="298039" y="334464"/>
                  </a:lnTo>
                  <a:lnTo>
                    <a:pt x="290881" y="282929"/>
                  </a:lnTo>
                  <a:lnTo>
                    <a:pt x="278899" y="234748"/>
                  </a:lnTo>
                  <a:lnTo>
                    <a:pt x="262276" y="190409"/>
                  </a:lnTo>
                  <a:lnTo>
                    <a:pt x="241193" y="150396"/>
                  </a:lnTo>
                  <a:lnTo>
                    <a:pt x="215834" y="115197"/>
                  </a:lnTo>
                  <a:lnTo>
                    <a:pt x="186381" y="85298"/>
                  </a:lnTo>
                  <a:lnTo>
                    <a:pt x="153016" y="61184"/>
                  </a:lnTo>
                  <a:lnTo>
                    <a:pt x="115920" y="433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91406" y="4587348"/>
              <a:ext cx="541655" cy="405130"/>
            </a:xfrm>
            <a:custGeom>
              <a:avLst/>
              <a:gdLst/>
              <a:ahLst/>
              <a:cxnLst/>
              <a:rect l="l" t="t" r="r" b="b"/>
              <a:pathLst>
                <a:path w="541654" h="405129">
                  <a:moveTo>
                    <a:pt x="409857" y="0"/>
                  </a:moveTo>
                  <a:lnTo>
                    <a:pt x="370557" y="2159"/>
                  </a:lnTo>
                  <a:lnTo>
                    <a:pt x="330977" y="10267"/>
                  </a:lnTo>
                  <a:lnTo>
                    <a:pt x="291482" y="24063"/>
                  </a:lnTo>
                  <a:lnTo>
                    <a:pt x="252435" y="43289"/>
                  </a:lnTo>
                  <a:lnTo>
                    <a:pt x="214202" y="67683"/>
                  </a:lnTo>
                  <a:lnTo>
                    <a:pt x="177148" y="96985"/>
                  </a:lnTo>
                  <a:lnTo>
                    <a:pt x="141637" y="130935"/>
                  </a:lnTo>
                  <a:lnTo>
                    <a:pt x="108034" y="169273"/>
                  </a:lnTo>
                  <a:lnTo>
                    <a:pt x="76704" y="211739"/>
                  </a:lnTo>
                  <a:lnTo>
                    <a:pt x="48012" y="258072"/>
                  </a:lnTo>
                  <a:lnTo>
                    <a:pt x="22322" y="308013"/>
                  </a:lnTo>
                  <a:lnTo>
                    <a:pt x="0" y="361302"/>
                  </a:lnTo>
                  <a:lnTo>
                    <a:pt x="115919" y="404644"/>
                  </a:lnTo>
                  <a:lnTo>
                    <a:pt x="136796" y="354507"/>
                  </a:lnTo>
                  <a:lnTo>
                    <a:pt x="160752" y="307168"/>
                  </a:lnTo>
                  <a:lnTo>
                    <a:pt x="187486" y="262882"/>
                  </a:lnTo>
                  <a:lnTo>
                    <a:pt x="216694" y="221905"/>
                  </a:lnTo>
                  <a:lnTo>
                    <a:pt x="248075" y="184493"/>
                  </a:lnTo>
                  <a:lnTo>
                    <a:pt x="281328" y="150903"/>
                  </a:lnTo>
                  <a:lnTo>
                    <a:pt x="316149" y="121390"/>
                  </a:lnTo>
                  <a:lnTo>
                    <a:pt x="352238" y="96210"/>
                  </a:lnTo>
                  <a:lnTo>
                    <a:pt x="389291" y="75620"/>
                  </a:lnTo>
                  <a:lnTo>
                    <a:pt x="427007" y="59875"/>
                  </a:lnTo>
                  <a:lnTo>
                    <a:pt x="465085" y="49231"/>
                  </a:lnTo>
                  <a:lnTo>
                    <a:pt x="503221" y="43944"/>
                  </a:lnTo>
                  <a:lnTo>
                    <a:pt x="541113" y="44270"/>
                  </a:lnTo>
                  <a:lnTo>
                    <a:pt x="528042" y="35384"/>
                  </a:lnTo>
                  <a:lnTo>
                    <a:pt x="514510" y="27464"/>
                  </a:lnTo>
                  <a:lnTo>
                    <a:pt x="500540" y="20521"/>
                  </a:lnTo>
                  <a:lnTo>
                    <a:pt x="486155" y="14569"/>
                  </a:lnTo>
                  <a:lnTo>
                    <a:pt x="448511" y="4050"/>
                  </a:lnTo>
                  <a:lnTo>
                    <a:pt x="409857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 idx="4294967295"/>
          </p:nvPr>
        </p:nvSpPr>
        <p:spPr>
          <a:xfrm>
            <a:off x="539750" y="585788"/>
            <a:ext cx="11652250" cy="382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Supplier/s</a:t>
            </a:r>
            <a:r>
              <a:rPr spc="-45" dirty="0"/>
              <a:t> </a:t>
            </a:r>
            <a:r>
              <a:rPr spc="-10" dirty="0"/>
              <a:t>Response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377952" y="1411223"/>
            <a:ext cx="3807460" cy="4831080"/>
            <a:chOff x="377952" y="1411223"/>
            <a:chExt cx="3807460" cy="4831080"/>
          </a:xfrm>
        </p:grpSpPr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1411223"/>
              <a:ext cx="3785616" cy="483108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7952" y="1630679"/>
              <a:ext cx="3806952" cy="196900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72438" y="1447800"/>
            <a:ext cx="3657600" cy="4701540"/>
          </a:xfrm>
          <a:prstGeom prst="rect">
            <a:avLst/>
          </a:prstGeom>
          <a:solidFill>
            <a:srgbClr val="F2F2F2"/>
          </a:solidFill>
          <a:ln w="25400">
            <a:solidFill>
              <a:srgbClr val="F2F2F2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 sz="1400">
              <a:latin typeface="Times New Roman"/>
              <a:cs typeface="Times New Roman"/>
            </a:endParaRPr>
          </a:p>
          <a:p>
            <a:pPr marL="91440" marR="132715">
              <a:lnSpc>
                <a:spcPct val="101400"/>
              </a:lnSpc>
            </a:pPr>
            <a:r>
              <a:rPr sz="1400" dirty="0">
                <a:latin typeface="Verdana"/>
                <a:cs typeface="Verdana"/>
              </a:rPr>
              <a:t>Under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Negotiations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section,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click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View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Active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Negotiations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link,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1610"/>
              </a:spcBef>
            </a:pPr>
            <a:r>
              <a:rPr sz="1400" spc="-25" dirty="0">
                <a:latin typeface="Verdana"/>
                <a:cs typeface="Verdana"/>
              </a:rPr>
              <a:t>Or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Verdana"/>
                <a:cs typeface="Verdana"/>
              </a:rPr>
              <a:t>Under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Recent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Activity</a:t>
            </a:r>
            <a:endParaRPr sz="1400">
              <a:latin typeface="Verdana"/>
              <a:cs typeface="Verdana"/>
            </a:endParaRPr>
          </a:p>
          <a:p>
            <a:pPr marL="91440" marR="890905">
              <a:lnSpc>
                <a:spcPts val="1610"/>
              </a:lnSpc>
              <a:spcBef>
                <a:spcPts val="135"/>
              </a:spcBef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“number”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next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to </a:t>
            </a:r>
            <a:r>
              <a:rPr sz="1400" dirty="0">
                <a:latin typeface="Verdana"/>
                <a:cs typeface="Verdana"/>
              </a:rPr>
              <a:t>Negotiation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Invitations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0134600" y="88392"/>
            <a:ext cx="1884045" cy="485140"/>
            <a:chOff x="10134600" y="88392"/>
            <a:chExt cx="1884045" cy="48514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34600" y="88392"/>
              <a:ext cx="1045463" cy="4846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209430" y="156911"/>
              <a:ext cx="897890" cy="346710"/>
            </a:xfrm>
            <a:custGeom>
              <a:avLst/>
              <a:gdLst/>
              <a:ahLst/>
              <a:cxnLst/>
              <a:rect l="l" t="t" r="r" b="b"/>
              <a:pathLst>
                <a:path w="897890" h="346709">
                  <a:moveTo>
                    <a:pt x="759236" y="0"/>
                  </a:moveTo>
                  <a:lnTo>
                    <a:pt x="0" y="0"/>
                  </a:lnTo>
                  <a:lnTo>
                    <a:pt x="138630" y="173288"/>
                  </a:lnTo>
                  <a:lnTo>
                    <a:pt x="0" y="346576"/>
                  </a:lnTo>
                  <a:lnTo>
                    <a:pt x="759236" y="346576"/>
                  </a:lnTo>
                  <a:lnTo>
                    <a:pt x="897867" y="173288"/>
                  </a:lnTo>
                  <a:lnTo>
                    <a:pt x="759236" y="0"/>
                  </a:lnTo>
                  <a:close/>
                </a:path>
              </a:pathLst>
            </a:custGeom>
            <a:solidFill>
              <a:srgbClr val="00A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72156" y="266529"/>
              <a:ext cx="172420" cy="13077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519680" y="184900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79" h="283209">
                  <a:moveTo>
                    <a:pt x="142019" y="0"/>
                  </a:moveTo>
                  <a:lnTo>
                    <a:pt x="96998" y="7186"/>
                  </a:lnTo>
                  <a:lnTo>
                    <a:pt x="57996" y="27222"/>
                  </a:lnTo>
                  <a:lnTo>
                    <a:pt x="27302" y="57826"/>
                  </a:lnTo>
                  <a:lnTo>
                    <a:pt x="7207" y="96714"/>
                  </a:lnTo>
                  <a:lnTo>
                    <a:pt x="0" y="141602"/>
                  </a:lnTo>
                  <a:lnTo>
                    <a:pt x="7207" y="186277"/>
                  </a:lnTo>
                  <a:lnTo>
                    <a:pt x="27302" y="225138"/>
                  </a:lnTo>
                  <a:lnTo>
                    <a:pt x="57996" y="255821"/>
                  </a:lnTo>
                  <a:lnTo>
                    <a:pt x="96998" y="275964"/>
                  </a:lnTo>
                  <a:lnTo>
                    <a:pt x="142019" y="283203"/>
                  </a:lnTo>
                  <a:lnTo>
                    <a:pt x="186825" y="275964"/>
                  </a:lnTo>
                  <a:lnTo>
                    <a:pt x="196364" y="271034"/>
                  </a:lnTo>
                  <a:lnTo>
                    <a:pt x="142019" y="271034"/>
                  </a:lnTo>
                  <a:lnTo>
                    <a:pt x="91223" y="260844"/>
                  </a:lnTo>
                  <a:lnTo>
                    <a:pt x="49789" y="233076"/>
                  </a:lnTo>
                  <a:lnTo>
                    <a:pt x="21878" y="191928"/>
                  </a:lnTo>
                  <a:lnTo>
                    <a:pt x="11649" y="141602"/>
                  </a:lnTo>
                  <a:lnTo>
                    <a:pt x="21878" y="90956"/>
                  </a:lnTo>
                  <a:lnTo>
                    <a:pt x="49789" y="49644"/>
                  </a:lnTo>
                  <a:lnTo>
                    <a:pt x="91223" y="21814"/>
                  </a:lnTo>
                  <a:lnTo>
                    <a:pt x="142019" y="11616"/>
                  </a:lnTo>
                  <a:lnTo>
                    <a:pt x="195443" y="11616"/>
                  </a:lnTo>
                  <a:lnTo>
                    <a:pt x="186825" y="7186"/>
                  </a:lnTo>
                  <a:lnTo>
                    <a:pt x="142019" y="0"/>
                  </a:lnTo>
                  <a:close/>
                </a:path>
                <a:path w="284479" h="283209">
                  <a:moveTo>
                    <a:pt x="195443" y="11616"/>
                  </a:moveTo>
                  <a:lnTo>
                    <a:pt x="142019" y="11616"/>
                  </a:lnTo>
                  <a:lnTo>
                    <a:pt x="192493" y="21814"/>
                  </a:lnTo>
                  <a:lnTo>
                    <a:pt x="233761" y="49644"/>
                  </a:lnTo>
                  <a:lnTo>
                    <a:pt x="261612" y="90956"/>
                  </a:lnTo>
                  <a:lnTo>
                    <a:pt x="271832" y="141602"/>
                  </a:lnTo>
                  <a:lnTo>
                    <a:pt x="261612" y="191928"/>
                  </a:lnTo>
                  <a:lnTo>
                    <a:pt x="233761" y="233076"/>
                  </a:lnTo>
                  <a:lnTo>
                    <a:pt x="192493" y="260844"/>
                  </a:lnTo>
                  <a:lnTo>
                    <a:pt x="142019" y="271034"/>
                  </a:lnTo>
                  <a:lnTo>
                    <a:pt x="196364" y="271034"/>
                  </a:lnTo>
                  <a:lnTo>
                    <a:pt x="225800" y="255821"/>
                  </a:lnTo>
                  <a:lnTo>
                    <a:pt x="256574" y="225138"/>
                  </a:lnTo>
                  <a:lnTo>
                    <a:pt x="276776" y="186277"/>
                  </a:lnTo>
                  <a:lnTo>
                    <a:pt x="284036" y="141602"/>
                  </a:lnTo>
                  <a:lnTo>
                    <a:pt x="276776" y="96714"/>
                  </a:lnTo>
                  <a:lnTo>
                    <a:pt x="256574" y="57826"/>
                  </a:lnTo>
                  <a:lnTo>
                    <a:pt x="225800" y="27222"/>
                  </a:lnTo>
                  <a:lnTo>
                    <a:pt x="195443" y="116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72800" y="88392"/>
              <a:ext cx="1045463" cy="484631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045826" y="156912"/>
              <a:ext cx="897890" cy="346710"/>
            </a:xfrm>
            <a:custGeom>
              <a:avLst/>
              <a:gdLst/>
              <a:ahLst/>
              <a:cxnLst/>
              <a:rect l="l" t="t" r="r" b="b"/>
              <a:pathLst>
                <a:path w="897890" h="346709">
                  <a:moveTo>
                    <a:pt x="759237" y="0"/>
                  </a:moveTo>
                  <a:lnTo>
                    <a:pt x="0" y="0"/>
                  </a:lnTo>
                  <a:lnTo>
                    <a:pt x="138630" y="173287"/>
                  </a:lnTo>
                  <a:lnTo>
                    <a:pt x="0" y="346576"/>
                  </a:lnTo>
                  <a:lnTo>
                    <a:pt x="759237" y="346576"/>
                  </a:lnTo>
                  <a:lnTo>
                    <a:pt x="897868" y="173287"/>
                  </a:lnTo>
                  <a:lnTo>
                    <a:pt x="75923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1349969" y="17839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144791" y="0"/>
                  </a:moveTo>
                  <a:lnTo>
                    <a:pt x="98892" y="7348"/>
                  </a:lnTo>
                  <a:lnTo>
                    <a:pt x="59128" y="27835"/>
                  </a:lnTo>
                  <a:lnTo>
                    <a:pt x="27835" y="59128"/>
                  </a:lnTo>
                  <a:lnTo>
                    <a:pt x="7348" y="98891"/>
                  </a:lnTo>
                  <a:lnTo>
                    <a:pt x="0" y="144790"/>
                  </a:lnTo>
                  <a:lnTo>
                    <a:pt x="7348" y="190471"/>
                  </a:lnTo>
                  <a:lnTo>
                    <a:pt x="27835" y="230208"/>
                  </a:lnTo>
                  <a:lnTo>
                    <a:pt x="59128" y="261582"/>
                  </a:lnTo>
                  <a:lnTo>
                    <a:pt x="98892" y="282179"/>
                  </a:lnTo>
                  <a:lnTo>
                    <a:pt x="144791" y="289581"/>
                  </a:lnTo>
                  <a:lnTo>
                    <a:pt x="190472" y="282179"/>
                  </a:lnTo>
                  <a:lnTo>
                    <a:pt x="200197" y="277138"/>
                  </a:lnTo>
                  <a:lnTo>
                    <a:pt x="144791" y="277138"/>
                  </a:lnTo>
                  <a:lnTo>
                    <a:pt x="102734" y="270378"/>
                  </a:lnTo>
                  <a:lnTo>
                    <a:pt x="66242" y="251564"/>
                  </a:lnTo>
                  <a:lnTo>
                    <a:pt x="37487" y="222896"/>
                  </a:lnTo>
                  <a:lnTo>
                    <a:pt x="18641" y="186571"/>
                  </a:lnTo>
                  <a:lnTo>
                    <a:pt x="11877" y="144790"/>
                  </a:lnTo>
                  <a:lnTo>
                    <a:pt x="18641" y="102732"/>
                  </a:lnTo>
                  <a:lnTo>
                    <a:pt x="37487" y="66241"/>
                  </a:lnTo>
                  <a:lnTo>
                    <a:pt x="66242" y="37486"/>
                  </a:lnTo>
                  <a:lnTo>
                    <a:pt x="102734" y="18641"/>
                  </a:lnTo>
                  <a:lnTo>
                    <a:pt x="144791" y="11877"/>
                  </a:lnTo>
                  <a:lnTo>
                    <a:pt x="199256" y="11877"/>
                  </a:lnTo>
                  <a:lnTo>
                    <a:pt x="190472" y="7348"/>
                  </a:lnTo>
                  <a:lnTo>
                    <a:pt x="144791" y="0"/>
                  </a:lnTo>
                  <a:close/>
                </a:path>
                <a:path w="290195" h="290195">
                  <a:moveTo>
                    <a:pt x="199256" y="11877"/>
                  </a:moveTo>
                  <a:lnTo>
                    <a:pt x="144791" y="11877"/>
                  </a:lnTo>
                  <a:lnTo>
                    <a:pt x="186572" y="18641"/>
                  </a:lnTo>
                  <a:lnTo>
                    <a:pt x="222896" y="37486"/>
                  </a:lnTo>
                  <a:lnTo>
                    <a:pt x="251565" y="66241"/>
                  </a:lnTo>
                  <a:lnTo>
                    <a:pt x="270379" y="102732"/>
                  </a:lnTo>
                  <a:lnTo>
                    <a:pt x="277139" y="144790"/>
                  </a:lnTo>
                  <a:lnTo>
                    <a:pt x="270379" y="186571"/>
                  </a:lnTo>
                  <a:lnTo>
                    <a:pt x="251565" y="222896"/>
                  </a:lnTo>
                  <a:lnTo>
                    <a:pt x="222896" y="251564"/>
                  </a:lnTo>
                  <a:lnTo>
                    <a:pt x="186572" y="270378"/>
                  </a:lnTo>
                  <a:lnTo>
                    <a:pt x="144791" y="277138"/>
                  </a:lnTo>
                  <a:lnTo>
                    <a:pt x="200197" y="277138"/>
                  </a:lnTo>
                  <a:lnTo>
                    <a:pt x="230208" y="261582"/>
                  </a:lnTo>
                  <a:lnTo>
                    <a:pt x="261582" y="230208"/>
                  </a:lnTo>
                  <a:lnTo>
                    <a:pt x="282179" y="190471"/>
                  </a:lnTo>
                  <a:lnTo>
                    <a:pt x="289581" y="144790"/>
                  </a:lnTo>
                  <a:lnTo>
                    <a:pt x="282179" y="98891"/>
                  </a:lnTo>
                  <a:lnTo>
                    <a:pt x="261582" y="59128"/>
                  </a:lnTo>
                  <a:lnTo>
                    <a:pt x="230208" y="27835"/>
                  </a:lnTo>
                  <a:lnTo>
                    <a:pt x="199256" y="118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38547" y="232904"/>
              <a:ext cx="122646" cy="1805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428067" y="1438275"/>
            <a:ext cx="7559040" cy="4720590"/>
            <a:chOff x="4428067" y="1438275"/>
            <a:chExt cx="7559040" cy="4720590"/>
          </a:xfrm>
        </p:grpSpPr>
        <p:sp>
          <p:nvSpPr>
            <p:cNvPr id="4" name="object 4"/>
            <p:cNvSpPr/>
            <p:nvPr/>
          </p:nvSpPr>
          <p:spPr>
            <a:xfrm>
              <a:off x="11911152" y="1438376"/>
              <a:ext cx="75565" cy="47625"/>
            </a:xfrm>
            <a:custGeom>
              <a:avLst/>
              <a:gdLst/>
              <a:ahLst/>
              <a:cxnLst/>
              <a:rect l="l" t="t" r="r" b="b"/>
              <a:pathLst>
                <a:path w="75565" h="47625">
                  <a:moveTo>
                    <a:pt x="75387" y="0"/>
                  </a:moveTo>
                  <a:lnTo>
                    <a:pt x="0" y="0"/>
                  </a:lnTo>
                  <a:lnTo>
                    <a:pt x="0" y="9423"/>
                  </a:lnTo>
                  <a:lnTo>
                    <a:pt x="65963" y="9423"/>
                  </a:lnTo>
                  <a:lnTo>
                    <a:pt x="65963" y="47015"/>
                  </a:lnTo>
                  <a:lnTo>
                    <a:pt x="75387" y="47015"/>
                  </a:lnTo>
                  <a:lnTo>
                    <a:pt x="75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37592" y="1447800"/>
              <a:ext cx="7539528" cy="470120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32829" y="1443037"/>
              <a:ext cx="7549515" cy="4711065"/>
            </a:xfrm>
            <a:custGeom>
              <a:avLst/>
              <a:gdLst/>
              <a:ahLst/>
              <a:cxnLst/>
              <a:rect l="l" t="t" r="r" b="b"/>
              <a:pathLst>
                <a:path w="7549515" h="4711065">
                  <a:moveTo>
                    <a:pt x="0" y="0"/>
                  </a:moveTo>
                  <a:lnTo>
                    <a:pt x="7549054" y="0"/>
                  </a:lnTo>
                  <a:lnTo>
                    <a:pt x="7549054" y="4710734"/>
                  </a:lnTo>
                  <a:lnTo>
                    <a:pt x="0" y="471073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02735" y="4521064"/>
              <a:ext cx="2751455" cy="704215"/>
            </a:xfrm>
            <a:custGeom>
              <a:avLst/>
              <a:gdLst/>
              <a:ahLst/>
              <a:cxnLst/>
              <a:rect l="l" t="t" r="r" b="b"/>
              <a:pathLst>
                <a:path w="2751454" h="704214">
                  <a:moveTo>
                    <a:pt x="0" y="0"/>
                  </a:moveTo>
                  <a:lnTo>
                    <a:pt x="2750884" y="0"/>
                  </a:lnTo>
                  <a:lnTo>
                    <a:pt x="2750884" y="704079"/>
                  </a:lnTo>
                  <a:lnTo>
                    <a:pt x="0" y="7040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98218" y="4126326"/>
              <a:ext cx="1751964" cy="330835"/>
            </a:xfrm>
            <a:custGeom>
              <a:avLst/>
              <a:gdLst/>
              <a:ahLst/>
              <a:cxnLst/>
              <a:rect l="l" t="t" r="r" b="b"/>
              <a:pathLst>
                <a:path w="1751965" h="330835">
                  <a:moveTo>
                    <a:pt x="0" y="0"/>
                  </a:moveTo>
                  <a:lnTo>
                    <a:pt x="1751960" y="0"/>
                  </a:lnTo>
                  <a:lnTo>
                    <a:pt x="1751960" y="330413"/>
                  </a:lnTo>
                  <a:lnTo>
                    <a:pt x="0" y="33041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 idx="4294967295"/>
          </p:nvPr>
        </p:nvSpPr>
        <p:spPr>
          <a:xfrm>
            <a:off x="717055" y="532319"/>
            <a:ext cx="11269662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Supplier/s</a:t>
            </a:r>
            <a:r>
              <a:rPr spc="-45" dirty="0"/>
              <a:t> </a:t>
            </a:r>
            <a:r>
              <a:rPr spc="-10" dirty="0"/>
              <a:t>Responses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3707" y="883572"/>
            <a:ext cx="30975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5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acknowledge</a:t>
            </a:r>
            <a:r>
              <a:rPr sz="1600" i="1" spc="-5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participation:</a:t>
            </a:r>
            <a:endParaRPr sz="1600" dirty="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77952" y="1411223"/>
            <a:ext cx="3789045" cy="4831080"/>
            <a:chOff x="377952" y="1411223"/>
            <a:chExt cx="3789045" cy="483108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1411223"/>
              <a:ext cx="3785616" cy="48310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952" y="1630679"/>
              <a:ext cx="3749040" cy="431596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472438" y="1447800"/>
            <a:ext cx="3657600" cy="4701540"/>
          </a:xfrm>
          <a:prstGeom prst="rect">
            <a:avLst/>
          </a:prstGeom>
          <a:solidFill>
            <a:srgbClr val="F2F2F2"/>
          </a:solidFill>
          <a:ln w="25400">
            <a:solidFill>
              <a:srgbClr val="F2F2F2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 sz="1400">
              <a:latin typeface="Times New Roman"/>
              <a:cs typeface="Times New Roman"/>
            </a:endParaRPr>
          </a:p>
          <a:p>
            <a:pPr marL="91440" marR="579120">
              <a:lnSpc>
                <a:spcPct val="101400"/>
              </a:lnSpc>
            </a:pPr>
            <a:r>
              <a:rPr sz="1400" dirty="0">
                <a:latin typeface="Verdana"/>
                <a:cs typeface="Verdana"/>
              </a:rPr>
              <a:t>Select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desired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Negotiation (RFQ)</a:t>
            </a:r>
            <a:endParaRPr sz="1400">
              <a:latin typeface="Verdana"/>
              <a:cs typeface="Verdana"/>
            </a:endParaRPr>
          </a:p>
          <a:p>
            <a:pPr marL="91440">
              <a:lnSpc>
                <a:spcPct val="100000"/>
              </a:lnSpc>
              <a:spcBef>
                <a:spcPts val="1610"/>
              </a:spcBef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5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on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Acknowledge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Participation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00">
              <a:latin typeface="Verdana"/>
              <a:cs typeface="Verdana"/>
            </a:endParaRPr>
          </a:p>
          <a:p>
            <a:pPr marL="91440" marR="203200">
              <a:lnSpc>
                <a:spcPct val="99000"/>
              </a:lnSpc>
            </a:pPr>
            <a:r>
              <a:rPr sz="1400" dirty="0">
                <a:latin typeface="Verdana"/>
                <a:cs typeface="Verdana"/>
              </a:rPr>
              <a:t>This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is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advantageous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supplier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acknowledge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participation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because </a:t>
            </a:r>
            <a:r>
              <a:rPr sz="1400" dirty="0">
                <a:latin typeface="Verdana"/>
                <a:cs typeface="Verdana"/>
              </a:rPr>
              <a:t>it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will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let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Sourcing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Professional </a:t>
            </a:r>
            <a:r>
              <a:rPr sz="1400" dirty="0">
                <a:latin typeface="Verdana"/>
                <a:cs typeface="Verdana"/>
              </a:rPr>
              <a:t>know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supplier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plans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respond.</a:t>
            </a:r>
            <a:endParaRPr sz="1400">
              <a:latin typeface="Verdana"/>
              <a:cs typeface="Verdana"/>
            </a:endParaRPr>
          </a:p>
          <a:p>
            <a:pPr marL="91440" marR="409575">
              <a:lnSpc>
                <a:spcPct val="101400"/>
              </a:lnSpc>
              <a:spcBef>
                <a:spcPts val="5"/>
              </a:spcBef>
            </a:pPr>
            <a:r>
              <a:rPr sz="1400" dirty="0">
                <a:latin typeface="Verdana"/>
                <a:cs typeface="Verdana"/>
              </a:rPr>
              <a:t>They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can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include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message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if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they </a:t>
            </a:r>
            <a:r>
              <a:rPr sz="1400" spc="-10" dirty="0">
                <a:latin typeface="Verdana"/>
                <a:cs typeface="Verdana"/>
              </a:rPr>
              <a:t>wish.</a:t>
            </a:r>
            <a:endParaRPr sz="1400">
              <a:latin typeface="Verdana"/>
              <a:cs typeface="Verdana"/>
            </a:endParaRPr>
          </a:p>
          <a:p>
            <a:pPr marL="91440" marR="230504">
              <a:lnSpc>
                <a:spcPct val="101000"/>
              </a:lnSpc>
              <a:spcBef>
                <a:spcPts val="1615"/>
              </a:spcBef>
            </a:pPr>
            <a:r>
              <a:rPr sz="1400" dirty="0">
                <a:latin typeface="Verdana"/>
                <a:cs typeface="Verdana"/>
              </a:rPr>
              <a:t>If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they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intend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not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participate,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do </a:t>
            </a:r>
            <a:r>
              <a:rPr sz="1400" dirty="0">
                <a:latin typeface="Verdana"/>
                <a:cs typeface="Verdana"/>
              </a:rPr>
              <a:t>communicate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same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buyer/ </a:t>
            </a:r>
            <a:r>
              <a:rPr sz="1400" dirty="0">
                <a:latin typeface="Verdana"/>
                <a:cs typeface="Verdana"/>
              </a:rPr>
              <a:t>commodity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manager.</a:t>
            </a:r>
            <a:r>
              <a:rPr sz="1400" spc="-4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Do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not </a:t>
            </a:r>
            <a:r>
              <a:rPr sz="1400" dirty="0">
                <a:latin typeface="Verdana"/>
                <a:cs typeface="Verdana"/>
              </a:rPr>
              <a:t>Acknowledge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participation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if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so.</a:t>
            </a:r>
            <a:endParaRPr sz="1400">
              <a:latin typeface="Verdana"/>
              <a:cs typeface="Verdana"/>
            </a:endParaRPr>
          </a:p>
          <a:p>
            <a:pPr marL="91440" marR="1462405">
              <a:lnSpc>
                <a:spcPct val="100000"/>
              </a:lnSpc>
              <a:spcBef>
                <a:spcPts val="1630"/>
              </a:spcBef>
            </a:pPr>
            <a:r>
              <a:rPr sz="1400" dirty="0">
                <a:latin typeface="Verdana"/>
                <a:cs typeface="Verdana"/>
              </a:rPr>
              <a:t>Reply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u="sng" spc="-10" dirty="0">
                <a:solidFill>
                  <a:srgbClr val="7C878E"/>
                </a:solidFill>
                <a:uFill>
                  <a:solidFill>
                    <a:srgbClr val="7C878E"/>
                  </a:solidFill>
                </a:uFill>
                <a:latin typeface="Verdana"/>
                <a:cs typeface="Verdana"/>
                <a:hlinkClick r:id="rId5"/>
              </a:rPr>
              <a:t>RFx@wdc.com</a:t>
            </a:r>
            <a:r>
              <a:rPr sz="1400" spc="-10" dirty="0">
                <a:solidFill>
                  <a:srgbClr val="7C878E"/>
                </a:solidFill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For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above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scenario.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134600" y="88392"/>
            <a:ext cx="1884045" cy="485140"/>
            <a:chOff x="10134600" y="88392"/>
            <a:chExt cx="1884045" cy="4851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34600" y="88392"/>
              <a:ext cx="1045463" cy="4846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209430" y="156911"/>
              <a:ext cx="897890" cy="346710"/>
            </a:xfrm>
            <a:custGeom>
              <a:avLst/>
              <a:gdLst/>
              <a:ahLst/>
              <a:cxnLst/>
              <a:rect l="l" t="t" r="r" b="b"/>
              <a:pathLst>
                <a:path w="897890" h="346709">
                  <a:moveTo>
                    <a:pt x="759236" y="0"/>
                  </a:moveTo>
                  <a:lnTo>
                    <a:pt x="0" y="0"/>
                  </a:lnTo>
                  <a:lnTo>
                    <a:pt x="138630" y="173288"/>
                  </a:lnTo>
                  <a:lnTo>
                    <a:pt x="0" y="346576"/>
                  </a:lnTo>
                  <a:lnTo>
                    <a:pt x="759236" y="346576"/>
                  </a:lnTo>
                  <a:lnTo>
                    <a:pt x="897867" y="173288"/>
                  </a:lnTo>
                  <a:lnTo>
                    <a:pt x="759236" y="0"/>
                  </a:lnTo>
                  <a:close/>
                </a:path>
              </a:pathLst>
            </a:custGeom>
            <a:solidFill>
              <a:srgbClr val="00A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72156" y="266529"/>
              <a:ext cx="172420" cy="13077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0519680" y="184900"/>
              <a:ext cx="284480" cy="283210"/>
            </a:xfrm>
            <a:custGeom>
              <a:avLst/>
              <a:gdLst/>
              <a:ahLst/>
              <a:cxnLst/>
              <a:rect l="l" t="t" r="r" b="b"/>
              <a:pathLst>
                <a:path w="284479" h="283209">
                  <a:moveTo>
                    <a:pt x="142019" y="0"/>
                  </a:moveTo>
                  <a:lnTo>
                    <a:pt x="96998" y="7186"/>
                  </a:lnTo>
                  <a:lnTo>
                    <a:pt x="57996" y="27222"/>
                  </a:lnTo>
                  <a:lnTo>
                    <a:pt x="27302" y="57826"/>
                  </a:lnTo>
                  <a:lnTo>
                    <a:pt x="7207" y="96714"/>
                  </a:lnTo>
                  <a:lnTo>
                    <a:pt x="0" y="141602"/>
                  </a:lnTo>
                  <a:lnTo>
                    <a:pt x="7207" y="186277"/>
                  </a:lnTo>
                  <a:lnTo>
                    <a:pt x="27302" y="225138"/>
                  </a:lnTo>
                  <a:lnTo>
                    <a:pt x="57996" y="255821"/>
                  </a:lnTo>
                  <a:lnTo>
                    <a:pt x="96998" y="275964"/>
                  </a:lnTo>
                  <a:lnTo>
                    <a:pt x="142019" y="283203"/>
                  </a:lnTo>
                  <a:lnTo>
                    <a:pt x="186825" y="275964"/>
                  </a:lnTo>
                  <a:lnTo>
                    <a:pt x="196364" y="271034"/>
                  </a:lnTo>
                  <a:lnTo>
                    <a:pt x="142019" y="271034"/>
                  </a:lnTo>
                  <a:lnTo>
                    <a:pt x="91223" y="260844"/>
                  </a:lnTo>
                  <a:lnTo>
                    <a:pt x="49789" y="233076"/>
                  </a:lnTo>
                  <a:lnTo>
                    <a:pt x="21878" y="191928"/>
                  </a:lnTo>
                  <a:lnTo>
                    <a:pt x="11649" y="141602"/>
                  </a:lnTo>
                  <a:lnTo>
                    <a:pt x="21878" y="90956"/>
                  </a:lnTo>
                  <a:lnTo>
                    <a:pt x="49789" y="49644"/>
                  </a:lnTo>
                  <a:lnTo>
                    <a:pt x="91223" y="21814"/>
                  </a:lnTo>
                  <a:lnTo>
                    <a:pt x="142019" y="11616"/>
                  </a:lnTo>
                  <a:lnTo>
                    <a:pt x="195443" y="11616"/>
                  </a:lnTo>
                  <a:lnTo>
                    <a:pt x="186825" y="7186"/>
                  </a:lnTo>
                  <a:lnTo>
                    <a:pt x="142019" y="0"/>
                  </a:lnTo>
                  <a:close/>
                </a:path>
                <a:path w="284479" h="283209">
                  <a:moveTo>
                    <a:pt x="195443" y="11616"/>
                  </a:moveTo>
                  <a:lnTo>
                    <a:pt x="142019" y="11616"/>
                  </a:lnTo>
                  <a:lnTo>
                    <a:pt x="192493" y="21814"/>
                  </a:lnTo>
                  <a:lnTo>
                    <a:pt x="233761" y="49644"/>
                  </a:lnTo>
                  <a:lnTo>
                    <a:pt x="261612" y="90956"/>
                  </a:lnTo>
                  <a:lnTo>
                    <a:pt x="271832" y="141602"/>
                  </a:lnTo>
                  <a:lnTo>
                    <a:pt x="261612" y="191928"/>
                  </a:lnTo>
                  <a:lnTo>
                    <a:pt x="233761" y="233076"/>
                  </a:lnTo>
                  <a:lnTo>
                    <a:pt x="192493" y="260844"/>
                  </a:lnTo>
                  <a:lnTo>
                    <a:pt x="142019" y="271034"/>
                  </a:lnTo>
                  <a:lnTo>
                    <a:pt x="196364" y="271034"/>
                  </a:lnTo>
                  <a:lnTo>
                    <a:pt x="225800" y="255821"/>
                  </a:lnTo>
                  <a:lnTo>
                    <a:pt x="256574" y="225138"/>
                  </a:lnTo>
                  <a:lnTo>
                    <a:pt x="276776" y="186277"/>
                  </a:lnTo>
                  <a:lnTo>
                    <a:pt x="284036" y="141602"/>
                  </a:lnTo>
                  <a:lnTo>
                    <a:pt x="276776" y="96714"/>
                  </a:lnTo>
                  <a:lnTo>
                    <a:pt x="256574" y="57826"/>
                  </a:lnTo>
                  <a:lnTo>
                    <a:pt x="225800" y="27222"/>
                  </a:lnTo>
                  <a:lnTo>
                    <a:pt x="195443" y="116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72800" y="88392"/>
              <a:ext cx="1045463" cy="48463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045826" y="156912"/>
              <a:ext cx="897890" cy="346710"/>
            </a:xfrm>
            <a:custGeom>
              <a:avLst/>
              <a:gdLst/>
              <a:ahLst/>
              <a:cxnLst/>
              <a:rect l="l" t="t" r="r" b="b"/>
              <a:pathLst>
                <a:path w="897890" h="346709">
                  <a:moveTo>
                    <a:pt x="759237" y="0"/>
                  </a:moveTo>
                  <a:lnTo>
                    <a:pt x="0" y="0"/>
                  </a:lnTo>
                  <a:lnTo>
                    <a:pt x="138630" y="173287"/>
                  </a:lnTo>
                  <a:lnTo>
                    <a:pt x="0" y="346576"/>
                  </a:lnTo>
                  <a:lnTo>
                    <a:pt x="759237" y="346576"/>
                  </a:lnTo>
                  <a:lnTo>
                    <a:pt x="897868" y="173287"/>
                  </a:lnTo>
                  <a:lnTo>
                    <a:pt x="75923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349969" y="17839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5">
                  <a:moveTo>
                    <a:pt x="144791" y="0"/>
                  </a:moveTo>
                  <a:lnTo>
                    <a:pt x="98892" y="7348"/>
                  </a:lnTo>
                  <a:lnTo>
                    <a:pt x="59128" y="27835"/>
                  </a:lnTo>
                  <a:lnTo>
                    <a:pt x="27835" y="59128"/>
                  </a:lnTo>
                  <a:lnTo>
                    <a:pt x="7348" y="98891"/>
                  </a:lnTo>
                  <a:lnTo>
                    <a:pt x="0" y="144790"/>
                  </a:lnTo>
                  <a:lnTo>
                    <a:pt x="7348" y="190471"/>
                  </a:lnTo>
                  <a:lnTo>
                    <a:pt x="27835" y="230208"/>
                  </a:lnTo>
                  <a:lnTo>
                    <a:pt x="59128" y="261582"/>
                  </a:lnTo>
                  <a:lnTo>
                    <a:pt x="98892" y="282179"/>
                  </a:lnTo>
                  <a:lnTo>
                    <a:pt x="144791" y="289581"/>
                  </a:lnTo>
                  <a:lnTo>
                    <a:pt x="190472" y="282179"/>
                  </a:lnTo>
                  <a:lnTo>
                    <a:pt x="200197" y="277138"/>
                  </a:lnTo>
                  <a:lnTo>
                    <a:pt x="144791" y="277138"/>
                  </a:lnTo>
                  <a:lnTo>
                    <a:pt x="102734" y="270378"/>
                  </a:lnTo>
                  <a:lnTo>
                    <a:pt x="66242" y="251564"/>
                  </a:lnTo>
                  <a:lnTo>
                    <a:pt x="37487" y="222896"/>
                  </a:lnTo>
                  <a:lnTo>
                    <a:pt x="18641" y="186571"/>
                  </a:lnTo>
                  <a:lnTo>
                    <a:pt x="11877" y="144790"/>
                  </a:lnTo>
                  <a:lnTo>
                    <a:pt x="18641" y="102732"/>
                  </a:lnTo>
                  <a:lnTo>
                    <a:pt x="37487" y="66241"/>
                  </a:lnTo>
                  <a:lnTo>
                    <a:pt x="66242" y="37486"/>
                  </a:lnTo>
                  <a:lnTo>
                    <a:pt x="102734" y="18641"/>
                  </a:lnTo>
                  <a:lnTo>
                    <a:pt x="144791" y="11877"/>
                  </a:lnTo>
                  <a:lnTo>
                    <a:pt x="199256" y="11877"/>
                  </a:lnTo>
                  <a:lnTo>
                    <a:pt x="190472" y="7348"/>
                  </a:lnTo>
                  <a:lnTo>
                    <a:pt x="144791" y="0"/>
                  </a:lnTo>
                  <a:close/>
                </a:path>
                <a:path w="290195" h="290195">
                  <a:moveTo>
                    <a:pt x="199256" y="11877"/>
                  </a:moveTo>
                  <a:lnTo>
                    <a:pt x="144791" y="11877"/>
                  </a:lnTo>
                  <a:lnTo>
                    <a:pt x="186572" y="18641"/>
                  </a:lnTo>
                  <a:lnTo>
                    <a:pt x="222896" y="37486"/>
                  </a:lnTo>
                  <a:lnTo>
                    <a:pt x="251565" y="66241"/>
                  </a:lnTo>
                  <a:lnTo>
                    <a:pt x="270379" y="102732"/>
                  </a:lnTo>
                  <a:lnTo>
                    <a:pt x="277139" y="144790"/>
                  </a:lnTo>
                  <a:lnTo>
                    <a:pt x="270379" y="186571"/>
                  </a:lnTo>
                  <a:lnTo>
                    <a:pt x="251565" y="222896"/>
                  </a:lnTo>
                  <a:lnTo>
                    <a:pt x="222896" y="251564"/>
                  </a:lnTo>
                  <a:lnTo>
                    <a:pt x="186572" y="270378"/>
                  </a:lnTo>
                  <a:lnTo>
                    <a:pt x="144791" y="277138"/>
                  </a:lnTo>
                  <a:lnTo>
                    <a:pt x="200197" y="277138"/>
                  </a:lnTo>
                  <a:lnTo>
                    <a:pt x="230208" y="261582"/>
                  </a:lnTo>
                  <a:lnTo>
                    <a:pt x="261582" y="230208"/>
                  </a:lnTo>
                  <a:lnTo>
                    <a:pt x="282179" y="190471"/>
                  </a:lnTo>
                  <a:lnTo>
                    <a:pt x="289581" y="144790"/>
                  </a:lnTo>
                  <a:lnTo>
                    <a:pt x="282179" y="98891"/>
                  </a:lnTo>
                  <a:lnTo>
                    <a:pt x="261582" y="59128"/>
                  </a:lnTo>
                  <a:lnTo>
                    <a:pt x="230208" y="27835"/>
                  </a:lnTo>
                  <a:lnTo>
                    <a:pt x="199256" y="118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38547" y="232904"/>
              <a:ext cx="122646" cy="180563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002" y="4331261"/>
            <a:ext cx="765810" cy="65405"/>
          </a:xfrm>
          <a:custGeom>
            <a:avLst/>
            <a:gdLst/>
            <a:ahLst/>
            <a:cxnLst/>
            <a:rect l="l" t="t" r="r" b="b"/>
            <a:pathLst>
              <a:path w="765810" h="65404">
                <a:moveTo>
                  <a:pt x="754579" y="0"/>
                </a:moveTo>
                <a:lnTo>
                  <a:pt x="0" y="0"/>
                </a:lnTo>
                <a:lnTo>
                  <a:pt x="0" y="54175"/>
                </a:lnTo>
                <a:lnTo>
                  <a:pt x="10835" y="65010"/>
                </a:lnTo>
                <a:lnTo>
                  <a:pt x="765414" y="65010"/>
                </a:lnTo>
                <a:lnTo>
                  <a:pt x="765414" y="10834"/>
                </a:lnTo>
                <a:lnTo>
                  <a:pt x="754579" y="0"/>
                </a:lnTo>
                <a:close/>
              </a:path>
            </a:pathLst>
          </a:custGeom>
          <a:solidFill>
            <a:srgbClr val="00AFD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26079" y="1810511"/>
            <a:ext cx="8711565" cy="4215765"/>
            <a:chOff x="2926079" y="1810511"/>
            <a:chExt cx="8711565" cy="4215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79" y="1810511"/>
              <a:ext cx="8711184" cy="4215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4088" y="1835054"/>
              <a:ext cx="8608695" cy="4111625"/>
            </a:xfrm>
            <a:custGeom>
              <a:avLst/>
              <a:gdLst/>
              <a:ahLst/>
              <a:cxnLst/>
              <a:rect l="l" t="t" r="r" b="b"/>
              <a:pathLst>
                <a:path w="8608695" h="4111625">
                  <a:moveTo>
                    <a:pt x="7923399" y="0"/>
                  </a:moveTo>
                  <a:lnTo>
                    <a:pt x="685265" y="0"/>
                  </a:lnTo>
                  <a:lnTo>
                    <a:pt x="636326" y="1720"/>
                  </a:lnTo>
                  <a:lnTo>
                    <a:pt x="588316" y="6805"/>
                  </a:lnTo>
                  <a:lnTo>
                    <a:pt x="541350" y="15137"/>
                  </a:lnTo>
                  <a:lnTo>
                    <a:pt x="495546" y="26601"/>
                  </a:lnTo>
                  <a:lnTo>
                    <a:pt x="451017" y="41082"/>
                  </a:lnTo>
                  <a:lnTo>
                    <a:pt x="407882" y="58462"/>
                  </a:lnTo>
                  <a:lnTo>
                    <a:pt x="366255" y="78626"/>
                  </a:lnTo>
                  <a:lnTo>
                    <a:pt x="326252" y="101459"/>
                  </a:lnTo>
                  <a:lnTo>
                    <a:pt x="287990" y="126844"/>
                  </a:lnTo>
                  <a:lnTo>
                    <a:pt x="251584" y="154664"/>
                  </a:lnTo>
                  <a:lnTo>
                    <a:pt x="217150" y="184806"/>
                  </a:lnTo>
                  <a:lnTo>
                    <a:pt x="184805" y="217151"/>
                  </a:lnTo>
                  <a:lnTo>
                    <a:pt x="154664" y="251585"/>
                  </a:lnTo>
                  <a:lnTo>
                    <a:pt x="126843" y="287991"/>
                  </a:lnTo>
                  <a:lnTo>
                    <a:pt x="101458" y="326253"/>
                  </a:lnTo>
                  <a:lnTo>
                    <a:pt x="78626" y="366256"/>
                  </a:lnTo>
                  <a:lnTo>
                    <a:pt x="58462" y="407883"/>
                  </a:lnTo>
                  <a:lnTo>
                    <a:pt x="41081" y="451019"/>
                  </a:lnTo>
                  <a:lnTo>
                    <a:pt x="26601" y="495548"/>
                  </a:lnTo>
                  <a:lnTo>
                    <a:pt x="15137" y="541353"/>
                  </a:lnTo>
                  <a:lnTo>
                    <a:pt x="6805" y="588318"/>
                  </a:lnTo>
                  <a:lnTo>
                    <a:pt x="1720" y="636328"/>
                  </a:lnTo>
                  <a:lnTo>
                    <a:pt x="0" y="685267"/>
                  </a:lnTo>
                  <a:lnTo>
                    <a:pt x="0" y="3426279"/>
                  </a:lnTo>
                  <a:lnTo>
                    <a:pt x="1720" y="3475218"/>
                  </a:lnTo>
                  <a:lnTo>
                    <a:pt x="6805" y="3523228"/>
                  </a:lnTo>
                  <a:lnTo>
                    <a:pt x="15137" y="3570194"/>
                  </a:lnTo>
                  <a:lnTo>
                    <a:pt x="26601" y="3615999"/>
                  </a:lnTo>
                  <a:lnTo>
                    <a:pt x="41081" y="3660527"/>
                  </a:lnTo>
                  <a:lnTo>
                    <a:pt x="58462" y="3703663"/>
                  </a:lnTo>
                  <a:lnTo>
                    <a:pt x="78626" y="3745290"/>
                  </a:lnTo>
                  <a:lnTo>
                    <a:pt x="101458" y="3785293"/>
                  </a:lnTo>
                  <a:lnTo>
                    <a:pt x="126843" y="3823556"/>
                  </a:lnTo>
                  <a:lnTo>
                    <a:pt x="154664" y="3859962"/>
                  </a:lnTo>
                  <a:lnTo>
                    <a:pt x="184805" y="3894395"/>
                  </a:lnTo>
                  <a:lnTo>
                    <a:pt x="217150" y="3926741"/>
                  </a:lnTo>
                  <a:lnTo>
                    <a:pt x="251584" y="3956882"/>
                  </a:lnTo>
                  <a:lnTo>
                    <a:pt x="287990" y="3984703"/>
                  </a:lnTo>
                  <a:lnTo>
                    <a:pt x="326252" y="4010087"/>
                  </a:lnTo>
                  <a:lnTo>
                    <a:pt x="366255" y="4032920"/>
                  </a:lnTo>
                  <a:lnTo>
                    <a:pt x="407882" y="4053084"/>
                  </a:lnTo>
                  <a:lnTo>
                    <a:pt x="451017" y="4070465"/>
                  </a:lnTo>
                  <a:lnTo>
                    <a:pt x="495546" y="4084945"/>
                  </a:lnTo>
                  <a:lnTo>
                    <a:pt x="541350" y="4096409"/>
                  </a:lnTo>
                  <a:lnTo>
                    <a:pt x="588316" y="4104741"/>
                  </a:lnTo>
                  <a:lnTo>
                    <a:pt x="636326" y="4109826"/>
                  </a:lnTo>
                  <a:lnTo>
                    <a:pt x="685265" y="4111547"/>
                  </a:lnTo>
                  <a:lnTo>
                    <a:pt x="7923399" y="4111547"/>
                  </a:lnTo>
                  <a:lnTo>
                    <a:pt x="7972338" y="4109826"/>
                  </a:lnTo>
                  <a:lnTo>
                    <a:pt x="8020348" y="4104741"/>
                  </a:lnTo>
                  <a:lnTo>
                    <a:pt x="8067313" y="4096409"/>
                  </a:lnTo>
                  <a:lnTo>
                    <a:pt x="8113118" y="4084945"/>
                  </a:lnTo>
                  <a:lnTo>
                    <a:pt x="8157646" y="4070465"/>
                  </a:lnTo>
                  <a:lnTo>
                    <a:pt x="8200782" y="4053084"/>
                  </a:lnTo>
                  <a:lnTo>
                    <a:pt x="8242409" y="4032920"/>
                  </a:lnTo>
                  <a:lnTo>
                    <a:pt x="8282412" y="4010087"/>
                  </a:lnTo>
                  <a:lnTo>
                    <a:pt x="8320674" y="3984703"/>
                  </a:lnTo>
                  <a:lnTo>
                    <a:pt x="8357080" y="3956882"/>
                  </a:lnTo>
                  <a:lnTo>
                    <a:pt x="8391514" y="3926741"/>
                  </a:lnTo>
                  <a:lnTo>
                    <a:pt x="8423859" y="3894395"/>
                  </a:lnTo>
                  <a:lnTo>
                    <a:pt x="8454000" y="3859962"/>
                  </a:lnTo>
                  <a:lnTo>
                    <a:pt x="8481821" y="3823556"/>
                  </a:lnTo>
                  <a:lnTo>
                    <a:pt x="8507206" y="3785293"/>
                  </a:lnTo>
                  <a:lnTo>
                    <a:pt x="8530038" y="3745290"/>
                  </a:lnTo>
                  <a:lnTo>
                    <a:pt x="8550203" y="3703663"/>
                  </a:lnTo>
                  <a:lnTo>
                    <a:pt x="8567583" y="3660527"/>
                  </a:lnTo>
                  <a:lnTo>
                    <a:pt x="8582064" y="3615999"/>
                  </a:lnTo>
                  <a:lnTo>
                    <a:pt x="8593528" y="3570194"/>
                  </a:lnTo>
                  <a:lnTo>
                    <a:pt x="8601860" y="3523228"/>
                  </a:lnTo>
                  <a:lnTo>
                    <a:pt x="8606945" y="3475218"/>
                  </a:lnTo>
                  <a:lnTo>
                    <a:pt x="8608665" y="3426279"/>
                  </a:lnTo>
                  <a:lnTo>
                    <a:pt x="8608665" y="685267"/>
                  </a:lnTo>
                  <a:lnTo>
                    <a:pt x="8606945" y="636328"/>
                  </a:lnTo>
                  <a:lnTo>
                    <a:pt x="8601860" y="588318"/>
                  </a:lnTo>
                  <a:lnTo>
                    <a:pt x="8593528" y="541353"/>
                  </a:lnTo>
                  <a:lnTo>
                    <a:pt x="8582064" y="495548"/>
                  </a:lnTo>
                  <a:lnTo>
                    <a:pt x="8567583" y="451019"/>
                  </a:lnTo>
                  <a:lnTo>
                    <a:pt x="8550203" y="407883"/>
                  </a:lnTo>
                  <a:lnTo>
                    <a:pt x="8530038" y="366256"/>
                  </a:lnTo>
                  <a:lnTo>
                    <a:pt x="8507206" y="326253"/>
                  </a:lnTo>
                  <a:lnTo>
                    <a:pt x="8481821" y="287991"/>
                  </a:lnTo>
                  <a:lnTo>
                    <a:pt x="8454000" y="251585"/>
                  </a:lnTo>
                  <a:lnTo>
                    <a:pt x="8423859" y="217151"/>
                  </a:lnTo>
                  <a:lnTo>
                    <a:pt x="8391514" y="184806"/>
                  </a:lnTo>
                  <a:lnTo>
                    <a:pt x="8357080" y="154664"/>
                  </a:lnTo>
                  <a:lnTo>
                    <a:pt x="8320674" y="126844"/>
                  </a:lnTo>
                  <a:lnTo>
                    <a:pt x="8282412" y="101459"/>
                  </a:lnTo>
                  <a:lnTo>
                    <a:pt x="8242409" y="78626"/>
                  </a:lnTo>
                  <a:lnTo>
                    <a:pt x="8200782" y="58462"/>
                  </a:lnTo>
                  <a:lnTo>
                    <a:pt x="8157646" y="41082"/>
                  </a:lnTo>
                  <a:lnTo>
                    <a:pt x="8113118" y="26601"/>
                  </a:lnTo>
                  <a:lnTo>
                    <a:pt x="8067313" y="15137"/>
                  </a:lnTo>
                  <a:lnTo>
                    <a:pt x="8020348" y="6805"/>
                  </a:lnTo>
                  <a:lnTo>
                    <a:pt x="7972338" y="1720"/>
                  </a:lnTo>
                  <a:lnTo>
                    <a:pt x="79233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2080" y="3850604"/>
              <a:ext cx="8601075" cy="80645"/>
            </a:xfrm>
            <a:custGeom>
              <a:avLst/>
              <a:gdLst/>
              <a:ahLst/>
              <a:cxnLst/>
              <a:rect l="l" t="t" r="r" b="b"/>
              <a:pathLst>
                <a:path w="8601075" h="80645">
                  <a:moveTo>
                    <a:pt x="8587265" y="0"/>
                  </a:moveTo>
                  <a:lnTo>
                    <a:pt x="0" y="0"/>
                  </a:lnTo>
                  <a:lnTo>
                    <a:pt x="0" y="67039"/>
                  </a:lnTo>
                  <a:lnTo>
                    <a:pt x="13408" y="80446"/>
                  </a:lnTo>
                  <a:lnTo>
                    <a:pt x="8600673" y="80446"/>
                  </a:lnTo>
                  <a:lnTo>
                    <a:pt x="8600673" y="13407"/>
                  </a:lnTo>
                  <a:lnTo>
                    <a:pt x="8587265" y="0"/>
                  </a:lnTo>
                  <a:close/>
                </a:path>
              </a:pathLst>
            </a:custGeom>
            <a:solidFill>
              <a:srgbClr val="00AF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4592" y="1639823"/>
            <a:ext cx="2438400" cy="4529455"/>
            <a:chOff x="164592" y="1639823"/>
            <a:chExt cx="2438400" cy="45294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639823"/>
              <a:ext cx="1033271" cy="874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850" y="166382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4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2551175"/>
              <a:ext cx="1033271" cy="8778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850" y="257749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3465575"/>
              <a:ext cx="1033271" cy="877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850" y="349116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" y="1810511"/>
              <a:ext cx="1880616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5" y="2721863"/>
              <a:ext cx="1880616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375" y="3633216"/>
              <a:ext cx="1880616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2" y="4379975"/>
              <a:ext cx="1033271" cy="8778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2850" y="440483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375" y="4544567"/>
              <a:ext cx="1880616" cy="569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592" y="5294375"/>
              <a:ext cx="1033271" cy="8747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2850" y="531850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4"/>
                  </a:lnTo>
                  <a:lnTo>
                    <a:pt x="735526" y="772644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375" y="5455919"/>
              <a:ext cx="1880616" cy="569976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4798602" y="2268058"/>
            <a:ext cx="6460490" cy="2975610"/>
            <a:chOff x="4798602" y="2268058"/>
            <a:chExt cx="6460490" cy="2975610"/>
          </a:xfrm>
        </p:grpSpPr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4952" y="2268058"/>
              <a:ext cx="6454062" cy="297559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804952" y="5054142"/>
              <a:ext cx="1522095" cy="132080"/>
            </a:xfrm>
            <a:custGeom>
              <a:avLst/>
              <a:gdLst/>
              <a:ahLst/>
              <a:cxnLst/>
              <a:rect l="l" t="t" r="r" b="b"/>
              <a:pathLst>
                <a:path w="1522095" h="132079">
                  <a:moveTo>
                    <a:pt x="1521889" y="0"/>
                  </a:moveTo>
                  <a:lnTo>
                    <a:pt x="0" y="0"/>
                  </a:lnTo>
                  <a:lnTo>
                    <a:pt x="0" y="131556"/>
                  </a:lnTo>
                  <a:lnTo>
                    <a:pt x="1521889" y="131556"/>
                  </a:lnTo>
                  <a:lnTo>
                    <a:pt x="1521889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19286" y="4046304"/>
              <a:ext cx="574040" cy="532130"/>
            </a:xfrm>
            <a:custGeom>
              <a:avLst/>
              <a:gdLst/>
              <a:ahLst/>
              <a:cxnLst/>
              <a:rect l="l" t="t" r="r" b="b"/>
              <a:pathLst>
                <a:path w="574039" h="532129">
                  <a:moveTo>
                    <a:pt x="574028" y="0"/>
                  </a:moveTo>
                  <a:lnTo>
                    <a:pt x="553458" y="31739"/>
                  </a:lnTo>
                  <a:lnTo>
                    <a:pt x="557870" y="28107"/>
                  </a:lnTo>
                  <a:lnTo>
                    <a:pt x="544504" y="44232"/>
                  </a:lnTo>
                  <a:lnTo>
                    <a:pt x="504778" y="86476"/>
                  </a:lnTo>
                  <a:lnTo>
                    <a:pt x="449272" y="140650"/>
                  </a:lnTo>
                  <a:lnTo>
                    <a:pt x="416181" y="171687"/>
                  </a:lnTo>
                  <a:lnTo>
                    <a:pt x="379841" y="205077"/>
                  </a:lnTo>
                  <a:lnTo>
                    <a:pt x="340484" y="240612"/>
                  </a:lnTo>
                  <a:lnTo>
                    <a:pt x="298343" y="278082"/>
                  </a:lnTo>
                  <a:lnTo>
                    <a:pt x="253648" y="317278"/>
                  </a:lnTo>
                  <a:lnTo>
                    <a:pt x="206632" y="357989"/>
                  </a:lnTo>
                  <a:lnTo>
                    <a:pt x="157528" y="400008"/>
                  </a:lnTo>
                  <a:lnTo>
                    <a:pt x="106566" y="443123"/>
                  </a:lnTo>
                  <a:lnTo>
                    <a:pt x="53979" y="487126"/>
                  </a:lnTo>
                  <a:lnTo>
                    <a:pt x="0" y="531807"/>
                  </a:lnTo>
                  <a:lnTo>
                    <a:pt x="62803" y="479860"/>
                  </a:lnTo>
                  <a:lnTo>
                    <a:pt x="115390" y="435857"/>
                  </a:lnTo>
                  <a:lnTo>
                    <a:pt x="166352" y="392742"/>
                  </a:lnTo>
                  <a:lnTo>
                    <a:pt x="215457" y="350724"/>
                  </a:lnTo>
                  <a:lnTo>
                    <a:pt x="262472" y="310012"/>
                  </a:lnTo>
                  <a:lnTo>
                    <a:pt x="307167" y="270817"/>
                  </a:lnTo>
                  <a:lnTo>
                    <a:pt x="349309" y="233347"/>
                  </a:lnTo>
                  <a:lnTo>
                    <a:pt x="388665" y="197812"/>
                  </a:lnTo>
                  <a:lnTo>
                    <a:pt x="425005" y="164421"/>
                  </a:lnTo>
                  <a:lnTo>
                    <a:pt x="458096" y="133384"/>
                  </a:lnTo>
                  <a:lnTo>
                    <a:pt x="487705" y="104911"/>
                  </a:lnTo>
                  <a:lnTo>
                    <a:pt x="535554" y="56493"/>
                  </a:lnTo>
                  <a:lnTo>
                    <a:pt x="566694" y="20841"/>
                  </a:lnTo>
                  <a:lnTo>
                    <a:pt x="571106" y="17209"/>
                  </a:lnTo>
                  <a:lnTo>
                    <a:pt x="574028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091551" y="4574478"/>
              <a:ext cx="632460" cy="462280"/>
            </a:xfrm>
            <a:custGeom>
              <a:avLst/>
              <a:gdLst/>
              <a:ahLst/>
              <a:cxnLst/>
              <a:rect l="l" t="t" r="r" b="b"/>
              <a:pathLst>
                <a:path w="632460" h="462279">
                  <a:moveTo>
                    <a:pt x="632145" y="0"/>
                  </a:moveTo>
                  <a:lnTo>
                    <a:pt x="571098" y="49911"/>
                  </a:lnTo>
                  <a:lnTo>
                    <a:pt x="511550" y="98004"/>
                  </a:lnTo>
                  <a:lnTo>
                    <a:pt x="453810" y="144053"/>
                  </a:lnTo>
                  <a:lnTo>
                    <a:pt x="398188" y="187833"/>
                  </a:lnTo>
                  <a:lnTo>
                    <a:pt x="344995" y="229117"/>
                  </a:lnTo>
                  <a:lnTo>
                    <a:pt x="294540" y="267679"/>
                  </a:lnTo>
                  <a:lnTo>
                    <a:pt x="247134" y="303294"/>
                  </a:lnTo>
                  <a:lnTo>
                    <a:pt x="203086" y="335737"/>
                  </a:lnTo>
                  <a:lnTo>
                    <a:pt x="162708" y="364780"/>
                  </a:lnTo>
                  <a:lnTo>
                    <a:pt x="126307" y="390199"/>
                  </a:lnTo>
                  <a:lnTo>
                    <a:pt x="94196" y="411767"/>
                  </a:lnTo>
                  <a:lnTo>
                    <a:pt x="44080" y="442449"/>
                  </a:lnTo>
                  <a:lnTo>
                    <a:pt x="14840" y="455019"/>
                  </a:lnTo>
                  <a:lnTo>
                    <a:pt x="8823" y="453948"/>
                  </a:lnTo>
                  <a:lnTo>
                    <a:pt x="0" y="461214"/>
                  </a:lnTo>
                  <a:lnTo>
                    <a:pt x="37088" y="448706"/>
                  </a:lnTo>
                  <a:lnTo>
                    <a:pt x="88413" y="417035"/>
                  </a:lnTo>
                  <a:lnTo>
                    <a:pt x="121149" y="394946"/>
                  </a:lnTo>
                  <a:lnTo>
                    <a:pt x="158176" y="368995"/>
                  </a:lnTo>
                  <a:lnTo>
                    <a:pt x="199178" y="339417"/>
                  </a:lnTo>
                  <a:lnTo>
                    <a:pt x="243836" y="306442"/>
                  </a:lnTo>
                  <a:lnTo>
                    <a:pt x="291833" y="270302"/>
                  </a:lnTo>
                  <a:lnTo>
                    <a:pt x="342851" y="231230"/>
                  </a:lnTo>
                  <a:lnTo>
                    <a:pt x="396573" y="189457"/>
                  </a:lnTo>
                  <a:lnTo>
                    <a:pt x="452681" y="145216"/>
                  </a:lnTo>
                  <a:lnTo>
                    <a:pt x="510857" y="98738"/>
                  </a:lnTo>
                  <a:lnTo>
                    <a:pt x="570784" y="50255"/>
                  </a:lnTo>
                  <a:lnTo>
                    <a:pt x="632145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6841" y="2842408"/>
              <a:ext cx="2531465" cy="21022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322079" y="2837646"/>
              <a:ext cx="2541270" cy="2112010"/>
            </a:xfrm>
            <a:custGeom>
              <a:avLst/>
              <a:gdLst/>
              <a:ahLst/>
              <a:cxnLst/>
              <a:rect l="l" t="t" r="r" b="b"/>
              <a:pathLst>
                <a:path w="2541270" h="2112010">
                  <a:moveTo>
                    <a:pt x="0" y="0"/>
                  </a:moveTo>
                  <a:lnTo>
                    <a:pt x="2540991" y="0"/>
                  </a:lnTo>
                  <a:lnTo>
                    <a:pt x="2540991" y="2111802"/>
                  </a:lnTo>
                  <a:lnTo>
                    <a:pt x="0" y="2111802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345475" y="4433103"/>
              <a:ext cx="2513330" cy="313055"/>
            </a:xfrm>
            <a:custGeom>
              <a:avLst/>
              <a:gdLst/>
              <a:ahLst/>
              <a:cxnLst/>
              <a:rect l="l" t="t" r="r" b="b"/>
              <a:pathLst>
                <a:path w="2513329" h="313054">
                  <a:moveTo>
                    <a:pt x="2512829" y="0"/>
                  </a:moveTo>
                  <a:lnTo>
                    <a:pt x="0" y="0"/>
                  </a:lnTo>
                  <a:lnTo>
                    <a:pt x="0" y="312516"/>
                  </a:lnTo>
                  <a:lnTo>
                    <a:pt x="2512829" y="312516"/>
                  </a:lnTo>
                  <a:lnTo>
                    <a:pt x="2512829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471186" y="3678781"/>
              <a:ext cx="1203325" cy="579120"/>
            </a:xfrm>
            <a:custGeom>
              <a:avLst/>
              <a:gdLst/>
              <a:ahLst/>
              <a:cxnLst/>
              <a:rect l="l" t="t" r="r" b="b"/>
              <a:pathLst>
                <a:path w="1203325" h="579120">
                  <a:moveTo>
                    <a:pt x="458024" y="0"/>
                  </a:moveTo>
                  <a:lnTo>
                    <a:pt x="413172" y="1453"/>
                  </a:lnTo>
                  <a:lnTo>
                    <a:pt x="368527" y="5896"/>
                  </a:lnTo>
                  <a:lnTo>
                    <a:pt x="324210" y="13369"/>
                  </a:lnTo>
                  <a:lnTo>
                    <a:pt x="280341" y="23910"/>
                  </a:lnTo>
                  <a:lnTo>
                    <a:pt x="237039" y="37558"/>
                  </a:lnTo>
                  <a:lnTo>
                    <a:pt x="194426" y="54352"/>
                  </a:lnTo>
                  <a:lnTo>
                    <a:pt x="0" y="138980"/>
                  </a:lnTo>
                  <a:lnTo>
                    <a:pt x="42613" y="122186"/>
                  </a:lnTo>
                  <a:lnTo>
                    <a:pt x="85914" y="108538"/>
                  </a:lnTo>
                  <a:lnTo>
                    <a:pt x="129783" y="97997"/>
                  </a:lnTo>
                  <a:lnTo>
                    <a:pt x="174101" y="90525"/>
                  </a:lnTo>
                  <a:lnTo>
                    <a:pt x="218746" y="86081"/>
                  </a:lnTo>
                  <a:lnTo>
                    <a:pt x="263598" y="84628"/>
                  </a:lnTo>
                  <a:lnTo>
                    <a:pt x="308538" y="86125"/>
                  </a:lnTo>
                  <a:lnTo>
                    <a:pt x="353446" y="90534"/>
                  </a:lnTo>
                  <a:lnTo>
                    <a:pt x="398200" y="97816"/>
                  </a:lnTo>
                  <a:lnTo>
                    <a:pt x="442682" y="107930"/>
                  </a:lnTo>
                  <a:lnTo>
                    <a:pt x="486771" y="120839"/>
                  </a:lnTo>
                  <a:lnTo>
                    <a:pt x="530346" y="136503"/>
                  </a:lnTo>
                  <a:lnTo>
                    <a:pt x="573288" y="154883"/>
                  </a:lnTo>
                  <a:lnTo>
                    <a:pt x="615477" y="175939"/>
                  </a:lnTo>
                  <a:lnTo>
                    <a:pt x="656791" y="199633"/>
                  </a:lnTo>
                  <a:lnTo>
                    <a:pt x="697113" y="225925"/>
                  </a:lnTo>
                  <a:lnTo>
                    <a:pt x="736320" y="254776"/>
                  </a:lnTo>
                  <a:lnTo>
                    <a:pt x="774293" y="286147"/>
                  </a:lnTo>
                  <a:lnTo>
                    <a:pt x="810912" y="319999"/>
                  </a:lnTo>
                  <a:lnTo>
                    <a:pt x="846056" y="356293"/>
                  </a:lnTo>
                  <a:lnTo>
                    <a:pt x="879606" y="394990"/>
                  </a:lnTo>
                  <a:lnTo>
                    <a:pt x="911442" y="436050"/>
                  </a:lnTo>
                  <a:lnTo>
                    <a:pt x="814227" y="478363"/>
                  </a:lnTo>
                  <a:lnTo>
                    <a:pt x="1114849" y="578775"/>
                  </a:lnTo>
                  <a:lnTo>
                    <a:pt x="1203082" y="309108"/>
                  </a:lnTo>
                  <a:lnTo>
                    <a:pt x="1105869" y="351421"/>
                  </a:lnTo>
                  <a:lnTo>
                    <a:pt x="1074033" y="310361"/>
                  </a:lnTo>
                  <a:lnTo>
                    <a:pt x="1040483" y="271664"/>
                  </a:lnTo>
                  <a:lnTo>
                    <a:pt x="1005338" y="235370"/>
                  </a:lnTo>
                  <a:lnTo>
                    <a:pt x="968720" y="201518"/>
                  </a:lnTo>
                  <a:lnTo>
                    <a:pt x="930746" y="170147"/>
                  </a:lnTo>
                  <a:lnTo>
                    <a:pt x="891539" y="141296"/>
                  </a:lnTo>
                  <a:lnTo>
                    <a:pt x="851218" y="115004"/>
                  </a:lnTo>
                  <a:lnTo>
                    <a:pt x="809903" y="91310"/>
                  </a:lnTo>
                  <a:lnTo>
                    <a:pt x="767715" y="70254"/>
                  </a:lnTo>
                  <a:lnTo>
                    <a:pt x="724772" y="51874"/>
                  </a:lnTo>
                  <a:lnTo>
                    <a:pt x="681197" y="36210"/>
                  </a:lnTo>
                  <a:lnTo>
                    <a:pt x="637108" y="23302"/>
                  </a:lnTo>
                  <a:lnTo>
                    <a:pt x="592627" y="13187"/>
                  </a:lnTo>
                  <a:lnTo>
                    <a:pt x="547872" y="5906"/>
                  </a:lnTo>
                  <a:lnTo>
                    <a:pt x="502965" y="1497"/>
                  </a:lnTo>
                  <a:lnTo>
                    <a:pt x="458024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050756" y="3783456"/>
              <a:ext cx="521334" cy="1108075"/>
            </a:xfrm>
            <a:custGeom>
              <a:avLst/>
              <a:gdLst/>
              <a:ahLst/>
              <a:cxnLst/>
              <a:rect l="l" t="t" r="r" b="b"/>
              <a:pathLst>
                <a:path w="521335" h="1108075">
                  <a:moveTo>
                    <a:pt x="521128" y="0"/>
                  </a:moveTo>
                  <a:lnTo>
                    <a:pt x="470034" y="15098"/>
                  </a:lnTo>
                  <a:lnTo>
                    <a:pt x="420429" y="34305"/>
                  </a:lnTo>
                  <a:lnTo>
                    <a:pt x="379676" y="53731"/>
                  </a:lnTo>
                  <a:lnTo>
                    <a:pt x="340791" y="75657"/>
                  </a:lnTo>
                  <a:lnTo>
                    <a:pt x="303809" y="99969"/>
                  </a:lnTo>
                  <a:lnTo>
                    <a:pt x="268766" y="126556"/>
                  </a:lnTo>
                  <a:lnTo>
                    <a:pt x="235698" y="155306"/>
                  </a:lnTo>
                  <a:lnTo>
                    <a:pt x="204639" y="186105"/>
                  </a:lnTo>
                  <a:lnTo>
                    <a:pt x="175626" y="218842"/>
                  </a:lnTo>
                  <a:lnTo>
                    <a:pt x="148694" y="253405"/>
                  </a:lnTo>
                  <a:lnTo>
                    <a:pt x="123880" y="289680"/>
                  </a:lnTo>
                  <a:lnTo>
                    <a:pt x="101217" y="327557"/>
                  </a:lnTo>
                  <a:lnTo>
                    <a:pt x="80743" y="366923"/>
                  </a:lnTo>
                  <a:lnTo>
                    <a:pt x="62493" y="407664"/>
                  </a:lnTo>
                  <a:lnTo>
                    <a:pt x="46502" y="449670"/>
                  </a:lnTo>
                  <a:lnTo>
                    <a:pt x="32806" y="492828"/>
                  </a:lnTo>
                  <a:lnTo>
                    <a:pt x="21441" y="537025"/>
                  </a:lnTo>
                  <a:lnTo>
                    <a:pt x="12442" y="582150"/>
                  </a:lnTo>
                  <a:lnTo>
                    <a:pt x="5845" y="628090"/>
                  </a:lnTo>
                  <a:lnTo>
                    <a:pt x="1686" y="674732"/>
                  </a:lnTo>
                  <a:lnTo>
                    <a:pt x="0" y="721965"/>
                  </a:lnTo>
                  <a:lnTo>
                    <a:pt x="822" y="769677"/>
                  </a:lnTo>
                  <a:lnTo>
                    <a:pt x="4189" y="817754"/>
                  </a:lnTo>
                  <a:lnTo>
                    <a:pt x="10136" y="866085"/>
                  </a:lnTo>
                  <a:lnTo>
                    <a:pt x="18699" y="914557"/>
                  </a:lnTo>
                  <a:lnTo>
                    <a:pt x="29913" y="963059"/>
                  </a:lnTo>
                  <a:lnTo>
                    <a:pt x="43814" y="1011477"/>
                  </a:lnTo>
                  <a:lnTo>
                    <a:pt x="60438" y="1059701"/>
                  </a:lnTo>
                  <a:lnTo>
                    <a:pt x="79820" y="1107616"/>
                  </a:lnTo>
                  <a:lnTo>
                    <a:pt x="274248" y="1022988"/>
                  </a:lnTo>
                  <a:lnTo>
                    <a:pt x="254637" y="974438"/>
                  </a:lnTo>
                  <a:lnTo>
                    <a:pt x="237845" y="925499"/>
                  </a:lnTo>
                  <a:lnTo>
                    <a:pt x="223841" y="876293"/>
                  </a:lnTo>
                  <a:lnTo>
                    <a:pt x="212595" y="826944"/>
                  </a:lnTo>
                  <a:lnTo>
                    <a:pt x="204078" y="777576"/>
                  </a:lnTo>
                  <a:lnTo>
                    <a:pt x="198260" y="728313"/>
                  </a:lnTo>
                  <a:lnTo>
                    <a:pt x="195112" y="679276"/>
                  </a:lnTo>
                  <a:lnTo>
                    <a:pt x="194603" y="630591"/>
                  </a:lnTo>
                  <a:lnTo>
                    <a:pt x="196703" y="582379"/>
                  </a:lnTo>
                  <a:lnTo>
                    <a:pt x="201384" y="534765"/>
                  </a:lnTo>
                  <a:lnTo>
                    <a:pt x="208615" y="487872"/>
                  </a:lnTo>
                  <a:lnTo>
                    <a:pt x="218366" y="441823"/>
                  </a:lnTo>
                  <a:lnTo>
                    <a:pt x="230607" y="396742"/>
                  </a:lnTo>
                  <a:lnTo>
                    <a:pt x="245310" y="352752"/>
                  </a:lnTo>
                  <a:lnTo>
                    <a:pt x="262443" y="309977"/>
                  </a:lnTo>
                  <a:lnTo>
                    <a:pt x="281978" y="268539"/>
                  </a:lnTo>
                  <a:lnTo>
                    <a:pt x="303885" y="228562"/>
                  </a:lnTo>
                  <a:lnTo>
                    <a:pt x="328133" y="190170"/>
                  </a:lnTo>
                  <a:lnTo>
                    <a:pt x="354693" y="153485"/>
                  </a:lnTo>
                  <a:lnTo>
                    <a:pt x="383535" y="118632"/>
                  </a:lnTo>
                  <a:lnTo>
                    <a:pt x="414629" y="85734"/>
                  </a:lnTo>
                  <a:lnTo>
                    <a:pt x="447946" y="54914"/>
                  </a:lnTo>
                  <a:lnTo>
                    <a:pt x="483456" y="26295"/>
                  </a:lnTo>
                  <a:lnTo>
                    <a:pt x="521129" y="1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title" idx="4294967295"/>
          </p:nvPr>
        </p:nvSpPr>
        <p:spPr>
          <a:xfrm>
            <a:off x="427486" y="573064"/>
            <a:ext cx="11439525" cy="382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Respond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RFQ/RFP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7486" y="939512"/>
            <a:ext cx="648271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Let’s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4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steps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navigate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Negotiations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page.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02709" y="1835054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50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985"/>
              </a:spcBef>
            </a:pPr>
            <a:r>
              <a:rPr sz="1100" dirty="0">
                <a:latin typeface="Verdana"/>
                <a:cs typeface="Verdana"/>
              </a:rPr>
              <a:t>1.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Access</a:t>
            </a:r>
            <a:r>
              <a:rPr sz="1100" spc="10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Cloud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02709" y="2746269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35"/>
              </a:spcBef>
            </a:pPr>
            <a:r>
              <a:rPr sz="1100" dirty="0">
                <a:latin typeface="Verdana"/>
                <a:cs typeface="Verdana"/>
              </a:rPr>
              <a:t>2.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Access</a:t>
            </a:r>
            <a:r>
              <a:rPr sz="1100" spc="10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Home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2709" y="3657483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301625" marR="422909" indent="-203200">
              <a:lnSpc>
                <a:spcPct val="105500"/>
              </a:lnSpc>
              <a:spcBef>
                <a:spcPts val="409"/>
              </a:spcBef>
            </a:pPr>
            <a:r>
              <a:rPr sz="1100" dirty="0">
                <a:latin typeface="Verdana"/>
                <a:cs typeface="Verdana"/>
              </a:rPr>
              <a:t>3.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Go</a:t>
            </a:r>
            <a:r>
              <a:rPr sz="1100" spc="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to</a:t>
            </a:r>
            <a:r>
              <a:rPr sz="1100" spc="5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Supplier Portal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2709" y="4568696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77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5"/>
              </a:spcBef>
            </a:pPr>
            <a:r>
              <a:rPr sz="1100" b="1" dirty="0">
                <a:latin typeface="Verdana"/>
                <a:cs typeface="Verdana"/>
              </a:rPr>
              <a:t>4.</a:t>
            </a:r>
            <a:r>
              <a:rPr sz="1100" b="1" spc="65" dirty="0">
                <a:latin typeface="Verdana"/>
                <a:cs typeface="Verdana"/>
              </a:rPr>
              <a:t> </a:t>
            </a:r>
            <a:r>
              <a:rPr sz="1100" b="1" dirty="0">
                <a:latin typeface="Verdana"/>
                <a:cs typeface="Verdana"/>
              </a:rPr>
              <a:t>View</a:t>
            </a:r>
            <a:r>
              <a:rPr sz="1100" b="1" spc="105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Negotiation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02709" y="5479910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</a:pPr>
            <a:r>
              <a:rPr sz="1100" dirty="0">
                <a:latin typeface="Verdana"/>
                <a:cs typeface="Verdana"/>
              </a:rPr>
              <a:t>5.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Acknowledgement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111417" y="2299715"/>
            <a:ext cx="1600200" cy="1522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400" dirty="0">
                <a:latin typeface="Verdana"/>
                <a:cs typeface="Verdana"/>
              </a:rPr>
              <a:t>From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b="1" dirty="0">
                <a:latin typeface="Verdana"/>
                <a:cs typeface="Verdana"/>
              </a:rPr>
              <a:t>Supplier</a:t>
            </a:r>
            <a:r>
              <a:rPr sz="1400" b="1" spc="-55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Portal </a:t>
            </a:r>
            <a:r>
              <a:rPr sz="1400" dirty="0">
                <a:latin typeface="Verdana"/>
                <a:cs typeface="Verdana"/>
              </a:rPr>
              <a:t>page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that </a:t>
            </a:r>
            <a:r>
              <a:rPr sz="1400" dirty="0">
                <a:latin typeface="Verdana"/>
                <a:cs typeface="Verdana"/>
              </a:rPr>
              <a:t>appears,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b="1" dirty="0">
                <a:latin typeface="Verdana"/>
                <a:cs typeface="Verdana"/>
              </a:rPr>
              <a:t>View</a:t>
            </a:r>
            <a:r>
              <a:rPr sz="1400" b="1" spc="-4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Active Negotiations </a:t>
            </a:r>
            <a:r>
              <a:rPr sz="1400" spc="-10" dirty="0">
                <a:latin typeface="Verdana"/>
                <a:cs typeface="Verdana"/>
              </a:rPr>
              <a:t>link.</a:t>
            </a:r>
            <a:endParaRPr sz="14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0978" y="5249202"/>
            <a:ext cx="765810" cy="65405"/>
          </a:xfrm>
          <a:custGeom>
            <a:avLst/>
            <a:gdLst/>
            <a:ahLst/>
            <a:cxnLst/>
            <a:rect l="l" t="t" r="r" b="b"/>
            <a:pathLst>
              <a:path w="765810" h="65404">
                <a:moveTo>
                  <a:pt x="754579" y="0"/>
                </a:moveTo>
                <a:lnTo>
                  <a:pt x="0" y="0"/>
                </a:lnTo>
                <a:lnTo>
                  <a:pt x="0" y="54175"/>
                </a:lnTo>
                <a:lnTo>
                  <a:pt x="10835" y="65011"/>
                </a:lnTo>
                <a:lnTo>
                  <a:pt x="765414" y="65011"/>
                </a:lnTo>
                <a:lnTo>
                  <a:pt x="765414" y="10834"/>
                </a:lnTo>
                <a:lnTo>
                  <a:pt x="754579" y="0"/>
                </a:lnTo>
                <a:close/>
              </a:path>
            </a:pathLst>
          </a:custGeom>
          <a:solidFill>
            <a:srgbClr val="EE2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926079" y="1810511"/>
            <a:ext cx="8711565" cy="4215765"/>
            <a:chOff x="2926079" y="1810511"/>
            <a:chExt cx="8711565" cy="42157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79" y="1810511"/>
              <a:ext cx="8711184" cy="421538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4088" y="1835054"/>
              <a:ext cx="8608695" cy="4111625"/>
            </a:xfrm>
            <a:custGeom>
              <a:avLst/>
              <a:gdLst/>
              <a:ahLst/>
              <a:cxnLst/>
              <a:rect l="l" t="t" r="r" b="b"/>
              <a:pathLst>
                <a:path w="8608695" h="4111625">
                  <a:moveTo>
                    <a:pt x="7923399" y="0"/>
                  </a:moveTo>
                  <a:lnTo>
                    <a:pt x="685265" y="0"/>
                  </a:lnTo>
                  <a:lnTo>
                    <a:pt x="636326" y="1720"/>
                  </a:lnTo>
                  <a:lnTo>
                    <a:pt x="588316" y="6805"/>
                  </a:lnTo>
                  <a:lnTo>
                    <a:pt x="541350" y="15137"/>
                  </a:lnTo>
                  <a:lnTo>
                    <a:pt x="495546" y="26601"/>
                  </a:lnTo>
                  <a:lnTo>
                    <a:pt x="451017" y="41082"/>
                  </a:lnTo>
                  <a:lnTo>
                    <a:pt x="407882" y="58462"/>
                  </a:lnTo>
                  <a:lnTo>
                    <a:pt x="366255" y="78626"/>
                  </a:lnTo>
                  <a:lnTo>
                    <a:pt x="326252" y="101459"/>
                  </a:lnTo>
                  <a:lnTo>
                    <a:pt x="287990" y="126844"/>
                  </a:lnTo>
                  <a:lnTo>
                    <a:pt x="251584" y="154664"/>
                  </a:lnTo>
                  <a:lnTo>
                    <a:pt x="217150" y="184806"/>
                  </a:lnTo>
                  <a:lnTo>
                    <a:pt x="184805" y="217151"/>
                  </a:lnTo>
                  <a:lnTo>
                    <a:pt x="154664" y="251585"/>
                  </a:lnTo>
                  <a:lnTo>
                    <a:pt x="126843" y="287991"/>
                  </a:lnTo>
                  <a:lnTo>
                    <a:pt x="101458" y="326253"/>
                  </a:lnTo>
                  <a:lnTo>
                    <a:pt x="78626" y="366256"/>
                  </a:lnTo>
                  <a:lnTo>
                    <a:pt x="58462" y="407883"/>
                  </a:lnTo>
                  <a:lnTo>
                    <a:pt x="41081" y="451019"/>
                  </a:lnTo>
                  <a:lnTo>
                    <a:pt x="26601" y="495548"/>
                  </a:lnTo>
                  <a:lnTo>
                    <a:pt x="15137" y="541353"/>
                  </a:lnTo>
                  <a:lnTo>
                    <a:pt x="6805" y="588318"/>
                  </a:lnTo>
                  <a:lnTo>
                    <a:pt x="1720" y="636328"/>
                  </a:lnTo>
                  <a:lnTo>
                    <a:pt x="0" y="685267"/>
                  </a:lnTo>
                  <a:lnTo>
                    <a:pt x="0" y="3426279"/>
                  </a:lnTo>
                  <a:lnTo>
                    <a:pt x="1720" y="3475218"/>
                  </a:lnTo>
                  <a:lnTo>
                    <a:pt x="6805" y="3523228"/>
                  </a:lnTo>
                  <a:lnTo>
                    <a:pt x="15137" y="3570194"/>
                  </a:lnTo>
                  <a:lnTo>
                    <a:pt x="26601" y="3615999"/>
                  </a:lnTo>
                  <a:lnTo>
                    <a:pt x="41081" y="3660527"/>
                  </a:lnTo>
                  <a:lnTo>
                    <a:pt x="58462" y="3703663"/>
                  </a:lnTo>
                  <a:lnTo>
                    <a:pt x="78626" y="3745290"/>
                  </a:lnTo>
                  <a:lnTo>
                    <a:pt x="101458" y="3785293"/>
                  </a:lnTo>
                  <a:lnTo>
                    <a:pt x="126843" y="3823556"/>
                  </a:lnTo>
                  <a:lnTo>
                    <a:pt x="154664" y="3859962"/>
                  </a:lnTo>
                  <a:lnTo>
                    <a:pt x="184805" y="3894395"/>
                  </a:lnTo>
                  <a:lnTo>
                    <a:pt x="217150" y="3926741"/>
                  </a:lnTo>
                  <a:lnTo>
                    <a:pt x="251584" y="3956882"/>
                  </a:lnTo>
                  <a:lnTo>
                    <a:pt x="287990" y="3984703"/>
                  </a:lnTo>
                  <a:lnTo>
                    <a:pt x="326252" y="4010087"/>
                  </a:lnTo>
                  <a:lnTo>
                    <a:pt x="366255" y="4032920"/>
                  </a:lnTo>
                  <a:lnTo>
                    <a:pt x="407882" y="4053084"/>
                  </a:lnTo>
                  <a:lnTo>
                    <a:pt x="451017" y="4070465"/>
                  </a:lnTo>
                  <a:lnTo>
                    <a:pt x="495546" y="4084945"/>
                  </a:lnTo>
                  <a:lnTo>
                    <a:pt x="541350" y="4096409"/>
                  </a:lnTo>
                  <a:lnTo>
                    <a:pt x="588316" y="4104741"/>
                  </a:lnTo>
                  <a:lnTo>
                    <a:pt x="636326" y="4109826"/>
                  </a:lnTo>
                  <a:lnTo>
                    <a:pt x="685265" y="4111547"/>
                  </a:lnTo>
                  <a:lnTo>
                    <a:pt x="7923399" y="4111547"/>
                  </a:lnTo>
                  <a:lnTo>
                    <a:pt x="7972338" y="4109826"/>
                  </a:lnTo>
                  <a:lnTo>
                    <a:pt x="8020348" y="4104741"/>
                  </a:lnTo>
                  <a:lnTo>
                    <a:pt x="8067313" y="4096409"/>
                  </a:lnTo>
                  <a:lnTo>
                    <a:pt x="8113118" y="4084945"/>
                  </a:lnTo>
                  <a:lnTo>
                    <a:pt x="8157646" y="4070465"/>
                  </a:lnTo>
                  <a:lnTo>
                    <a:pt x="8200782" y="4053084"/>
                  </a:lnTo>
                  <a:lnTo>
                    <a:pt x="8242409" y="4032920"/>
                  </a:lnTo>
                  <a:lnTo>
                    <a:pt x="8282412" y="4010087"/>
                  </a:lnTo>
                  <a:lnTo>
                    <a:pt x="8320674" y="3984703"/>
                  </a:lnTo>
                  <a:lnTo>
                    <a:pt x="8357080" y="3956882"/>
                  </a:lnTo>
                  <a:lnTo>
                    <a:pt x="8391514" y="3926741"/>
                  </a:lnTo>
                  <a:lnTo>
                    <a:pt x="8423859" y="3894395"/>
                  </a:lnTo>
                  <a:lnTo>
                    <a:pt x="8454000" y="3859962"/>
                  </a:lnTo>
                  <a:lnTo>
                    <a:pt x="8481821" y="3823556"/>
                  </a:lnTo>
                  <a:lnTo>
                    <a:pt x="8507206" y="3785293"/>
                  </a:lnTo>
                  <a:lnTo>
                    <a:pt x="8530038" y="3745290"/>
                  </a:lnTo>
                  <a:lnTo>
                    <a:pt x="8550203" y="3703663"/>
                  </a:lnTo>
                  <a:lnTo>
                    <a:pt x="8567583" y="3660527"/>
                  </a:lnTo>
                  <a:lnTo>
                    <a:pt x="8582064" y="3615999"/>
                  </a:lnTo>
                  <a:lnTo>
                    <a:pt x="8593528" y="3570194"/>
                  </a:lnTo>
                  <a:lnTo>
                    <a:pt x="8601860" y="3523228"/>
                  </a:lnTo>
                  <a:lnTo>
                    <a:pt x="8606945" y="3475218"/>
                  </a:lnTo>
                  <a:lnTo>
                    <a:pt x="8608665" y="3426279"/>
                  </a:lnTo>
                  <a:lnTo>
                    <a:pt x="8608665" y="685267"/>
                  </a:lnTo>
                  <a:lnTo>
                    <a:pt x="8606945" y="636328"/>
                  </a:lnTo>
                  <a:lnTo>
                    <a:pt x="8601860" y="588318"/>
                  </a:lnTo>
                  <a:lnTo>
                    <a:pt x="8593528" y="541353"/>
                  </a:lnTo>
                  <a:lnTo>
                    <a:pt x="8582064" y="495548"/>
                  </a:lnTo>
                  <a:lnTo>
                    <a:pt x="8567583" y="451019"/>
                  </a:lnTo>
                  <a:lnTo>
                    <a:pt x="8550203" y="407883"/>
                  </a:lnTo>
                  <a:lnTo>
                    <a:pt x="8530038" y="366256"/>
                  </a:lnTo>
                  <a:lnTo>
                    <a:pt x="8507206" y="326253"/>
                  </a:lnTo>
                  <a:lnTo>
                    <a:pt x="8481821" y="287991"/>
                  </a:lnTo>
                  <a:lnTo>
                    <a:pt x="8454000" y="251585"/>
                  </a:lnTo>
                  <a:lnTo>
                    <a:pt x="8423859" y="217151"/>
                  </a:lnTo>
                  <a:lnTo>
                    <a:pt x="8391514" y="184806"/>
                  </a:lnTo>
                  <a:lnTo>
                    <a:pt x="8357080" y="154664"/>
                  </a:lnTo>
                  <a:lnTo>
                    <a:pt x="8320674" y="126844"/>
                  </a:lnTo>
                  <a:lnTo>
                    <a:pt x="8282412" y="101459"/>
                  </a:lnTo>
                  <a:lnTo>
                    <a:pt x="8242409" y="78626"/>
                  </a:lnTo>
                  <a:lnTo>
                    <a:pt x="8200782" y="58462"/>
                  </a:lnTo>
                  <a:lnTo>
                    <a:pt x="8157646" y="41082"/>
                  </a:lnTo>
                  <a:lnTo>
                    <a:pt x="8113118" y="26601"/>
                  </a:lnTo>
                  <a:lnTo>
                    <a:pt x="8067313" y="15137"/>
                  </a:lnTo>
                  <a:lnTo>
                    <a:pt x="8020348" y="6805"/>
                  </a:lnTo>
                  <a:lnTo>
                    <a:pt x="7972338" y="1720"/>
                  </a:lnTo>
                  <a:lnTo>
                    <a:pt x="79233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12080" y="3850604"/>
              <a:ext cx="8601075" cy="80645"/>
            </a:xfrm>
            <a:custGeom>
              <a:avLst/>
              <a:gdLst/>
              <a:ahLst/>
              <a:cxnLst/>
              <a:rect l="l" t="t" r="r" b="b"/>
              <a:pathLst>
                <a:path w="8601075" h="80645">
                  <a:moveTo>
                    <a:pt x="8587265" y="0"/>
                  </a:moveTo>
                  <a:lnTo>
                    <a:pt x="0" y="0"/>
                  </a:lnTo>
                  <a:lnTo>
                    <a:pt x="0" y="67039"/>
                  </a:lnTo>
                  <a:lnTo>
                    <a:pt x="13408" y="80446"/>
                  </a:lnTo>
                  <a:lnTo>
                    <a:pt x="8600673" y="80446"/>
                  </a:lnTo>
                  <a:lnTo>
                    <a:pt x="8600673" y="13407"/>
                  </a:lnTo>
                  <a:lnTo>
                    <a:pt x="8587265" y="0"/>
                  </a:lnTo>
                  <a:close/>
                </a:path>
              </a:pathLst>
            </a:custGeom>
            <a:solidFill>
              <a:srgbClr val="EE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4592" y="1639823"/>
            <a:ext cx="2438400" cy="4529455"/>
            <a:chOff x="164592" y="1639823"/>
            <a:chExt cx="2438400" cy="45294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639823"/>
              <a:ext cx="1033271" cy="874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850" y="166382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4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2551175"/>
              <a:ext cx="1033271" cy="8778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850" y="257749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3465575"/>
              <a:ext cx="1033271" cy="877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850" y="349116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" y="1810511"/>
              <a:ext cx="1880616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5" y="2721863"/>
              <a:ext cx="1880616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375" y="3633216"/>
              <a:ext cx="1880616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2" y="4379975"/>
              <a:ext cx="1033271" cy="8778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2850" y="440483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375" y="4544567"/>
              <a:ext cx="1880616" cy="569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592" y="5294375"/>
              <a:ext cx="1033271" cy="8747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2850" y="531850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4"/>
                  </a:lnTo>
                  <a:lnTo>
                    <a:pt x="735526" y="772644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375" y="5455919"/>
              <a:ext cx="1880616" cy="569976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49855" y="537844"/>
            <a:ext cx="11518900" cy="3825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Respond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RFQ/RFP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49855" y="922812"/>
            <a:ext cx="51244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Let’s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steps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acknowledge</a:t>
            </a:r>
            <a:r>
              <a:rPr sz="1600" i="1" spc="-3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participation.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709" y="1835054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250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985"/>
              </a:spcBef>
            </a:pPr>
            <a:r>
              <a:rPr sz="1100" dirty="0">
                <a:latin typeface="Verdana"/>
                <a:cs typeface="Verdana"/>
              </a:rPr>
              <a:t>1.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Access</a:t>
            </a:r>
            <a:r>
              <a:rPr sz="1100" spc="10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Cloud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2709" y="2746269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35"/>
              </a:spcBef>
            </a:pPr>
            <a:r>
              <a:rPr sz="1100" dirty="0">
                <a:latin typeface="Verdana"/>
                <a:cs typeface="Verdana"/>
              </a:rPr>
              <a:t>2.</a:t>
            </a:r>
            <a:r>
              <a:rPr sz="1100" spc="8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Access</a:t>
            </a:r>
            <a:r>
              <a:rPr sz="1100" spc="10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Home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709" y="3657483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52069" rIns="0" bIns="0" rtlCol="0">
            <a:spAutoFit/>
          </a:bodyPr>
          <a:lstStyle/>
          <a:p>
            <a:pPr marL="301625" marR="422909" indent="-203200">
              <a:lnSpc>
                <a:spcPct val="105500"/>
              </a:lnSpc>
              <a:spcBef>
                <a:spcPts val="409"/>
              </a:spcBef>
            </a:pPr>
            <a:r>
              <a:rPr sz="1100" dirty="0">
                <a:latin typeface="Verdana"/>
                <a:cs typeface="Verdana"/>
              </a:rPr>
              <a:t>3.</a:t>
            </a:r>
            <a:r>
              <a:rPr sz="1100" spc="4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Go</a:t>
            </a:r>
            <a:r>
              <a:rPr sz="1100" spc="6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to</a:t>
            </a:r>
            <a:r>
              <a:rPr sz="1100" spc="5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Supplier Portal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2709" y="4568696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779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85"/>
              </a:spcBef>
            </a:pPr>
            <a:r>
              <a:rPr sz="1100" dirty="0">
                <a:latin typeface="Verdana"/>
                <a:cs typeface="Verdana"/>
              </a:rPr>
              <a:t>4.</a:t>
            </a:r>
            <a:r>
              <a:rPr sz="1100" spc="6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View</a:t>
            </a:r>
            <a:r>
              <a:rPr sz="1100" spc="9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Negotiation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2709" y="5479910"/>
            <a:ext cx="17989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95" rIns="0" bIns="0" rtlCol="0">
            <a:spAutoFit/>
          </a:bodyPr>
          <a:lstStyle/>
          <a:p>
            <a:pPr marR="12065">
              <a:lnSpc>
                <a:spcPct val="100000"/>
              </a:lnSpc>
              <a:spcBef>
                <a:spcPts val="85"/>
              </a:spcBef>
            </a:pPr>
            <a:endParaRPr sz="11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</a:pPr>
            <a:r>
              <a:rPr sz="1100" b="1" dirty="0">
                <a:latin typeface="Verdana"/>
                <a:cs typeface="Verdana"/>
              </a:rPr>
              <a:t>5.</a:t>
            </a:r>
            <a:r>
              <a:rPr sz="1100" b="1" spc="40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Acknowledgement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111417" y="2299715"/>
            <a:ext cx="1515745" cy="1522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1400" dirty="0">
                <a:latin typeface="Verdana"/>
                <a:cs typeface="Verdana"/>
              </a:rPr>
              <a:t>From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b="1" spc="-10" dirty="0">
                <a:latin typeface="Verdana"/>
                <a:cs typeface="Verdana"/>
              </a:rPr>
              <a:t>Active Negotiations </a:t>
            </a:r>
            <a:r>
              <a:rPr sz="1400" dirty="0">
                <a:latin typeface="Verdana"/>
                <a:cs typeface="Verdana"/>
              </a:rPr>
              <a:t>page,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select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dirty="0">
                <a:latin typeface="Verdana"/>
                <a:cs typeface="Verdana"/>
              </a:rPr>
              <a:t>negotiation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line </a:t>
            </a:r>
            <a:r>
              <a:rPr sz="1400" dirty="0">
                <a:latin typeface="Verdana"/>
                <a:cs typeface="Verdana"/>
              </a:rPr>
              <a:t>item.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Click </a:t>
            </a:r>
            <a:r>
              <a:rPr sz="1400" b="1" spc="-10" dirty="0">
                <a:latin typeface="Verdana"/>
                <a:cs typeface="Verdana"/>
              </a:rPr>
              <a:t>Acknowledge Participation.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800600" y="2056694"/>
            <a:ext cx="6588125" cy="3014980"/>
            <a:chOff x="4800600" y="2056694"/>
            <a:chExt cx="6588125" cy="3014980"/>
          </a:xfrm>
        </p:grpSpPr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00600" y="2273299"/>
              <a:ext cx="6587727" cy="279816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614157" y="3735492"/>
              <a:ext cx="680720" cy="130175"/>
            </a:xfrm>
            <a:custGeom>
              <a:avLst/>
              <a:gdLst/>
              <a:ahLst/>
              <a:cxnLst/>
              <a:rect l="l" t="t" r="r" b="b"/>
              <a:pathLst>
                <a:path w="680720" h="130175">
                  <a:moveTo>
                    <a:pt x="680719" y="0"/>
                  </a:moveTo>
                  <a:lnTo>
                    <a:pt x="0" y="0"/>
                  </a:lnTo>
                  <a:lnTo>
                    <a:pt x="0" y="129616"/>
                  </a:lnTo>
                  <a:lnTo>
                    <a:pt x="680719" y="129616"/>
                  </a:lnTo>
                  <a:lnTo>
                    <a:pt x="680719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50033" y="2465242"/>
              <a:ext cx="3908167" cy="73277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7445270" y="2460480"/>
              <a:ext cx="3917950" cy="742315"/>
            </a:xfrm>
            <a:custGeom>
              <a:avLst/>
              <a:gdLst/>
              <a:ahLst/>
              <a:cxnLst/>
              <a:rect l="l" t="t" r="r" b="b"/>
              <a:pathLst>
                <a:path w="3917950" h="742314">
                  <a:moveTo>
                    <a:pt x="0" y="0"/>
                  </a:moveTo>
                  <a:lnTo>
                    <a:pt x="3917693" y="0"/>
                  </a:lnTo>
                  <a:lnTo>
                    <a:pt x="3917693" y="742305"/>
                  </a:lnTo>
                  <a:lnTo>
                    <a:pt x="0" y="74230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BFBFB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568745" y="2659503"/>
              <a:ext cx="1816735" cy="321945"/>
            </a:xfrm>
            <a:custGeom>
              <a:avLst/>
              <a:gdLst/>
              <a:ahLst/>
              <a:cxnLst/>
              <a:rect l="l" t="t" r="r" b="b"/>
              <a:pathLst>
                <a:path w="1816734" h="321944">
                  <a:moveTo>
                    <a:pt x="1816685" y="0"/>
                  </a:moveTo>
                  <a:lnTo>
                    <a:pt x="0" y="0"/>
                  </a:lnTo>
                  <a:lnTo>
                    <a:pt x="0" y="321692"/>
                  </a:lnTo>
                  <a:lnTo>
                    <a:pt x="1816685" y="321692"/>
                  </a:lnTo>
                  <a:lnTo>
                    <a:pt x="1816685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586874" y="2056694"/>
              <a:ext cx="1122045" cy="442595"/>
            </a:xfrm>
            <a:custGeom>
              <a:avLst/>
              <a:gdLst/>
              <a:ahLst/>
              <a:cxnLst/>
              <a:rect l="l" t="t" r="r" b="b"/>
              <a:pathLst>
                <a:path w="1122045" h="442594">
                  <a:moveTo>
                    <a:pt x="485890" y="0"/>
                  </a:moveTo>
                  <a:lnTo>
                    <a:pt x="441388" y="2020"/>
                  </a:lnTo>
                  <a:lnTo>
                    <a:pt x="397846" y="7301"/>
                  </a:lnTo>
                  <a:lnTo>
                    <a:pt x="355416" y="15864"/>
                  </a:lnTo>
                  <a:lnTo>
                    <a:pt x="314253" y="27728"/>
                  </a:lnTo>
                  <a:lnTo>
                    <a:pt x="274509" y="42914"/>
                  </a:lnTo>
                  <a:lnTo>
                    <a:pt x="236337" y="61441"/>
                  </a:lnTo>
                  <a:lnTo>
                    <a:pt x="199892" y="83329"/>
                  </a:lnTo>
                  <a:lnTo>
                    <a:pt x="165326" y="108598"/>
                  </a:lnTo>
                  <a:lnTo>
                    <a:pt x="0" y="241384"/>
                  </a:lnTo>
                  <a:lnTo>
                    <a:pt x="34566" y="216115"/>
                  </a:lnTo>
                  <a:lnTo>
                    <a:pt x="71012" y="194226"/>
                  </a:lnTo>
                  <a:lnTo>
                    <a:pt x="109183" y="175699"/>
                  </a:lnTo>
                  <a:lnTo>
                    <a:pt x="148928" y="160514"/>
                  </a:lnTo>
                  <a:lnTo>
                    <a:pt x="190091" y="148650"/>
                  </a:lnTo>
                  <a:lnTo>
                    <a:pt x="232521" y="140087"/>
                  </a:lnTo>
                  <a:lnTo>
                    <a:pt x="276063" y="134805"/>
                  </a:lnTo>
                  <a:lnTo>
                    <a:pt x="320565" y="132785"/>
                  </a:lnTo>
                  <a:lnTo>
                    <a:pt x="365874" y="134006"/>
                  </a:lnTo>
                  <a:lnTo>
                    <a:pt x="411835" y="138448"/>
                  </a:lnTo>
                  <a:lnTo>
                    <a:pt x="458296" y="146091"/>
                  </a:lnTo>
                  <a:lnTo>
                    <a:pt x="505103" y="156915"/>
                  </a:lnTo>
                  <a:lnTo>
                    <a:pt x="552104" y="170900"/>
                  </a:lnTo>
                  <a:lnTo>
                    <a:pt x="599144" y="188026"/>
                  </a:lnTo>
                  <a:lnTo>
                    <a:pt x="646071" y="208273"/>
                  </a:lnTo>
                  <a:lnTo>
                    <a:pt x="692732" y="231621"/>
                  </a:lnTo>
                  <a:lnTo>
                    <a:pt x="738972" y="258049"/>
                  </a:lnTo>
                  <a:lnTo>
                    <a:pt x="784640" y="287539"/>
                  </a:lnTo>
                  <a:lnTo>
                    <a:pt x="829580" y="320069"/>
                  </a:lnTo>
                  <a:lnTo>
                    <a:pt x="873641" y="355620"/>
                  </a:lnTo>
                  <a:lnTo>
                    <a:pt x="790980" y="422011"/>
                  </a:lnTo>
                  <a:lnTo>
                    <a:pt x="1104676" y="442033"/>
                  </a:lnTo>
                  <a:lnTo>
                    <a:pt x="1121629" y="156442"/>
                  </a:lnTo>
                  <a:lnTo>
                    <a:pt x="1038966" y="222835"/>
                  </a:lnTo>
                  <a:lnTo>
                    <a:pt x="994905" y="187284"/>
                  </a:lnTo>
                  <a:lnTo>
                    <a:pt x="949964" y="154753"/>
                  </a:lnTo>
                  <a:lnTo>
                    <a:pt x="904297" y="125264"/>
                  </a:lnTo>
                  <a:lnTo>
                    <a:pt x="858057" y="98835"/>
                  </a:lnTo>
                  <a:lnTo>
                    <a:pt x="811396" y="75487"/>
                  </a:lnTo>
                  <a:lnTo>
                    <a:pt x="764469" y="55240"/>
                  </a:lnTo>
                  <a:lnTo>
                    <a:pt x="717429" y="38114"/>
                  </a:lnTo>
                  <a:lnTo>
                    <a:pt x="670428" y="24129"/>
                  </a:lnTo>
                  <a:lnTo>
                    <a:pt x="623621" y="13305"/>
                  </a:lnTo>
                  <a:lnTo>
                    <a:pt x="577160" y="5662"/>
                  </a:lnTo>
                  <a:lnTo>
                    <a:pt x="531199" y="1220"/>
                  </a:lnTo>
                  <a:lnTo>
                    <a:pt x="485890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94805" y="2241129"/>
              <a:ext cx="398145" cy="1112520"/>
            </a:xfrm>
            <a:custGeom>
              <a:avLst/>
              <a:gdLst/>
              <a:ahLst/>
              <a:cxnLst/>
              <a:rect l="l" t="t" r="r" b="b"/>
              <a:pathLst>
                <a:path w="398145" h="1112520">
                  <a:moveTo>
                    <a:pt x="282317" y="0"/>
                  </a:moveTo>
                  <a:lnTo>
                    <a:pt x="235449" y="25998"/>
                  </a:lnTo>
                  <a:lnTo>
                    <a:pt x="192070" y="56948"/>
                  </a:lnTo>
                  <a:lnTo>
                    <a:pt x="160924" y="84277"/>
                  </a:lnTo>
                  <a:lnTo>
                    <a:pt x="132549" y="113913"/>
                  </a:lnTo>
                  <a:lnTo>
                    <a:pt x="106939" y="145718"/>
                  </a:lnTo>
                  <a:lnTo>
                    <a:pt x="84089" y="179553"/>
                  </a:lnTo>
                  <a:lnTo>
                    <a:pt x="63993" y="215277"/>
                  </a:lnTo>
                  <a:lnTo>
                    <a:pt x="46646" y="252753"/>
                  </a:lnTo>
                  <a:lnTo>
                    <a:pt x="32043" y="291840"/>
                  </a:lnTo>
                  <a:lnTo>
                    <a:pt x="20179" y="332401"/>
                  </a:lnTo>
                  <a:lnTo>
                    <a:pt x="11047" y="374295"/>
                  </a:lnTo>
                  <a:lnTo>
                    <a:pt x="4644" y="417384"/>
                  </a:lnTo>
                  <a:lnTo>
                    <a:pt x="963" y="461529"/>
                  </a:lnTo>
                  <a:lnTo>
                    <a:pt x="0" y="506590"/>
                  </a:lnTo>
                  <a:lnTo>
                    <a:pt x="1748" y="552428"/>
                  </a:lnTo>
                  <a:lnTo>
                    <a:pt x="6203" y="598905"/>
                  </a:lnTo>
                  <a:lnTo>
                    <a:pt x="13360" y="645882"/>
                  </a:lnTo>
                  <a:lnTo>
                    <a:pt x="23212" y="693218"/>
                  </a:lnTo>
                  <a:lnTo>
                    <a:pt x="35755" y="740776"/>
                  </a:lnTo>
                  <a:lnTo>
                    <a:pt x="50984" y="788415"/>
                  </a:lnTo>
                  <a:lnTo>
                    <a:pt x="68893" y="835998"/>
                  </a:lnTo>
                  <a:lnTo>
                    <a:pt x="89477" y="883384"/>
                  </a:lnTo>
                  <a:lnTo>
                    <a:pt x="112730" y="930435"/>
                  </a:lnTo>
                  <a:lnTo>
                    <a:pt x="138648" y="977012"/>
                  </a:lnTo>
                  <a:lnTo>
                    <a:pt x="167224" y="1022976"/>
                  </a:lnTo>
                  <a:lnTo>
                    <a:pt x="198454" y="1068186"/>
                  </a:lnTo>
                  <a:lnTo>
                    <a:pt x="232332" y="1112506"/>
                  </a:lnTo>
                  <a:lnTo>
                    <a:pt x="397656" y="979721"/>
                  </a:lnTo>
                  <a:lnTo>
                    <a:pt x="363667" y="935234"/>
                  </a:lnTo>
                  <a:lnTo>
                    <a:pt x="332299" y="889759"/>
                  </a:lnTo>
                  <a:lnTo>
                    <a:pt x="303571" y="843445"/>
                  </a:lnTo>
                  <a:lnTo>
                    <a:pt x="277500" y="796438"/>
                  </a:lnTo>
                  <a:lnTo>
                    <a:pt x="254103" y="748885"/>
                  </a:lnTo>
                  <a:lnTo>
                    <a:pt x="233397" y="700936"/>
                  </a:lnTo>
                  <a:lnTo>
                    <a:pt x="215401" y="652735"/>
                  </a:lnTo>
                  <a:lnTo>
                    <a:pt x="200130" y="604433"/>
                  </a:lnTo>
                  <a:lnTo>
                    <a:pt x="187603" y="556174"/>
                  </a:lnTo>
                  <a:lnTo>
                    <a:pt x="177837" y="508109"/>
                  </a:lnTo>
                  <a:lnTo>
                    <a:pt x="170849" y="460383"/>
                  </a:lnTo>
                  <a:lnTo>
                    <a:pt x="166657" y="413144"/>
                  </a:lnTo>
                  <a:lnTo>
                    <a:pt x="165278" y="366540"/>
                  </a:lnTo>
                  <a:lnTo>
                    <a:pt x="166729" y="320718"/>
                  </a:lnTo>
                  <a:lnTo>
                    <a:pt x="171028" y="275826"/>
                  </a:lnTo>
                  <a:lnTo>
                    <a:pt x="178192" y="232010"/>
                  </a:lnTo>
                  <a:lnTo>
                    <a:pt x="188239" y="189420"/>
                  </a:lnTo>
                  <a:lnTo>
                    <a:pt x="201185" y="148202"/>
                  </a:lnTo>
                  <a:lnTo>
                    <a:pt x="217048" y="108503"/>
                  </a:lnTo>
                  <a:lnTo>
                    <a:pt x="235847" y="70471"/>
                  </a:lnTo>
                  <a:lnTo>
                    <a:pt x="257597" y="34254"/>
                  </a:lnTo>
                  <a:lnTo>
                    <a:pt x="282316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26079" y="1810511"/>
            <a:ext cx="8711565" cy="4215765"/>
            <a:chOff x="2926079" y="1810511"/>
            <a:chExt cx="8711565" cy="4215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26079" y="1810511"/>
              <a:ext cx="8711184" cy="42153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004088" y="1835054"/>
              <a:ext cx="8608695" cy="4111625"/>
            </a:xfrm>
            <a:custGeom>
              <a:avLst/>
              <a:gdLst/>
              <a:ahLst/>
              <a:cxnLst/>
              <a:rect l="l" t="t" r="r" b="b"/>
              <a:pathLst>
                <a:path w="8608695" h="4111625">
                  <a:moveTo>
                    <a:pt x="7923399" y="0"/>
                  </a:moveTo>
                  <a:lnTo>
                    <a:pt x="685265" y="0"/>
                  </a:lnTo>
                  <a:lnTo>
                    <a:pt x="636326" y="1720"/>
                  </a:lnTo>
                  <a:lnTo>
                    <a:pt x="588316" y="6805"/>
                  </a:lnTo>
                  <a:lnTo>
                    <a:pt x="541350" y="15137"/>
                  </a:lnTo>
                  <a:lnTo>
                    <a:pt x="495546" y="26601"/>
                  </a:lnTo>
                  <a:lnTo>
                    <a:pt x="451017" y="41082"/>
                  </a:lnTo>
                  <a:lnTo>
                    <a:pt x="407882" y="58462"/>
                  </a:lnTo>
                  <a:lnTo>
                    <a:pt x="366255" y="78626"/>
                  </a:lnTo>
                  <a:lnTo>
                    <a:pt x="326252" y="101459"/>
                  </a:lnTo>
                  <a:lnTo>
                    <a:pt x="287990" y="126844"/>
                  </a:lnTo>
                  <a:lnTo>
                    <a:pt x="251584" y="154664"/>
                  </a:lnTo>
                  <a:lnTo>
                    <a:pt x="217150" y="184806"/>
                  </a:lnTo>
                  <a:lnTo>
                    <a:pt x="184805" y="217151"/>
                  </a:lnTo>
                  <a:lnTo>
                    <a:pt x="154664" y="251585"/>
                  </a:lnTo>
                  <a:lnTo>
                    <a:pt x="126843" y="287991"/>
                  </a:lnTo>
                  <a:lnTo>
                    <a:pt x="101458" y="326253"/>
                  </a:lnTo>
                  <a:lnTo>
                    <a:pt x="78626" y="366256"/>
                  </a:lnTo>
                  <a:lnTo>
                    <a:pt x="58462" y="407883"/>
                  </a:lnTo>
                  <a:lnTo>
                    <a:pt x="41081" y="451019"/>
                  </a:lnTo>
                  <a:lnTo>
                    <a:pt x="26601" y="495548"/>
                  </a:lnTo>
                  <a:lnTo>
                    <a:pt x="15137" y="541353"/>
                  </a:lnTo>
                  <a:lnTo>
                    <a:pt x="6805" y="588318"/>
                  </a:lnTo>
                  <a:lnTo>
                    <a:pt x="1720" y="636328"/>
                  </a:lnTo>
                  <a:lnTo>
                    <a:pt x="0" y="685267"/>
                  </a:lnTo>
                  <a:lnTo>
                    <a:pt x="0" y="3426279"/>
                  </a:lnTo>
                  <a:lnTo>
                    <a:pt x="1720" y="3475218"/>
                  </a:lnTo>
                  <a:lnTo>
                    <a:pt x="6805" y="3523228"/>
                  </a:lnTo>
                  <a:lnTo>
                    <a:pt x="15137" y="3570194"/>
                  </a:lnTo>
                  <a:lnTo>
                    <a:pt x="26601" y="3615999"/>
                  </a:lnTo>
                  <a:lnTo>
                    <a:pt x="41081" y="3660527"/>
                  </a:lnTo>
                  <a:lnTo>
                    <a:pt x="58462" y="3703663"/>
                  </a:lnTo>
                  <a:lnTo>
                    <a:pt x="78626" y="3745290"/>
                  </a:lnTo>
                  <a:lnTo>
                    <a:pt x="101458" y="3785293"/>
                  </a:lnTo>
                  <a:lnTo>
                    <a:pt x="126843" y="3823556"/>
                  </a:lnTo>
                  <a:lnTo>
                    <a:pt x="154664" y="3859962"/>
                  </a:lnTo>
                  <a:lnTo>
                    <a:pt x="184805" y="3894395"/>
                  </a:lnTo>
                  <a:lnTo>
                    <a:pt x="217150" y="3926741"/>
                  </a:lnTo>
                  <a:lnTo>
                    <a:pt x="251584" y="3956882"/>
                  </a:lnTo>
                  <a:lnTo>
                    <a:pt x="287990" y="3984703"/>
                  </a:lnTo>
                  <a:lnTo>
                    <a:pt x="326252" y="4010087"/>
                  </a:lnTo>
                  <a:lnTo>
                    <a:pt x="366255" y="4032920"/>
                  </a:lnTo>
                  <a:lnTo>
                    <a:pt x="407882" y="4053084"/>
                  </a:lnTo>
                  <a:lnTo>
                    <a:pt x="451017" y="4070465"/>
                  </a:lnTo>
                  <a:lnTo>
                    <a:pt x="495546" y="4084945"/>
                  </a:lnTo>
                  <a:lnTo>
                    <a:pt x="541350" y="4096409"/>
                  </a:lnTo>
                  <a:lnTo>
                    <a:pt x="588316" y="4104741"/>
                  </a:lnTo>
                  <a:lnTo>
                    <a:pt x="636326" y="4109826"/>
                  </a:lnTo>
                  <a:lnTo>
                    <a:pt x="685265" y="4111547"/>
                  </a:lnTo>
                  <a:lnTo>
                    <a:pt x="7923399" y="4111547"/>
                  </a:lnTo>
                  <a:lnTo>
                    <a:pt x="7972338" y="4109826"/>
                  </a:lnTo>
                  <a:lnTo>
                    <a:pt x="8020348" y="4104741"/>
                  </a:lnTo>
                  <a:lnTo>
                    <a:pt x="8067313" y="4096409"/>
                  </a:lnTo>
                  <a:lnTo>
                    <a:pt x="8113118" y="4084945"/>
                  </a:lnTo>
                  <a:lnTo>
                    <a:pt x="8157646" y="4070465"/>
                  </a:lnTo>
                  <a:lnTo>
                    <a:pt x="8200782" y="4053084"/>
                  </a:lnTo>
                  <a:lnTo>
                    <a:pt x="8242409" y="4032920"/>
                  </a:lnTo>
                  <a:lnTo>
                    <a:pt x="8282412" y="4010087"/>
                  </a:lnTo>
                  <a:lnTo>
                    <a:pt x="8320674" y="3984703"/>
                  </a:lnTo>
                  <a:lnTo>
                    <a:pt x="8357080" y="3956882"/>
                  </a:lnTo>
                  <a:lnTo>
                    <a:pt x="8391514" y="3926741"/>
                  </a:lnTo>
                  <a:lnTo>
                    <a:pt x="8423859" y="3894395"/>
                  </a:lnTo>
                  <a:lnTo>
                    <a:pt x="8454000" y="3859962"/>
                  </a:lnTo>
                  <a:lnTo>
                    <a:pt x="8481821" y="3823556"/>
                  </a:lnTo>
                  <a:lnTo>
                    <a:pt x="8507206" y="3785293"/>
                  </a:lnTo>
                  <a:lnTo>
                    <a:pt x="8530038" y="3745290"/>
                  </a:lnTo>
                  <a:lnTo>
                    <a:pt x="8550203" y="3703663"/>
                  </a:lnTo>
                  <a:lnTo>
                    <a:pt x="8567583" y="3660527"/>
                  </a:lnTo>
                  <a:lnTo>
                    <a:pt x="8582064" y="3615999"/>
                  </a:lnTo>
                  <a:lnTo>
                    <a:pt x="8593528" y="3570194"/>
                  </a:lnTo>
                  <a:lnTo>
                    <a:pt x="8601860" y="3523228"/>
                  </a:lnTo>
                  <a:lnTo>
                    <a:pt x="8606945" y="3475218"/>
                  </a:lnTo>
                  <a:lnTo>
                    <a:pt x="8608665" y="3426279"/>
                  </a:lnTo>
                  <a:lnTo>
                    <a:pt x="8608665" y="685267"/>
                  </a:lnTo>
                  <a:lnTo>
                    <a:pt x="8606945" y="636328"/>
                  </a:lnTo>
                  <a:lnTo>
                    <a:pt x="8601860" y="588318"/>
                  </a:lnTo>
                  <a:lnTo>
                    <a:pt x="8593528" y="541353"/>
                  </a:lnTo>
                  <a:lnTo>
                    <a:pt x="8582064" y="495548"/>
                  </a:lnTo>
                  <a:lnTo>
                    <a:pt x="8567583" y="451019"/>
                  </a:lnTo>
                  <a:lnTo>
                    <a:pt x="8550203" y="407883"/>
                  </a:lnTo>
                  <a:lnTo>
                    <a:pt x="8530038" y="366256"/>
                  </a:lnTo>
                  <a:lnTo>
                    <a:pt x="8507206" y="326253"/>
                  </a:lnTo>
                  <a:lnTo>
                    <a:pt x="8481821" y="287991"/>
                  </a:lnTo>
                  <a:lnTo>
                    <a:pt x="8454000" y="251585"/>
                  </a:lnTo>
                  <a:lnTo>
                    <a:pt x="8423859" y="217151"/>
                  </a:lnTo>
                  <a:lnTo>
                    <a:pt x="8391514" y="184806"/>
                  </a:lnTo>
                  <a:lnTo>
                    <a:pt x="8357080" y="154664"/>
                  </a:lnTo>
                  <a:lnTo>
                    <a:pt x="8320674" y="126844"/>
                  </a:lnTo>
                  <a:lnTo>
                    <a:pt x="8282412" y="101459"/>
                  </a:lnTo>
                  <a:lnTo>
                    <a:pt x="8242409" y="78626"/>
                  </a:lnTo>
                  <a:lnTo>
                    <a:pt x="8200782" y="58462"/>
                  </a:lnTo>
                  <a:lnTo>
                    <a:pt x="8157646" y="41082"/>
                  </a:lnTo>
                  <a:lnTo>
                    <a:pt x="8113118" y="26601"/>
                  </a:lnTo>
                  <a:lnTo>
                    <a:pt x="8067313" y="15137"/>
                  </a:lnTo>
                  <a:lnTo>
                    <a:pt x="8020348" y="6805"/>
                  </a:lnTo>
                  <a:lnTo>
                    <a:pt x="7972338" y="1720"/>
                  </a:lnTo>
                  <a:lnTo>
                    <a:pt x="792339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12080" y="3850604"/>
              <a:ext cx="8601075" cy="80645"/>
            </a:xfrm>
            <a:custGeom>
              <a:avLst/>
              <a:gdLst/>
              <a:ahLst/>
              <a:cxnLst/>
              <a:rect l="l" t="t" r="r" b="b"/>
              <a:pathLst>
                <a:path w="8601075" h="80645">
                  <a:moveTo>
                    <a:pt x="8587265" y="0"/>
                  </a:moveTo>
                  <a:lnTo>
                    <a:pt x="0" y="0"/>
                  </a:lnTo>
                  <a:lnTo>
                    <a:pt x="0" y="67039"/>
                  </a:lnTo>
                  <a:lnTo>
                    <a:pt x="13408" y="80446"/>
                  </a:lnTo>
                  <a:lnTo>
                    <a:pt x="8600673" y="80446"/>
                  </a:lnTo>
                  <a:lnTo>
                    <a:pt x="8600673" y="13407"/>
                  </a:lnTo>
                  <a:lnTo>
                    <a:pt x="8587265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64592" y="1599168"/>
            <a:ext cx="2438400" cy="4570095"/>
            <a:chOff x="164592" y="1599168"/>
            <a:chExt cx="2438400" cy="4570095"/>
          </a:xfrm>
        </p:grpSpPr>
        <p:sp>
          <p:nvSpPr>
            <p:cNvPr id="7" name="object 7"/>
            <p:cNvSpPr/>
            <p:nvPr/>
          </p:nvSpPr>
          <p:spPr>
            <a:xfrm>
              <a:off x="428020" y="1599168"/>
              <a:ext cx="765810" cy="65405"/>
            </a:xfrm>
            <a:custGeom>
              <a:avLst/>
              <a:gdLst/>
              <a:ahLst/>
              <a:cxnLst/>
              <a:rect l="l" t="t" r="r" b="b"/>
              <a:pathLst>
                <a:path w="765810" h="65405">
                  <a:moveTo>
                    <a:pt x="754580" y="0"/>
                  </a:moveTo>
                  <a:lnTo>
                    <a:pt x="0" y="0"/>
                  </a:lnTo>
                  <a:lnTo>
                    <a:pt x="0" y="54175"/>
                  </a:lnTo>
                  <a:lnTo>
                    <a:pt x="10835" y="65011"/>
                  </a:lnTo>
                  <a:lnTo>
                    <a:pt x="765415" y="65011"/>
                  </a:lnTo>
                  <a:lnTo>
                    <a:pt x="765415" y="10835"/>
                  </a:lnTo>
                  <a:lnTo>
                    <a:pt x="754580" y="0"/>
                  </a:lnTo>
                  <a:close/>
                </a:path>
              </a:pathLst>
            </a:custGeom>
            <a:solidFill>
              <a:srgbClr val="005E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592" y="1639824"/>
              <a:ext cx="1033271" cy="87477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42850" y="166382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4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592" y="2551175"/>
              <a:ext cx="1033271" cy="87782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850" y="2577494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592" y="3465575"/>
              <a:ext cx="1033271" cy="87782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2850" y="349116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2375" y="1810511"/>
              <a:ext cx="1880616" cy="56997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2375" y="2721863"/>
              <a:ext cx="1880616" cy="56997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375" y="3633215"/>
              <a:ext cx="1880616" cy="56997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4592" y="4379975"/>
              <a:ext cx="1033271" cy="87782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42850" y="440483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5"/>
                  </a:lnTo>
                  <a:lnTo>
                    <a:pt x="735526" y="772645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2375" y="4544568"/>
              <a:ext cx="1880616" cy="56997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4592" y="5294375"/>
              <a:ext cx="1033271" cy="87477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42850" y="5318502"/>
              <a:ext cx="929005" cy="772795"/>
            </a:xfrm>
            <a:custGeom>
              <a:avLst/>
              <a:gdLst/>
              <a:ahLst/>
              <a:cxnLst/>
              <a:rect l="l" t="t" r="r" b="b"/>
              <a:pathLst>
                <a:path w="929005" h="772795">
                  <a:moveTo>
                    <a:pt x="928686" y="0"/>
                  </a:moveTo>
                  <a:lnTo>
                    <a:pt x="193161" y="0"/>
                  </a:lnTo>
                  <a:lnTo>
                    <a:pt x="0" y="772644"/>
                  </a:lnTo>
                  <a:lnTo>
                    <a:pt x="735526" y="772644"/>
                  </a:lnTo>
                  <a:lnTo>
                    <a:pt x="928686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22375" y="5455919"/>
              <a:ext cx="1880616" cy="569976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type="title" idx="4294967295"/>
          </p:nvPr>
        </p:nvSpPr>
        <p:spPr>
          <a:xfrm>
            <a:off x="428020" y="533457"/>
            <a:ext cx="11122025" cy="381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Respond</a:t>
            </a:r>
            <a:r>
              <a:rPr spc="-5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10" dirty="0"/>
              <a:t>RFQ/RFP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9740" y="875283"/>
            <a:ext cx="457835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Verdana"/>
                <a:cs typeface="Verdana"/>
              </a:rPr>
              <a:t>Let’s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view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the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steps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to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confirm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participation.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111417" y="2348484"/>
            <a:ext cx="1719580" cy="10896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600"/>
              </a:lnSpc>
              <a:spcBef>
                <a:spcPts val="105"/>
              </a:spcBef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Yes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radio </a:t>
            </a:r>
            <a:r>
              <a:rPr sz="1400" dirty="0">
                <a:latin typeface="Verdana"/>
                <a:cs typeface="Verdana"/>
              </a:rPr>
              <a:t>button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to </a:t>
            </a:r>
            <a:r>
              <a:rPr sz="1400" spc="-10" dirty="0">
                <a:latin typeface="Verdana"/>
                <a:cs typeface="Verdana"/>
              </a:rPr>
              <a:t>acknowledge </a:t>
            </a:r>
            <a:r>
              <a:rPr sz="1400" dirty="0">
                <a:latin typeface="Verdana"/>
                <a:cs typeface="Verdana"/>
              </a:rPr>
              <a:t>participation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in</a:t>
            </a:r>
            <a:r>
              <a:rPr sz="1400" spc="-4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the </a:t>
            </a:r>
            <a:r>
              <a:rPr sz="1400" spc="-10" dirty="0">
                <a:latin typeface="Verdana"/>
                <a:cs typeface="Verdana"/>
              </a:rPr>
              <a:t>negotiation.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111417" y="4049267"/>
            <a:ext cx="1687830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Click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the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b="1" spc="-25" dirty="0">
                <a:latin typeface="Verdana"/>
                <a:cs typeface="Verdana"/>
              </a:rPr>
              <a:t>OK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400" dirty="0">
                <a:latin typeface="Verdana"/>
                <a:cs typeface="Verdana"/>
              </a:rPr>
              <a:t>button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to</a:t>
            </a:r>
            <a:r>
              <a:rPr sz="1400" spc="-3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proceed.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02709" y="1835054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4765" rIns="0" bIns="0" rtlCol="0">
            <a:spAutoFit/>
          </a:bodyPr>
          <a:lstStyle/>
          <a:p>
            <a:pPr marL="328930" marR="394970" indent="-230504">
              <a:lnSpc>
                <a:spcPct val="107300"/>
              </a:lnSpc>
              <a:spcBef>
                <a:spcPts val="195"/>
              </a:spcBef>
            </a:pPr>
            <a:r>
              <a:rPr sz="1100" b="1" dirty="0">
                <a:latin typeface="Verdana"/>
                <a:cs typeface="Verdana"/>
              </a:rPr>
              <a:t>6.</a:t>
            </a:r>
            <a:r>
              <a:rPr sz="1100" b="1" spc="40" dirty="0">
                <a:latin typeface="Verdana"/>
                <a:cs typeface="Verdana"/>
              </a:rPr>
              <a:t> </a:t>
            </a:r>
            <a:r>
              <a:rPr sz="1100" b="1" spc="-10" dirty="0">
                <a:latin typeface="Verdana"/>
                <a:cs typeface="Verdana"/>
              </a:rPr>
              <a:t>Confirm Participation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02709" y="2746269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3144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035"/>
              </a:spcBef>
            </a:pPr>
            <a:r>
              <a:rPr sz="1100" dirty="0">
                <a:latin typeface="Verdana"/>
                <a:cs typeface="Verdana"/>
              </a:rPr>
              <a:t>7.</a:t>
            </a:r>
            <a:r>
              <a:rPr sz="1100" spc="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Create</a:t>
            </a:r>
            <a:r>
              <a:rPr sz="1100" spc="100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Response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02709" y="3657483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4668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1155"/>
              </a:spcBef>
            </a:pPr>
            <a:r>
              <a:rPr sz="1100" dirty="0">
                <a:latin typeface="Verdana"/>
                <a:cs typeface="Verdana"/>
              </a:rPr>
              <a:t>8.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Overview</a:t>
            </a:r>
            <a:r>
              <a:rPr sz="1100" spc="12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114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02709" y="4568696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40005" rIns="0" bIns="0" rtlCol="0">
            <a:spAutoFit/>
          </a:bodyPr>
          <a:lstStyle/>
          <a:p>
            <a:pPr marL="328930" marR="460375" indent="-230504">
              <a:lnSpc>
                <a:spcPct val="105500"/>
              </a:lnSpc>
              <a:spcBef>
                <a:spcPts val="315"/>
              </a:spcBef>
            </a:pPr>
            <a:r>
              <a:rPr sz="1100" dirty="0">
                <a:latin typeface="Verdana"/>
                <a:cs typeface="Verdana"/>
              </a:rPr>
              <a:t>9.</a:t>
            </a:r>
            <a:r>
              <a:rPr sz="1100" spc="35" dirty="0">
                <a:latin typeface="Verdana"/>
                <a:cs typeface="Verdana"/>
              </a:rPr>
              <a:t> </a:t>
            </a:r>
            <a:r>
              <a:rPr sz="1100" spc="-10" dirty="0">
                <a:latin typeface="Verdana"/>
                <a:cs typeface="Verdana"/>
              </a:rPr>
              <a:t>Requirements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02709" y="5479910"/>
            <a:ext cx="1773555" cy="46672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endParaRPr sz="1100">
              <a:latin typeface="Times New Roman"/>
              <a:cs typeface="Times New Roman"/>
            </a:endParaRPr>
          </a:p>
          <a:p>
            <a:pPr marL="71120">
              <a:lnSpc>
                <a:spcPct val="100000"/>
              </a:lnSpc>
            </a:pPr>
            <a:r>
              <a:rPr sz="1100" dirty="0">
                <a:latin typeface="Verdana"/>
                <a:cs typeface="Verdana"/>
              </a:rPr>
              <a:t>10.</a:t>
            </a:r>
            <a:r>
              <a:rPr sz="1100" spc="75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Lines</a:t>
            </a:r>
            <a:r>
              <a:rPr sz="1100" spc="90" dirty="0">
                <a:latin typeface="Verdana"/>
                <a:cs typeface="Verdana"/>
              </a:rPr>
              <a:t> </a:t>
            </a:r>
            <a:r>
              <a:rPr sz="1100" dirty="0">
                <a:latin typeface="Verdana"/>
                <a:cs typeface="Verdana"/>
              </a:rPr>
              <a:t>Train</a:t>
            </a:r>
            <a:r>
              <a:rPr sz="1100" spc="95" dirty="0">
                <a:latin typeface="Verdana"/>
                <a:cs typeface="Verdana"/>
              </a:rPr>
              <a:t> </a:t>
            </a:r>
            <a:r>
              <a:rPr sz="1100" spc="-20" dirty="0">
                <a:latin typeface="Verdana"/>
                <a:cs typeface="Verdana"/>
              </a:rPr>
              <a:t>stop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4864100" y="2273300"/>
            <a:ext cx="6550025" cy="4169410"/>
            <a:chOff x="4864100" y="2273300"/>
            <a:chExt cx="6550025" cy="4169410"/>
          </a:xfrm>
        </p:grpSpPr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64100" y="2273300"/>
              <a:ext cx="6549811" cy="298866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8219285" y="3693049"/>
              <a:ext cx="1291590" cy="266065"/>
            </a:xfrm>
            <a:custGeom>
              <a:avLst/>
              <a:gdLst/>
              <a:ahLst/>
              <a:cxnLst/>
              <a:rect l="l" t="t" r="r" b="b"/>
              <a:pathLst>
                <a:path w="1291590" h="266064">
                  <a:moveTo>
                    <a:pt x="1291400" y="0"/>
                  </a:moveTo>
                  <a:lnTo>
                    <a:pt x="0" y="0"/>
                  </a:lnTo>
                  <a:lnTo>
                    <a:pt x="0" y="265619"/>
                  </a:lnTo>
                  <a:lnTo>
                    <a:pt x="1291400" y="265619"/>
                  </a:lnTo>
                  <a:lnTo>
                    <a:pt x="129140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013716" y="4678688"/>
              <a:ext cx="158750" cy="123825"/>
            </a:xfrm>
            <a:custGeom>
              <a:avLst/>
              <a:gdLst/>
              <a:ahLst/>
              <a:cxnLst/>
              <a:rect l="l" t="t" r="r" b="b"/>
              <a:pathLst>
                <a:path w="158750" h="123825">
                  <a:moveTo>
                    <a:pt x="158510" y="0"/>
                  </a:moveTo>
                  <a:lnTo>
                    <a:pt x="0" y="0"/>
                  </a:lnTo>
                  <a:lnTo>
                    <a:pt x="0" y="123397"/>
                  </a:lnTo>
                  <a:lnTo>
                    <a:pt x="158510" y="123397"/>
                  </a:lnTo>
                  <a:lnTo>
                    <a:pt x="158510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95570" y="3556000"/>
              <a:ext cx="2815826" cy="288669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781876" y="5884515"/>
              <a:ext cx="297180" cy="236854"/>
            </a:xfrm>
            <a:custGeom>
              <a:avLst/>
              <a:gdLst/>
              <a:ahLst/>
              <a:cxnLst/>
              <a:rect l="l" t="t" r="r" b="b"/>
              <a:pathLst>
                <a:path w="297179" h="236854">
                  <a:moveTo>
                    <a:pt x="297153" y="0"/>
                  </a:moveTo>
                  <a:lnTo>
                    <a:pt x="0" y="0"/>
                  </a:lnTo>
                  <a:lnTo>
                    <a:pt x="0" y="236337"/>
                  </a:lnTo>
                  <a:lnTo>
                    <a:pt x="297153" y="236337"/>
                  </a:lnTo>
                  <a:lnTo>
                    <a:pt x="297153" y="0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336228" y="4109106"/>
              <a:ext cx="2347595" cy="444500"/>
            </a:xfrm>
            <a:custGeom>
              <a:avLst/>
              <a:gdLst/>
              <a:ahLst/>
              <a:cxnLst/>
              <a:rect l="l" t="t" r="r" b="b"/>
              <a:pathLst>
                <a:path w="2347595" h="444500">
                  <a:moveTo>
                    <a:pt x="0" y="443921"/>
                  </a:moveTo>
                  <a:lnTo>
                    <a:pt x="2347007" y="443921"/>
                  </a:lnTo>
                  <a:lnTo>
                    <a:pt x="2347007" y="0"/>
                  </a:lnTo>
                  <a:lnTo>
                    <a:pt x="0" y="0"/>
                  </a:lnTo>
                  <a:lnTo>
                    <a:pt x="0" y="443921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943441" y="2532376"/>
              <a:ext cx="751840" cy="1033780"/>
            </a:xfrm>
            <a:custGeom>
              <a:avLst/>
              <a:gdLst/>
              <a:ahLst/>
              <a:cxnLst/>
              <a:rect l="l" t="t" r="r" b="b"/>
              <a:pathLst>
                <a:path w="751840" h="1033779">
                  <a:moveTo>
                    <a:pt x="751532" y="0"/>
                  </a:moveTo>
                  <a:lnTo>
                    <a:pt x="548092" y="59805"/>
                  </a:lnTo>
                  <a:lnTo>
                    <a:pt x="506757" y="73795"/>
                  </a:lnTo>
                  <a:lnTo>
                    <a:pt x="467001" y="90931"/>
                  </a:lnTo>
                  <a:lnTo>
                    <a:pt x="428892" y="111092"/>
                  </a:lnTo>
                  <a:lnTo>
                    <a:pt x="392498" y="134158"/>
                  </a:lnTo>
                  <a:lnTo>
                    <a:pt x="357887" y="160008"/>
                  </a:lnTo>
                  <a:lnTo>
                    <a:pt x="325126" y="188523"/>
                  </a:lnTo>
                  <a:lnTo>
                    <a:pt x="294282" y="219581"/>
                  </a:lnTo>
                  <a:lnTo>
                    <a:pt x="265424" y="253063"/>
                  </a:lnTo>
                  <a:lnTo>
                    <a:pt x="238619" y="288848"/>
                  </a:lnTo>
                  <a:lnTo>
                    <a:pt x="213934" y="326816"/>
                  </a:lnTo>
                  <a:lnTo>
                    <a:pt x="191438" y="366845"/>
                  </a:lnTo>
                  <a:lnTo>
                    <a:pt x="171198" y="408817"/>
                  </a:lnTo>
                  <a:lnTo>
                    <a:pt x="153281" y="452610"/>
                  </a:lnTo>
                  <a:lnTo>
                    <a:pt x="137756" y="498105"/>
                  </a:lnTo>
                  <a:lnTo>
                    <a:pt x="124690" y="545180"/>
                  </a:lnTo>
                  <a:lnTo>
                    <a:pt x="114150" y="593716"/>
                  </a:lnTo>
                  <a:lnTo>
                    <a:pt x="106205" y="643591"/>
                  </a:lnTo>
                  <a:lnTo>
                    <a:pt x="100921" y="694686"/>
                  </a:lnTo>
                  <a:lnTo>
                    <a:pt x="98367" y="746881"/>
                  </a:lnTo>
                  <a:lnTo>
                    <a:pt x="98611" y="800054"/>
                  </a:lnTo>
                  <a:lnTo>
                    <a:pt x="101719" y="854086"/>
                  </a:lnTo>
                  <a:lnTo>
                    <a:pt x="0" y="883989"/>
                  </a:lnTo>
                  <a:lnTo>
                    <a:pt x="242719" y="1033656"/>
                  </a:lnTo>
                  <a:lnTo>
                    <a:pt x="406877" y="764378"/>
                  </a:lnTo>
                  <a:lnTo>
                    <a:pt x="305158" y="794282"/>
                  </a:lnTo>
                  <a:lnTo>
                    <a:pt x="302050" y="740250"/>
                  </a:lnTo>
                  <a:lnTo>
                    <a:pt x="301806" y="687076"/>
                  </a:lnTo>
                  <a:lnTo>
                    <a:pt x="304360" y="634882"/>
                  </a:lnTo>
                  <a:lnTo>
                    <a:pt x="309644" y="583786"/>
                  </a:lnTo>
                  <a:lnTo>
                    <a:pt x="317589" y="533911"/>
                  </a:lnTo>
                  <a:lnTo>
                    <a:pt x="328129" y="485375"/>
                  </a:lnTo>
                  <a:lnTo>
                    <a:pt x="341195" y="438300"/>
                  </a:lnTo>
                  <a:lnTo>
                    <a:pt x="356720" y="392805"/>
                  </a:lnTo>
                  <a:lnTo>
                    <a:pt x="374637" y="349012"/>
                  </a:lnTo>
                  <a:lnTo>
                    <a:pt x="394877" y="307040"/>
                  </a:lnTo>
                  <a:lnTo>
                    <a:pt x="417373" y="267010"/>
                  </a:lnTo>
                  <a:lnTo>
                    <a:pt x="442058" y="229043"/>
                  </a:lnTo>
                  <a:lnTo>
                    <a:pt x="468863" y="193258"/>
                  </a:lnTo>
                  <a:lnTo>
                    <a:pt x="497721" y="159776"/>
                  </a:lnTo>
                  <a:lnTo>
                    <a:pt x="528565" y="128717"/>
                  </a:lnTo>
                  <a:lnTo>
                    <a:pt x="561326" y="100203"/>
                  </a:lnTo>
                  <a:lnTo>
                    <a:pt x="595938" y="74352"/>
                  </a:lnTo>
                  <a:lnTo>
                    <a:pt x="632332" y="51286"/>
                  </a:lnTo>
                  <a:lnTo>
                    <a:pt x="670441" y="31125"/>
                  </a:lnTo>
                  <a:lnTo>
                    <a:pt x="710197" y="13990"/>
                  </a:lnTo>
                  <a:lnTo>
                    <a:pt x="751532" y="0"/>
                  </a:lnTo>
                  <a:close/>
                </a:path>
              </a:pathLst>
            </a:custGeom>
            <a:solidFill>
              <a:srgbClr val="F2A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596237" y="2510445"/>
              <a:ext cx="984885" cy="706120"/>
            </a:xfrm>
            <a:custGeom>
              <a:avLst/>
              <a:gdLst/>
              <a:ahLst/>
              <a:cxnLst/>
              <a:rect l="l" t="t" r="r" b="b"/>
              <a:pathLst>
                <a:path w="984884" h="706119">
                  <a:moveTo>
                    <a:pt x="265182" y="0"/>
                  </a:moveTo>
                  <a:lnTo>
                    <a:pt x="223408" y="623"/>
                  </a:lnTo>
                  <a:lnTo>
                    <a:pt x="181673" y="4436"/>
                  </a:lnTo>
                  <a:lnTo>
                    <a:pt x="140081" y="11514"/>
                  </a:lnTo>
                  <a:lnTo>
                    <a:pt x="98737" y="21929"/>
                  </a:lnTo>
                  <a:lnTo>
                    <a:pt x="48465" y="39467"/>
                  </a:lnTo>
                  <a:lnTo>
                    <a:pt x="0" y="61973"/>
                  </a:lnTo>
                  <a:lnTo>
                    <a:pt x="43309" y="59854"/>
                  </a:lnTo>
                  <a:lnTo>
                    <a:pt x="86501" y="61074"/>
                  </a:lnTo>
                  <a:lnTo>
                    <a:pt x="129469" y="65548"/>
                  </a:lnTo>
                  <a:lnTo>
                    <a:pt x="172110" y="73190"/>
                  </a:lnTo>
                  <a:lnTo>
                    <a:pt x="214319" y="83913"/>
                  </a:lnTo>
                  <a:lnTo>
                    <a:pt x="255990" y="97630"/>
                  </a:lnTo>
                  <a:lnTo>
                    <a:pt x="297020" y="114257"/>
                  </a:lnTo>
                  <a:lnTo>
                    <a:pt x="337304" y="133706"/>
                  </a:lnTo>
                  <a:lnTo>
                    <a:pt x="376736" y="155892"/>
                  </a:lnTo>
                  <a:lnTo>
                    <a:pt x="415213" y="180727"/>
                  </a:lnTo>
                  <a:lnTo>
                    <a:pt x="452630" y="208126"/>
                  </a:lnTo>
                  <a:lnTo>
                    <a:pt x="488882" y="238003"/>
                  </a:lnTo>
                  <a:lnTo>
                    <a:pt x="523864" y="270271"/>
                  </a:lnTo>
                  <a:lnTo>
                    <a:pt x="557472" y="304844"/>
                  </a:lnTo>
                  <a:lnTo>
                    <a:pt x="589601" y="341635"/>
                  </a:lnTo>
                  <a:lnTo>
                    <a:pt x="620147" y="380559"/>
                  </a:lnTo>
                  <a:lnTo>
                    <a:pt x="649004" y="421529"/>
                  </a:lnTo>
                  <a:lnTo>
                    <a:pt x="676069" y="464460"/>
                  </a:lnTo>
                  <a:lnTo>
                    <a:pt x="701236" y="509263"/>
                  </a:lnTo>
                  <a:lnTo>
                    <a:pt x="724400" y="555855"/>
                  </a:lnTo>
                  <a:lnTo>
                    <a:pt x="745458" y="604147"/>
                  </a:lnTo>
                  <a:lnTo>
                    <a:pt x="764305" y="654055"/>
                  </a:lnTo>
                  <a:lnTo>
                    <a:pt x="780835" y="705491"/>
                  </a:lnTo>
                  <a:lnTo>
                    <a:pt x="984272" y="645686"/>
                  </a:lnTo>
                  <a:lnTo>
                    <a:pt x="967872" y="594596"/>
                  </a:lnTo>
                  <a:lnTo>
                    <a:pt x="949229" y="545090"/>
                  </a:lnTo>
                  <a:lnTo>
                    <a:pt x="928448" y="497241"/>
                  </a:lnTo>
                  <a:lnTo>
                    <a:pt x="905631" y="451121"/>
                  </a:lnTo>
                  <a:lnTo>
                    <a:pt x="880883" y="406803"/>
                  </a:lnTo>
                  <a:lnTo>
                    <a:pt x="854307" y="364362"/>
                  </a:lnTo>
                  <a:lnTo>
                    <a:pt x="826007" y="323868"/>
                  </a:lnTo>
                  <a:lnTo>
                    <a:pt x="796087" y="285397"/>
                  </a:lnTo>
                  <a:lnTo>
                    <a:pt x="764651" y="249020"/>
                  </a:lnTo>
                  <a:lnTo>
                    <a:pt x="731802" y="214812"/>
                  </a:lnTo>
                  <a:lnTo>
                    <a:pt x="697644" y="182844"/>
                  </a:lnTo>
                  <a:lnTo>
                    <a:pt x="662281" y="153190"/>
                  </a:lnTo>
                  <a:lnTo>
                    <a:pt x="625816" y="125924"/>
                  </a:lnTo>
                  <a:lnTo>
                    <a:pt x="588354" y="101117"/>
                  </a:lnTo>
                  <a:lnTo>
                    <a:pt x="549997" y="78844"/>
                  </a:lnTo>
                  <a:lnTo>
                    <a:pt x="510850" y="59177"/>
                  </a:lnTo>
                  <a:lnTo>
                    <a:pt x="471017" y="42190"/>
                  </a:lnTo>
                  <a:lnTo>
                    <a:pt x="430601" y="27954"/>
                  </a:lnTo>
                  <a:lnTo>
                    <a:pt x="389705" y="16545"/>
                  </a:lnTo>
                  <a:lnTo>
                    <a:pt x="348435" y="8034"/>
                  </a:lnTo>
                  <a:lnTo>
                    <a:pt x="306892" y="2494"/>
                  </a:lnTo>
                  <a:lnTo>
                    <a:pt x="265182" y="0"/>
                  </a:lnTo>
                  <a:close/>
                </a:path>
              </a:pathLst>
            </a:custGeom>
            <a:solidFill>
              <a:srgbClr val="C38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andisk PPT Template v2">
  <a:themeElements>
    <a:clrScheme name="Sandisk Corporate Colors 021625">
      <a:dk1>
        <a:srgbClr val="000000"/>
      </a:dk1>
      <a:lt1>
        <a:srgbClr val="FFFCF9"/>
      </a:lt1>
      <a:dk2>
        <a:srgbClr val="000000"/>
      </a:dk2>
      <a:lt2>
        <a:srgbClr val="FFFCF9"/>
      </a:lt2>
      <a:accent1>
        <a:srgbClr val="BCBCBC"/>
      </a:accent1>
      <a:accent2>
        <a:srgbClr val="772C22"/>
      </a:accent2>
      <a:accent3>
        <a:srgbClr val="E10600"/>
      </a:accent3>
      <a:accent4>
        <a:srgbClr val="BCBCBC"/>
      </a:accent4>
      <a:accent5>
        <a:srgbClr val="772C22"/>
      </a:accent5>
      <a:accent6>
        <a:srgbClr val="E10600"/>
      </a:accent6>
      <a:hlink>
        <a:srgbClr val="E10600"/>
      </a:hlink>
      <a:folHlink>
        <a:srgbClr val="772C22"/>
      </a:folHlink>
    </a:clrScheme>
    <a:fontScheme name="Sandisk Fonts 1.1">
      <a:majorFont>
        <a:latin typeface="Pilat Book"/>
        <a:ea typeface=""/>
        <a:cs typeface=""/>
      </a:majorFont>
      <a:minorFont>
        <a:latin typeface="Pil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andisk_PPT_Template_v2_022025a (1)  -  Read-Only" id="{DB15DF9D-2B17-4BA6-98C9-B38CFD64E06D}" vid="{AD431983-8973-4F70-A684-DD342EA55A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Sandisk_PPT_Template_v2_022025a (1)</Template>
  <TotalTime>62</TotalTime>
  <Words>1223</Words>
  <Application>Microsoft Office PowerPoint</Application>
  <PresentationFormat>Widescreen</PresentationFormat>
  <Paragraphs>238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NB Architekt Pro Neue</vt:lpstr>
      <vt:lpstr>Pilat Book</vt:lpstr>
      <vt:lpstr>Pilat Regular</vt:lpstr>
      <vt:lpstr>Times New Roman</vt:lpstr>
      <vt:lpstr>Verdana</vt:lpstr>
      <vt:lpstr>Sandisk PPT Template v2</vt:lpstr>
      <vt:lpstr>RESPONDING TO  AN RFQ/ RFP</vt:lpstr>
      <vt:lpstr>Respond to RFQ/RFP- Welcome to WD Oracle Cloud</vt:lpstr>
      <vt:lpstr>Respond to RFQ/RFP</vt:lpstr>
      <vt:lpstr>Supplier/s Response</vt:lpstr>
      <vt:lpstr>Supplier/s Response</vt:lpstr>
      <vt:lpstr>Supplier/s Responses</vt:lpstr>
      <vt:lpstr>Respond to RFQ/RFP</vt:lpstr>
      <vt:lpstr>Respond to RFQ/RFP</vt:lpstr>
      <vt:lpstr>Respond to RFQ/RFP</vt:lpstr>
      <vt:lpstr>Respond to RFQ/RFP</vt:lpstr>
      <vt:lpstr>Supplier/s Responses</vt:lpstr>
      <vt:lpstr>Supplier/s Submit Responses</vt:lpstr>
      <vt:lpstr>Supplier/s Submit Responses</vt:lpstr>
      <vt:lpstr>Supplier/s Submit Responses</vt:lpstr>
      <vt:lpstr>Supplier/s Responses</vt:lpstr>
      <vt:lpstr>Supplier/s Responses</vt:lpstr>
      <vt:lpstr>Respond to RFQ/RFP</vt:lpstr>
      <vt:lpstr>Supplier/s Responses</vt:lpstr>
      <vt:lpstr>Supplier/s Responses</vt:lpstr>
      <vt:lpstr>Supplier/s Responses</vt:lpstr>
      <vt:lpstr>Respond to RFQ/RFP</vt:lpstr>
      <vt:lpstr>Respond to RFQ/RFP</vt:lpstr>
      <vt:lpstr>Respond to RFQ/RFP</vt:lpstr>
      <vt:lpstr>Respond to RFQ/RFP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 Ilyana Binti Ibrahim</dc:creator>
  <cp:lastModifiedBy>Nur Ilyana Binti Ibrahim</cp:lastModifiedBy>
  <cp:revision>1</cp:revision>
  <dcterms:created xsi:type="dcterms:W3CDTF">2025-05-22T00:51:01Z</dcterms:created>
  <dcterms:modified xsi:type="dcterms:W3CDTF">2025-05-22T01:53:29Z</dcterms:modified>
</cp:coreProperties>
</file>