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4" r:id="rId2"/>
    <p:sldId id="298" r:id="rId3"/>
    <p:sldId id="372" r:id="rId4"/>
    <p:sldId id="373" r:id="rId5"/>
    <p:sldId id="422" r:id="rId6"/>
    <p:sldId id="389" r:id="rId7"/>
    <p:sldId id="424" r:id="rId8"/>
    <p:sldId id="390" r:id="rId9"/>
    <p:sldId id="391" r:id="rId10"/>
    <p:sldId id="392" r:id="rId11"/>
    <p:sldId id="393" r:id="rId12"/>
    <p:sldId id="398" r:id="rId13"/>
    <p:sldId id="399" r:id="rId14"/>
    <p:sldId id="400" r:id="rId15"/>
    <p:sldId id="401" r:id="rId16"/>
    <p:sldId id="396" r:id="rId17"/>
    <p:sldId id="397" r:id="rId18"/>
    <p:sldId id="395" r:id="rId19"/>
    <p:sldId id="394" r:id="rId20"/>
    <p:sldId id="425" r:id="rId21"/>
    <p:sldId id="426" r:id="rId22"/>
    <p:sldId id="375" r:id="rId23"/>
    <p:sldId id="343" r:id="rId24"/>
    <p:sldId id="427" r:id="rId25"/>
  </p:sldIdLst>
  <p:sldSz cx="12192000" cy="6858000"/>
  <p:notesSz cx="6858000" cy="9144000"/>
  <p:defaultTextStyle>
    <a:defPPr>
      <a:defRPr lang="en-US"/>
    </a:defPPr>
    <a:lvl1pPr marL="0" algn="l" defTabSz="914311" rtl="0" eaLnBrk="1" latinLnBrk="0" hangingPunct="1">
      <a:defRPr sz="1800" kern="1200">
        <a:solidFill>
          <a:schemeClr val="tx1"/>
        </a:solidFill>
        <a:latin typeface="+mn-lt"/>
        <a:ea typeface="+mn-ea"/>
        <a:cs typeface="+mn-cs"/>
      </a:defRPr>
    </a:lvl1pPr>
    <a:lvl2pPr marL="457156" algn="l" defTabSz="914311" rtl="0" eaLnBrk="1" latinLnBrk="0" hangingPunct="1">
      <a:defRPr sz="1800" kern="1200">
        <a:solidFill>
          <a:schemeClr val="tx1"/>
        </a:solidFill>
        <a:latin typeface="+mn-lt"/>
        <a:ea typeface="+mn-ea"/>
        <a:cs typeface="+mn-cs"/>
      </a:defRPr>
    </a:lvl2pPr>
    <a:lvl3pPr marL="914311" algn="l" defTabSz="914311" rtl="0" eaLnBrk="1" latinLnBrk="0" hangingPunct="1">
      <a:defRPr sz="1800" kern="1200">
        <a:solidFill>
          <a:schemeClr val="tx1"/>
        </a:solidFill>
        <a:latin typeface="+mn-lt"/>
        <a:ea typeface="+mn-ea"/>
        <a:cs typeface="+mn-cs"/>
      </a:defRPr>
    </a:lvl3pPr>
    <a:lvl4pPr marL="1371468" algn="l" defTabSz="914311" rtl="0" eaLnBrk="1" latinLnBrk="0" hangingPunct="1">
      <a:defRPr sz="1800" kern="1200">
        <a:solidFill>
          <a:schemeClr val="tx1"/>
        </a:solidFill>
        <a:latin typeface="+mn-lt"/>
        <a:ea typeface="+mn-ea"/>
        <a:cs typeface="+mn-cs"/>
      </a:defRPr>
    </a:lvl4pPr>
    <a:lvl5pPr marL="1828623" algn="l" defTabSz="914311" rtl="0" eaLnBrk="1" latinLnBrk="0" hangingPunct="1">
      <a:defRPr sz="1800" kern="1200">
        <a:solidFill>
          <a:schemeClr val="tx1"/>
        </a:solidFill>
        <a:latin typeface="+mn-lt"/>
        <a:ea typeface="+mn-ea"/>
        <a:cs typeface="+mn-cs"/>
      </a:defRPr>
    </a:lvl5pPr>
    <a:lvl6pPr marL="2285779" algn="l" defTabSz="914311" rtl="0" eaLnBrk="1" latinLnBrk="0" hangingPunct="1">
      <a:defRPr sz="1800" kern="1200">
        <a:solidFill>
          <a:schemeClr val="tx1"/>
        </a:solidFill>
        <a:latin typeface="+mn-lt"/>
        <a:ea typeface="+mn-ea"/>
        <a:cs typeface="+mn-cs"/>
      </a:defRPr>
    </a:lvl6pPr>
    <a:lvl7pPr marL="2742934" algn="l" defTabSz="914311" rtl="0" eaLnBrk="1" latinLnBrk="0" hangingPunct="1">
      <a:defRPr sz="1800" kern="1200">
        <a:solidFill>
          <a:schemeClr val="tx1"/>
        </a:solidFill>
        <a:latin typeface="+mn-lt"/>
        <a:ea typeface="+mn-ea"/>
        <a:cs typeface="+mn-cs"/>
      </a:defRPr>
    </a:lvl7pPr>
    <a:lvl8pPr marL="3200090" algn="l" defTabSz="914311" rtl="0" eaLnBrk="1" latinLnBrk="0" hangingPunct="1">
      <a:defRPr sz="1800" kern="1200">
        <a:solidFill>
          <a:schemeClr val="tx1"/>
        </a:solidFill>
        <a:latin typeface="+mn-lt"/>
        <a:ea typeface="+mn-ea"/>
        <a:cs typeface="+mn-cs"/>
      </a:defRPr>
    </a:lvl8pPr>
    <a:lvl9pPr marL="3657246" algn="l" defTabSz="9143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1DFCF-3A6D-420C-B540-FC3F1C6BEF8F}"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652AEE19-A719-4876-9045-6A8E2361B85F}">
      <dgm:prSet custT="1"/>
      <dgm:spPr>
        <a:solidFill>
          <a:schemeClr val="accent2"/>
        </a:solidFill>
      </dgm:spPr>
      <dgm:t>
        <a:bodyPr/>
        <a:lstStyle/>
        <a:p>
          <a:r>
            <a:rPr lang="en-US" sz="2800" b="0" i="0" baseline="0" dirty="0"/>
            <a:t>Order Forecast &amp; Commit Page </a:t>
          </a:r>
          <a:endParaRPr lang="en-US" sz="2800" dirty="0"/>
        </a:p>
      </dgm:t>
    </dgm:pt>
    <dgm:pt modelId="{A429C67F-CADB-40F9-A717-D1CE8D79D091}" type="parTrans" cxnId="{5D8B1F73-5DA0-4A42-BBC9-717F5AC1CD8C}">
      <dgm:prSet/>
      <dgm:spPr/>
      <dgm:t>
        <a:bodyPr/>
        <a:lstStyle/>
        <a:p>
          <a:endParaRPr lang="en-US"/>
        </a:p>
      </dgm:t>
    </dgm:pt>
    <dgm:pt modelId="{7B452BD4-AE14-484C-8BCF-FEAE5A965DFD}" type="sibTrans" cxnId="{5D8B1F73-5DA0-4A42-BBC9-717F5AC1CD8C}">
      <dgm:prSet/>
      <dgm:spPr/>
      <dgm:t>
        <a:bodyPr/>
        <a:lstStyle/>
        <a:p>
          <a:endParaRPr lang="en-US"/>
        </a:p>
      </dgm:t>
    </dgm:pt>
    <dgm:pt modelId="{2C7F7458-52FE-4AC0-B314-393E0D592BAB}">
      <dgm:prSet custT="1"/>
      <dgm:spPr/>
      <dgm:t>
        <a:bodyPr/>
        <a:lstStyle/>
        <a:p>
          <a:r>
            <a:rPr lang="en-US" sz="1800" b="0" i="0" baseline="0" dirty="0"/>
            <a:t>Search based on different parameters available</a:t>
          </a:r>
          <a:endParaRPr lang="en-US" sz="1800" dirty="0"/>
        </a:p>
      </dgm:t>
    </dgm:pt>
    <dgm:pt modelId="{CA76DC4F-D796-485E-B71C-894EA1591C04}" type="parTrans" cxnId="{223ADDAD-4AA2-4FBB-8F43-8DFC04B14DF9}">
      <dgm:prSet/>
      <dgm:spPr/>
      <dgm:t>
        <a:bodyPr/>
        <a:lstStyle/>
        <a:p>
          <a:endParaRPr lang="en-US"/>
        </a:p>
      </dgm:t>
    </dgm:pt>
    <dgm:pt modelId="{4B8593C6-C4DC-4960-9829-BD48C7785737}" type="sibTrans" cxnId="{223ADDAD-4AA2-4FBB-8F43-8DFC04B14DF9}">
      <dgm:prSet/>
      <dgm:spPr/>
      <dgm:t>
        <a:bodyPr/>
        <a:lstStyle/>
        <a:p>
          <a:endParaRPr lang="en-US"/>
        </a:p>
      </dgm:t>
    </dgm:pt>
    <dgm:pt modelId="{89351D2F-2125-4C61-8797-93ABC3875F13}">
      <dgm:prSet custT="1"/>
      <dgm:spPr/>
      <dgm:t>
        <a:bodyPr/>
        <a:lstStyle/>
        <a:p>
          <a:r>
            <a:rPr lang="en-US" sz="1800" b="0" i="0" baseline="0" dirty="0"/>
            <a:t>Download records for review</a:t>
          </a:r>
          <a:endParaRPr lang="en-US" sz="1800" dirty="0"/>
        </a:p>
      </dgm:t>
    </dgm:pt>
    <dgm:pt modelId="{1FFFB1AE-C69E-4D0C-8285-E0F03A53A7AA}" type="parTrans" cxnId="{8A617601-139E-4FB0-A3C5-CAA867EA210D}">
      <dgm:prSet/>
      <dgm:spPr/>
      <dgm:t>
        <a:bodyPr/>
        <a:lstStyle/>
        <a:p>
          <a:endParaRPr lang="en-US"/>
        </a:p>
      </dgm:t>
    </dgm:pt>
    <dgm:pt modelId="{CAE28EB5-3B12-4EBB-9C98-B6C2CF22A693}" type="sibTrans" cxnId="{8A617601-139E-4FB0-A3C5-CAA867EA210D}">
      <dgm:prSet/>
      <dgm:spPr/>
      <dgm:t>
        <a:bodyPr/>
        <a:lstStyle/>
        <a:p>
          <a:endParaRPr lang="en-US"/>
        </a:p>
      </dgm:t>
    </dgm:pt>
    <dgm:pt modelId="{29D03FB8-7AE7-442F-A5B8-3A5847A7CD0E}">
      <dgm:prSet custT="1"/>
      <dgm:spPr>
        <a:solidFill>
          <a:schemeClr val="accent2"/>
        </a:solidFill>
      </dgm:spPr>
      <dgm:t>
        <a:bodyPr/>
        <a:lstStyle/>
        <a:p>
          <a:r>
            <a:rPr lang="en-US" sz="2800" b="0" i="0" baseline="0" dirty="0"/>
            <a:t>Commit against forecast</a:t>
          </a:r>
          <a:endParaRPr lang="en-US" sz="2800" dirty="0"/>
        </a:p>
      </dgm:t>
    </dgm:pt>
    <dgm:pt modelId="{3A2FC89C-F7D2-4726-B8EC-24875FB9259A}" type="parTrans" cxnId="{85D5B929-3F03-4E91-8209-9B940DCE7C32}">
      <dgm:prSet/>
      <dgm:spPr/>
      <dgm:t>
        <a:bodyPr/>
        <a:lstStyle/>
        <a:p>
          <a:endParaRPr lang="en-US"/>
        </a:p>
      </dgm:t>
    </dgm:pt>
    <dgm:pt modelId="{DB2897D4-1B4A-489D-AFB3-432FFA099A59}" type="sibTrans" cxnId="{85D5B929-3F03-4E91-8209-9B940DCE7C32}">
      <dgm:prSet/>
      <dgm:spPr/>
      <dgm:t>
        <a:bodyPr/>
        <a:lstStyle/>
        <a:p>
          <a:endParaRPr lang="en-US"/>
        </a:p>
      </dgm:t>
    </dgm:pt>
    <dgm:pt modelId="{61884CAA-9550-41CA-8EB2-EC7A5FEFC7CC}">
      <dgm:prSet custT="1"/>
      <dgm:spPr/>
      <dgm:t>
        <a:bodyPr/>
        <a:lstStyle/>
        <a:p>
          <a:r>
            <a:rPr lang="en-US" sz="1800" b="0" i="0" baseline="0" dirty="0"/>
            <a:t>Manual update</a:t>
          </a:r>
          <a:endParaRPr lang="en-US" sz="1800" dirty="0"/>
        </a:p>
      </dgm:t>
    </dgm:pt>
    <dgm:pt modelId="{69343BCF-425D-4A1C-9D92-8F592AE15F24}" type="parTrans" cxnId="{6DF9E8F3-C7A7-4435-A568-910732470001}">
      <dgm:prSet/>
      <dgm:spPr/>
      <dgm:t>
        <a:bodyPr/>
        <a:lstStyle/>
        <a:p>
          <a:endParaRPr lang="en-US"/>
        </a:p>
      </dgm:t>
    </dgm:pt>
    <dgm:pt modelId="{90EEDA39-AD5D-4EDB-841E-40BA3061A4A3}" type="sibTrans" cxnId="{6DF9E8F3-C7A7-4435-A568-910732470001}">
      <dgm:prSet/>
      <dgm:spPr/>
      <dgm:t>
        <a:bodyPr/>
        <a:lstStyle/>
        <a:p>
          <a:endParaRPr lang="en-US"/>
        </a:p>
      </dgm:t>
    </dgm:pt>
    <dgm:pt modelId="{9ED63828-5245-43DE-93B4-71636BB81EE0}">
      <dgm:prSet custT="1"/>
      <dgm:spPr/>
      <dgm:t>
        <a:bodyPr/>
        <a:lstStyle/>
        <a:p>
          <a:r>
            <a:rPr lang="en-US" sz="1800" b="0" i="0" baseline="0"/>
            <a:t>Mass update commit values by using different options</a:t>
          </a:r>
          <a:endParaRPr lang="en-US" sz="1800"/>
        </a:p>
      </dgm:t>
    </dgm:pt>
    <dgm:pt modelId="{8AE4F14E-121B-46D8-98D0-37588B42DA05}" type="parTrans" cxnId="{DA3524DA-445B-4C7B-B6E8-BC648B059FDC}">
      <dgm:prSet/>
      <dgm:spPr/>
      <dgm:t>
        <a:bodyPr/>
        <a:lstStyle/>
        <a:p>
          <a:endParaRPr lang="en-US"/>
        </a:p>
      </dgm:t>
    </dgm:pt>
    <dgm:pt modelId="{71C51A8D-C794-4A5A-A2F8-A68C6067F508}" type="sibTrans" cxnId="{DA3524DA-445B-4C7B-B6E8-BC648B059FDC}">
      <dgm:prSet/>
      <dgm:spPr/>
      <dgm:t>
        <a:bodyPr/>
        <a:lstStyle/>
        <a:p>
          <a:endParaRPr lang="en-US"/>
        </a:p>
      </dgm:t>
    </dgm:pt>
    <dgm:pt modelId="{960FC624-03EA-47C2-A87A-F5C94A4A9357}">
      <dgm:prSet custT="1"/>
      <dgm:spPr/>
      <dgm:t>
        <a:bodyPr/>
        <a:lstStyle/>
        <a:p>
          <a:r>
            <a:rPr lang="en-US" sz="1800" b="0" i="0" baseline="0" dirty="0"/>
            <a:t>Download records, Edit records and upload</a:t>
          </a:r>
          <a:endParaRPr lang="en-US" sz="1800" dirty="0"/>
        </a:p>
      </dgm:t>
    </dgm:pt>
    <dgm:pt modelId="{733D2DFE-D1E4-4F31-A1A8-339245262619}" type="parTrans" cxnId="{949F3A35-3B8E-437C-809C-9FDCDA1C283A}">
      <dgm:prSet/>
      <dgm:spPr/>
      <dgm:t>
        <a:bodyPr/>
        <a:lstStyle/>
        <a:p>
          <a:endParaRPr lang="en-US"/>
        </a:p>
      </dgm:t>
    </dgm:pt>
    <dgm:pt modelId="{1D4D786F-9E0D-47B7-A288-083252EB941D}" type="sibTrans" cxnId="{949F3A35-3B8E-437C-809C-9FDCDA1C283A}">
      <dgm:prSet/>
      <dgm:spPr/>
      <dgm:t>
        <a:bodyPr/>
        <a:lstStyle/>
        <a:p>
          <a:endParaRPr lang="en-US"/>
        </a:p>
      </dgm:t>
    </dgm:pt>
    <dgm:pt modelId="{6693E5AF-1E7D-48E0-8AEE-3FF69FEE7532}">
      <dgm:prSet custT="1"/>
      <dgm:spPr/>
      <dgm:t>
        <a:bodyPr/>
        <a:lstStyle/>
        <a:p>
          <a:r>
            <a:rPr lang="en-US" sz="1800" b="0" i="0" baseline="0" dirty="0"/>
            <a:t>Mass update for multiple items together using various commit options available</a:t>
          </a:r>
          <a:endParaRPr lang="en-US" sz="1800" dirty="0"/>
        </a:p>
      </dgm:t>
    </dgm:pt>
    <dgm:pt modelId="{77ED7D59-D20B-4C40-A990-76C90152DD74}" type="parTrans" cxnId="{3C47E1A2-8927-4A0D-9BD4-9737C8C57259}">
      <dgm:prSet/>
      <dgm:spPr/>
      <dgm:t>
        <a:bodyPr/>
        <a:lstStyle/>
        <a:p>
          <a:endParaRPr lang="en-US"/>
        </a:p>
      </dgm:t>
    </dgm:pt>
    <dgm:pt modelId="{91407FA5-DF59-4D71-896A-AB46CA506666}" type="sibTrans" cxnId="{3C47E1A2-8927-4A0D-9BD4-9737C8C57259}">
      <dgm:prSet/>
      <dgm:spPr/>
      <dgm:t>
        <a:bodyPr/>
        <a:lstStyle/>
        <a:p>
          <a:endParaRPr lang="en-US"/>
        </a:p>
      </dgm:t>
    </dgm:pt>
    <dgm:pt modelId="{11240173-6AAA-4D52-A958-46D0DB9E20B0}">
      <dgm:prSet custT="1"/>
      <dgm:spPr/>
      <dgm:t>
        <a:bodyPr/>
        <a:lstStyle/>
        <a:p>
          <a:r>
            <a:rPr lang="en-US" sz="1800" b="0" i="0" baseline="0" dirty="0"/>
            <a:t>Download records for multiple items, edit and upload</a:t>
          </a:r>
          <a:endParaRPr lang="en-US" sz="1800" dirty="0"/>
        </a:p>
      </dgm:t>
    </dgm:pt>
    <dgm:pt modelId="{FC35FEEF-5A0B-4333-84B6-40A82FFC948A}" type="parTrans" cxnId="{FBA795B5-5825-4087-9CBA-93997C01517D}">
      <dgm:prSet/>
      <dgm:spPr/>
      <dgm:t>
        <a:bodyPr/>
        <a:lstStyle/>
        <a:p>
          <a:endParaRPr lang="en-US"/>
        </a:p>
      </dgm:t>
    </dgm:pt>
    <dgm:pt modelId="{13309FC0-F177-42AF-B748-2FAA5518618F}" type="sibTrans" cxnId="{FBA795B5-5825-4087-9CBA-93997C01517D}">
      <dgm:prSet/>
      <dgm:spPr/>
      <dgm:t>
        <a:bodyPr/>
        <a:lstStyle/>
        <a:p>
          <a:endParaRPr lang="en-US"/>
        </a:p>
      </dgm:t>
    </dgm:pt>
    <dgm:pt modelId="{31605ACE-5EE8-45F2-92C4-22047F8C2695}" type="pres">
      <dgm:prSet presAssocID="{4CA1DFCF-3A6D-420C-B540-FC3F1C6BEF8F}" presName="Name0" presStyleCnt="0">
        <dgm:presLayoutVars>
          <dgm:dir/>
          <dgm:animLvl val="lvl"/>
          <dgm:resizeHandles val="exact"/>
        </dgm:presLayoutVars>
      </dgm:prSet>
      <dgm:spPr/>
    </dgm:pt>
    <dgm:pt modelId="{8E923452-0EB7-4D3F-843A-5022176EC8EA}" type="pres">
      <dgm:prSet presAssocID="{652AEE19-A719-4876-9045-6A8E2361B85F}" presName="linNode" presStyleCnt="0"/>
      <dgm:spPr/>
    </dgm:pt>
    <dgm:pt modelId="{7C6985DA-4B89-4AEB-A365-148C70297E1F}" type="pres">
      <dgm:prSet presAssocID="{652AEE19-A719-4876-9045-6A8E2361B85F}" presName="parentText" presStyleLbl="node1" presStyleIdx="0" presStyleCnt="2">
        <dgm:presLayoutVars>
          <dgm:chMax val="1"/>
          <dgm:bulletEnabled val="1"/>
        </dgm:presLayoutVars>
      </dgm:prSet>
      <dgm:spPr/>
    </dgm:pt>
    <dgm:pt modelId="{BEAE12C0-C8AD-47B9-ACC2-038C4A03B710}" type="pres">
      <dgm:prSet presAssocID="{652AEE19-A719-4876-9045-6A8E2361B85F}" presName="descendantText" presStyleLbl="alignAccFollowNode1" presStyleIdx="0" presStyleCnt="2">
        <dgm:presLayoutVars>
          <dgm:bulletEnabled val="1"/>
        </dgm:presLayoutVars>
      </dgm:prSet>
      <dgm:spPr/>
    </dgm:pt>
    <dgm:pt modelId="{152D448D-DB92-4C61-B3DA-26AF1E9E69B6}" type="pres">
      <dgm:prSet presAssocID="{7B452BD4-AE14-484C-8BCF-FEAE5A965DFD}" presName="sp" presStyleCnt="0"/>
      <dgm:spPr/>
    </dgm:pt>
    <dgm:pt modelId="{896AC359-7A11-4D69-86C0-18EB9A32AB18}" type="pres">
      <dgm:prSet presAssocID="{29D03FB8-7AE7-442F-A5B8-3A5847A7CD0E}" presName="linNode" presStyleCnt="0"/>
      <dgm:spPr/>
    </dgm:pt>
    <dgm:pt modelId="{F0F6305C-385B-49F8-8AD1-DDCDBA18EE8E}" type="pres">
      <dgm:prSet presAssocID="{29D03FB8-7AE7-442F-A5B8-3A5847A7CD0E}" presName="parentText" presStyleLbl="node1" presStyleIdx="1" presStyleCnt="2">
        <dgm:presLayoutVars>
          <dgm:chMax val="1"/>
          <dgm:bulletEnabled val="1"/>
        </dgm:presLayoutVars>
      </dgm:prSet>
      <dgm:spPr/>
    </dgm:pt>
    <dgm:pt modelId="{9862DC83-01F6-4D12-AAB0-C3BC6802D21D}" type="pres">
      <dgm:prSet presAssocID="{29D03FB8-7AE7-442F-A5B8-3A5847A7CD0E}" presName="descendantText" presStyleLbl="alignAccFollowNode1" presStyleIdx="1" presStyleCnt="2" custScaleX="99986" custScaleY="146873" custLinFactNeighborX="284" custLinFactNeighborY="-8504">
        <dgm:presLayoutVars>
          <dgm:bulletEnabled val="1"/>
        </dgm:presLayoutVars>
      </dgm:prSet>
      <dgm:spPr/>
    </dgm:pt>
  </dgm:ptLst>
  <dgm:cxnLst>
    <dgm:cxn modelId="{8A617601-139E-4FB0-A3C5-CAA867EA210D}" srcId="{652AEE19-A719-4876-9045-6A8E2361B85F}" destId="{89351D2F-2125-4C61-8797-93ABC3875F13}" srcOrd="1" destOrd="0" parTransId="{1FFFB1AE-C69E-4D0C-8285-E0F03A53A7AA}" sibTransId="{CAE28EB5-3B12-4EBB-9C98-B6C2CF22A693}"/>
    <dgm:cxn modelId="{0E9BA00B-EEE7-4662-95D0-70E935B2C971}" type="presOf" srcId="{89351D2F-2125-4C61-8797-93ABC3875F13}" destId="{BEAE12C0-C8AD-47B9-ACC2-038C4A03B710}" srcOrd="0" destOrd="1" presId="urn:microsoft.com/office/officeart/2005/8/layout/vList5"/>
    <dgm:cxn modelId="{AC211F0E-59E3-4A95-8D2F-21B02CA3C933}" type="presOf" srcId="{11240173-6AAA-4D52-A958-46D0DB9E20B0}" destId="{9862DC83-01F6-4D12-AAB0-C3BC6802D21D}" srcOrd="0" destOrd="4" presId="urn:microsoft.com/office/officeart/2005/8/layout/vList5"/>
    <dgm:cxn modelId="{2F477510-049B-40AB-A64F-51082EA65311}" type="presOf" srcId="{652AEE19-A719-4876-9045-6A8E2361B85F}" destId="{7C6985DA-4B89-4AEB-A365-148C70297E1F}" srcOrd="0" destOrd="0" presId="urn:microsoft.com/office/officeart/2005/8/layout/vList5"/>
    <dgm:cxn modelId="{A1A9FE19-89BB-412F-BEDC-53A3CC009558}" type="presOf" srcId="{9ED63828-5245-43DE-93B4-71636BB81EE0}" destId="{9862DC83-01F6-4D12-AAB0-C3BC6802D21D}" srcOrd="0" destOrd="1" presId="urn:microsoft.com/office/officeart/2005/8/layout/vList5"/>
    <dgm:cxn modelId="{85D5B929-3F03-4E91-8209-9B940DCE7C32}" srcId="{4CA1DFCF-3A6D-420C-B540-FC3F1C6BEF8F}" destId="{29D03FB8-7AE7-442F-A5B8-3A5847A7CD0E}" srcOrd="1" destOrd="0" parTransId="{3A2FC89C-F7D2-4726-B8EC-24875FB9259A}" sibTransId="{DB2897D4-1B4A-489D-AFB3-432FFA099A59}"/>
    <dgm:cxn modelId="{949F3A35-3B8E-437C-809C-9FDCDA1C283A}" srcId="{29D03FB8-7AE7-442F-A5B8-3A5847A7CD0E}" destId="{960FC624-03EA-47C2-A87A-F5C94A4A9357}" srcOrd="2" destOrd="0" parTransId="{733D2DFE-D1E4-4F31-A1A8-339245262619}" sibTransId="{1D4D786F-9E0D-47B7-A288-083252EB941D}"/>
    <dgm:cxn modelId="{FFB95D35-22D4-4759-A901-33F520E0933C}" type="presOf" srcId="{6693E5AF-1E7D-48E0-8AEE-3FF69FEE7532}" destId="{9862DC83-01F6-4D12-AAB0-C3BC6802D21D}" srcOrd="0" destOrd="3" presId="urn:microsoft.com/office/officeart/2005/8/layout/vList5"/>
    <dgm:cxn modelId="{A25E1F69-25AA-47FA-83E3-13FA62A6BF3D}" type="presOf" srcId="{4CA1DFCF-3A6D-420C-B540-FC3F1C6BEF8F}" destId="{31605ACE-5EE8-45F2-92C4-22047F8C2695}" srcOrd="0" destOrd="0" presId="urn:microsoft.com/office/officeart/2005/8/layout/vList5"/>
    <dgm:cxn modelId="{FAEC3971-218F-460D-B39F-B49FC9066087}" type="presOf" srcId="{61884CAA-9550-41CA-8EB2-EC7A5FEFC7CC}" destId="{9862DC83-01F6-4D12-AAB0-C3BC6802D21D}" srcOrd="0" destOrd="0" presId="urn:microsoft.com/office/officeart/2005/8/layout/vList5"/>
    <dgm:cxn modelId="{5D8B1F73-5DA0-4A42-BBC9-717F5AC1CD8C}" srcId="{4CA1DFCF-3A6D-420C-B540-FC3F1C6BEF8F}" destId="{652AEE19-A719-4876-9045-6A8E2361B85F}" srcOrd="0" destOrd="0" parTransId="{A429C67F-CADB-40F9-A717-D1CE8D79D091}" sibTransId="{7B452BD4-AE14-484C-8BCF-FEAE5A965DFD}"/>
    <dgm:cxn modelId="{8FED7B7D-3D2E-46E8-94AF-013FB3050107}" type="presOf" srcId="{2C7F7458-52FE-4AC0-B314-393E0D592BAB}" destId="{BEAE12C0-C8AD-47B9-ACC2-038C4A03B710}" srcOrd="0" destOrd="0" presId="urn:microsoft.com/office/officeart/2005/8/layout/vList5"/>
    <dgm:cxn modelId="{C5604C81-87A7-47E2-8166-F2957C8FE910}" type="presOf" srcId="{960FC624-03EA-47C2-A87A-F5C94A4A9357}" destId="{9862DC83-01F6-4D12-AAB0-C3BC6802D21D}" srcOrd="0" destOrd="2" presId="urn:microsoft.com/office/officeart/2005/8/layout/vList5"/>
    <dgm:cxn modelId="{3C47E1A2-8927-4A0D-9BD4-9737C8C57259}" srcId="{29D03FB8-7AE7-442F-A5B8-3A5847A7CD0E}" destId="{6693E5AF-1E7D-48E0-8AEE-3FF69FEE7532}" srcOrd="3" destOrd="0" parTransId="{77ED7D59-D20B-4C40-A990-76C90152DD74}" sibTransId="{91407FA5-DF59-4D71-896A-AB46CA506666}"/>
    <dgm:cxn modelId="{223ADDAD-4AA2-4FBB-8F43-8DFC04B14DF9}" srcId="{652AEE19-A719-4876-9045-6A8E2361B85F}" destId="{2C7F7458-52FE-4AC0-B314-393E0D592BAB}" srcOrd="0" destOrd="0" parTransId="{CA76DC4F-D796-485E-B71C-894EA1591C04}" sibTransId="{4B8593C6-C4DC-4960-9829-BD48C7785737}"/>
    <dgm:cxn modelId="{FBA795B5-5825-4087-9CBA-93997C01517D}" srcId="{29D03FB8-7AE7-442F-A5B8-3A5847A7CD0E}" destId="{11240173-6AAA-4D52-A958-46D0DB9E20B0}" srcOrd="4" destOrd="0" parTransId="{FC35FEEF-5A0B-4333-84B6-40A82FFC948A}" sibTransId="{13309FC0-F177-42AF-B748-2FAA5518618F}"/>
    <dgm:cxn modelId="{DA3524DA-445B-4C7B-B6E8-BC648B059FDC}" srcId="{29D03FB8-7AE7-442F-A5B8-3A5847A7CD0E}" destId="{9ED63828-5245-43DE-93B4-71636BB81EE0}" srcOrd="1" destOrd="0" parTransId="{8AE4F14E-121B-46D8-98D0-37588B42DA05}" sibTransId="{71C51A8D-C794-4A5A-A2F8-A68C6067F508}"/>
    <dgm:cxn modelId="{7AAC39EB-1837-4002-8929-8926A5A89FDD}" type="presOf" srcId="{29D03FB8-7AE7-442F-A5B8-3A5847A7CD0E}" destId="{F0F6305C-385B-49F8-8AD1-DDCDBA18EE8E}" srcOrd="0" destOrd="0" presId="urn:microsoft.com/office/officeart/2005/8/layout/vList5"/>
    <dgm:cxn modelId="{6DF9E8F3-C7A7-4435-A568-910732470001}" srcId="{29D03FB8-7AE7-442F-A5B8-3A5847A7CD0E}" destId="{61884CAA-9550-41CA-8EB2-EC7A5FEFC7CC}" srcOrd="0" destOrd="0" parTransId="{69343BCF-425D-4A1C-9D92-8F592AE15F24}" sibTransId="{90EEDA39-AD5D-4EDB-841E-40BA3061A4A3}"/>
    <dgm:cxn modelId="{8533F9D6-FA86-4DB8-AE95-F9E6F6600A3B}" type="presParOf" srcId="{31605ACE-5EE8-45F2-92C4-22047F8C2695}" destId="{8E923452-0EB7-4D3F-843A-5022176EC8EA}" srcOrd="0" destOrd="0" presId="urn:microsoft.com/office/officeart/2005/8/layout/vList5"/>
    <dgm:cxn modelId="{DEC6F43D-D14A-4027-BED7-AB055BF656C8}" type="presParOf" srcId="{8E923452-0EB7-4D3F-843A-5022176EC8EA}" destId="{7C6985DA-4B89-4AEB-A365-148C70297E1F}" srcOrd="0" destOrd="0" presId="urn:microsoft.com/office/officeart/2005/8/layout/vList5"/>
    <dgm:cxn modelId="{1596FC08-5BFB-49E1-99B8-F91DFC4C8598}" type="presParOf" srcId="{8E923452-0EB7-4D3F-843A-5022176EC8EA}" destId="{BEAE12C0-C8AD-47B9-ACC2-038C4A03B710}" srcOrd="1" destOrd="0" presId="urn:microsoft.com/office/officeart/2005/8/layout/vList5"/>
    <dgm:cxn modelId="{92AC38DC-EFA1-481D-8FF2-6E1AF593CD1D}" type="presParOf" srcId="{31605ACE-5EE8-45F2-92C4-22047F8C2695}" destId="{152D448D-DB92-4C61-B3DA-26AF1E9E69B6}" srcOrd="1" destOrd="0" presId="urn:microsoft.com/office/officeart/2005/8/layout/vList5"/>
    <dgm:cxn modelId="{207C4F02-83FE-4CC3-8E54-7CB24D244EEE}" type="presParOf" srcId="{31605ACE-5EE8-45F2-92C4-22047F8C2695}" destId="{896AC359-7A11-4D69-86C0-18EB9A32AB18}" srcOrd="2" destOrd="0" presId="urn:microsoft.com/office/officeart/2005/8/layout/vList5"/>
    <dgm:cxn modelId="{96DEDECC-6E31-4F98-B7F6-441857E6BD7E}" type="presParOf" srcId="{896AC359-7A11-4D69-86C0-18EB9A32AB18}" destId="{F0F6305C-385B-49F8-8AD1-DDCDBA18EE8E}" srcOrd="0" destOrd="0" presId="urn:microsoft.com/office/officeart/2005/8/layout/vList5"/>
    <dgm:cxn modelId="{69ABE581-1104-4DF6-8015-97DD36E026FA}" type="presParOf" srcId="{896AC359-7A11-4D69-86C0-18EB9A32AB18}" destId="{9862DC83-01F6-4D12-AAB0-C3BC6802D2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E12C0-C8AD-47B9-ACC2-038C4A03B710}">
      <dsp:nvSpPr>
        <dsp:cNvPr id="0" name=""/>
        <dsp:cNvSpPr/>
      </dsp:nvSpPr>
      <dsp:spPr>
        <a:xfrm rot="5400000">
          <a:off x="7195002" y="-2840656"/>
          <a:ext cx="1396603" cy="7428992"/>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baseline="0" dirty="0"/>
            <a:t>Search based on different parameters available</a:t>
          </a:r>
          <a:endParaRPr lang="en-US" sz="1800" kern="1200" dirty="0"/>
        </a:p>
        <a:p>
          <a:pPr marL="171450" lvl="1" indent="-171450" algn="l" defTabSz="800100">
            <a:lnSpc>
              <a:spcPct val="90000"/>
            </a:lnSpc>
            <a:spcBef>
              <a:spcPct val="0"/>
            </a:spcBef>
            <a:spcAft>
              <a:spcPct val="15000"/>
            </a:spcAft>
            <a:buChar char="•"/>
          </a:pPr>
          <a:r>
            <a:rPr lang="en-US" sz="1800" b="0" i="0" kern="1200" baseline="0" dirty="0"/>
            <a:t>Download records for review</a:t>
          </a:r>
          <a:endParaRPr lang="en-US" sz="1800" kern="1200" dirty="0"/>
        </a:p>
      </dsp:txBody>
      <dsp:txXfrm rot="-5400000">
        <a:off x="4178808" y="243715"/>
        <a:ext cx="7360815" cy="1260249"/>
      </dsp:txXfrm>
    </dsp:sp>
    <dsp:sp modelId="{7C6985DA-4B89-4AEB-A365-148C70297E1F}">
      <dsp:nvSpPr>
        <dsp:cNvPr id="0" name=""/>
        <dsp:cNvSpPr/>
      </dsp:nvSpPr>
      <dsp:spPr>
        <a:xfrm>
          <a:off x="0" y="962"/>
          <a:ext cx="4178808" cy="1745753"/>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Order Forecast &amp; Commit Page </a:t>
          </a:r>
          <a:endParaRPr lang="en-US" sz="2800" kern="1200" dirty="0"/>
        </a:p>
      </dsp:txBody>
      <dsp:txXfrm>
        <a:off x="85221" y="86183"/>
        <a:ext cx="4008366" cy="1575311"/>
      </dsp:txXfrm>
    </dsp:sp>
    <dsp:sp modelId="{9862DC83-01F6-4D12-AAB0-C3BC6802D21D}">
      <dsp:nvSpPr>
        <dsp:cNvPr id="0" name=""/>
        <dsp:cNvSpPr/>
      </dsp:nvSpPr>
      <dsp:spPr>
        <a:xfrm rot="5400000">
          <a:off x="6871315" y="-969495"/>
          <a:ext cx="2051232" cy="742069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baseline="0" dirty="0"/>
            <a:t>Manual update</a:t>
          </a:r>
          <a:endParaRPr lang="en-US" sz="1800" kern="1200" dirty="0"/>
        </a:p>
        <a:p>
          <a:pPr marL="171450" lvl="1" indent="-171450" algn="l" defTabSz="800100">
            <a:lnSpc>
              <a:spcPct val="90000"/>
            </a:lnSpc>
            <a:spcBef>
              <a:spcPct val="0"/>
            </a:spcBef>
            <a:spcAft>
              <a:spcPct val="15000"/>
            </a:spcAft>
            <a:buChar char="•"/>
          </a:pPr>
          <a:r>
            <a:rPr lang="en-US" sz="1800" b="0" i="0" kern="1200" baseline="0"/>
            <a:t>Mass update commit values by using different options</a:t>
          </a:r>
          <a:endParaRPr lang="en-US" sz="1800" kern="1200"/>
        </a:p>
        <a:p>
          <a:pPr marL="171450" lvl="1" indent="-171450" algn="l" defTabSz="800100">
            <a:lnSpc>
              <a:spcPct val="90000"/>
            </a:lnSpc>
            <a:spcBef>
              <a:spcPct val="0"/>
            </a:spcBef>
            <a:spcAft>
              <a:spcPct val="15000"/>
            </a:spcAft>
            <a:buChar char="•"/>
          </a:pPr>
          <a:r>
            <a:rPr lang="en-US" sz="1800" b="0" i="0" kern="1200" baseline="0" dirty="0"/>
            <a:t>Download records, Edit records and upload</a:t>
          </a:r>
          <a:endParaRPr lang="en-US" sz="1800" kern="1200" dirty="0"/>
        </a:p>
        <a:p>
          <a:pPr marL="171450" lvl="1" indent="-171450" algn="l" defTabSz="800100">
            <a:lnSpc>
              <a:spcPct val="90000"/>
            </a:lnSpc>
            <a:spcBef>
              <a:spcPct val="0"/>
            </a:spcBef>
            <a:spcAft>
              <a:spcPct val="15000"/>
            </a:spcAft>
            <a:buChar char="•"/>
          </a:pPr>
          <a:r>
            <a:rPr lang="en-US" sz="1800" b="0" i="0" kern="1200" baseline="0" dirty="0"/>
            <a:t>Mass update for multiple items together using various commit options available</a:t>
          </a:r>
          <a:endParaRPr lang="en-US" sz="1800" kern="1200" dirty="0"/>
        </a:p>
        <a:p>
          <a:pPr marL="171450" lvl="1" indent="-171450" algn="l" defTabSz="800100">
            <a:lnSpc>
              <a:spcPct val="90000"/>
            </a:lnSpc>
            <a:spcBef>
              <a:spcPct val="0"/>
            </a:spcBef>
            <a:spcAft>
              <a:spcPct val="15000"/>
            </a:spcAft>
            <a:buChar char="•"/>
          </a:pPr>
          <a:r>
            <a:rPr lang="en-US" sz="1800" b="0" i="0" kern="1200" baseline="0" dirty="0"/>
            <a:t>Download records for multiple items, edit and upload</a:t>
          </a:r>
          <a:endParaRPr lang="en-US" sz="1800" kern="1200" dirty="0"/>
        </a:p>
      </dsp:txBody>
      <dsp:txXfrm rot="-5400000">
        <a:off x="4186583" y="1815370"/>
        <a:ext cx="7320565" cy="1850966"/>
      </dsp:txXfrm>
    </dsp:sp>
    <dsp:sp modelId="{F0F6305C-385B-49F8-8AD1-DDCDBA18EE8E}">
      <dsp:nvSpPr>
        <dsp:cNvPr id="0" name=""/>
        <dsp:cNvSpPr/>
      </dsp:nvSpPr>
      <dsp:spPr>
        <a:xfrm>
          <a:off x="0" y="1986743"/>
          <a:ext cx="4174727" cy="1745753"/>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Commit against forecast</a:t>
          </a:r>
          <a:endParaRPr lang="en-US" sz="2800" kern="1200" dirty="0"/>
        </a:p>
      </dsp:txBody>
      <dsp:txXfrm>
        <a:off x="85221" y="2071964"/>
        <a:ext cx="4004285" cy="15753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3D11A-7A69-41A0-BCC4-2EEDDB57934C}" type="datetimeFigureOut">
              <a:rPr lang="en-MY" smtClean="0"/>
              <a:t>16/5/2025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CDF27-AC7A-41A1-A888-CE369E59E3D0}" type="slidenum">
              <a:rPr lang="en-MY" smtClean="0"/>
              <a:t>‹#›</a:t>
            </a:fld>
            <a:endParaRPr lang="en-MY"/>
          </a:p>
        </p:txBody>
      </p:sp>
    </p:spTree>
    <p:extLst>
      <p:ext uri="{BB962C8B-B14F-4D97-AF65-F5344CB8AC3E}">
        <p14:creationId xmlns:p14="http://schemas.microsoft.com/office/powerpoint/2010/main" val="305435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a:t>
            </a:fld>
            <a:endParaRPr lang="en-US"/>
          </a:p>
        </p:txBody>
      </p:sp>
    </p:spTree>
    <p:extLst>
      <p:ext uri="{BB962C8B-B14F-4D97-AF65-F5344CB8AC3E}">
        <p14:creationId xmlns:p14="http://schemas.microsoft.com/office/powerpoint/2010/main" val="21667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records by clicking on Action </a:t>
            </a:r>
            <a:r>
              <a:rPr lang="en-US" dirty="0">
                <a:sym typeface="Wingdings" panose="05000000000000000000" pitchFamily="2" charset="2"/>
              </a:rPr>
              <a:t> Download.</a:t>
            </a:r>
          </a:p>
          <a:p>
            <a:r>
              <a:rPr lang="en-US" dirty="0">
                <a:sym typeface="Wingdings" panose="05000000000000000000" pitchFamily="2" charset="2"/>
              </a:rPr>
              <a:t>Provide details of download parameters in the new window opened</a:t>
            </a:r>
          </a:p>
          <a:p>
            <a:pPr marL="171450" indent="-171450">
              <a:buFont typeface="Arial" panose="020B0604020202020204" pitchFamily="34" charset="0"/>
              <a:buChar char="•"/>
            </a:pPr>
            <a:r>
              <a:rPr lang="en-US" dirty="0">
                <a:sym typeface="Wingdings" panose="05000000000000000000" pitchFamily="2" charset="2"/>
              </a:rPr>
              <a:t>Layout – Vertical or Horizontal</a:t>
            </a:r>
          </a:p>
          <a:p>
            <a:pPr marL="171450" indent="-171450">
              <a:buFont typeface="Arial" panose="020B0604020202020204" pitchFamily="34" charset="0"/>
              <a:buChar char="•"/>
            </a:pPr>
            <a:r>
              <a:rPr lang="en-US" dirty="0">
                <a:sym typeface="Wingdings" panose="05000000000000000000" pitchFamily="2" charset="2"/>
              </a:rPr>
              <a:t>Measures</a:t>
            </a:r>
          </a:p>
          <a:p>
            <a:pPr marL="171450" indent="-171450">
              <a:buFont typeface="Arial" panose="020B0604020202020204" pitchFamily="34" charset="0"/>
              <a:buChar char="•"/>
            </a:pPr>
            <a:r>
              <a:rPr lang="en-US" dirty="0">
                <a:sym typeface="Wingdings" panose="05000000000000000000" pitchFamily="2" charset="2"/>
              </a:rPr>
              <a:t>Horizon – Forecast or Commit</a:t>
            </a:r>
          </a:p>
          <a:p>
            <a:pPr marL="171450" indent="-171450">
              <a:buFont typeface="Arial" panose="020B0604020202020204" pitchFamily="34" charset="0"/>
              <a:buChar char="•"/>
            </a:pPr>
            <a:r>
              <a:rPr lang="en-US" dirty="0">
                <a:sym typeface="Wingdings" panose="05000000000000000000" pitchFamily="2" charset="2"/>
              </a:rPr>
              <a:t>Aggregation Level – Day or Week</a:t>
            </a:r>
          </a:p>
          <a:p>
            <a:pPr marL="171450" indent="-171450">
              <a:buFont typeface="Arial" panose="020B0604020202020204" pitchFamily="34" charset="0"/>
              <a:buChar char="•"/>
            </a:pPr>
            <a:endParaRPr lang="en-US" dirty="0">
              <a:sym typeface="Wingdings" panose="05000000000000000000" pitchFamily="2" charset="2"/>
            </a:endParaRPr>
          </a:p>
          <a:p>
            <a:pPr marL="0" indent="0">
              <a:buFont typeface="Arial" panose="020B0604020202020204" pitchFamily="34" charset="0"/>
              <a:buNone/>
            </a:pP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10</a:t>
            </a:fld>
            <a:endParaRPr lang="en-US"/>
          </a:p>
        </p:txBody>
      </p:sp>
    </p:spTree>
    <p:extLst>
      <p:ext uri="{BB962C8B-B14F-4D97-AF65-F5344CB8AC3E}">
        <p14:creationId xmlns:p14="http://schemas.microsoft.com/office/powerpoint/2010/main" val="3149764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sz="1050" b="1" dirty="0">
                <a:solidFill>
                  <a:prstClr val="black"/>
                </a:solidFill>
              </a:rPr>
              <a:t>Note: Commit can be done only at the level of Forecast Granularity </a:t>
            </a:r>
            <a:r>
              <a:rPr lang="en-US" sz="1050" b="1" dirty="0" err="1">
                <a:solidFill>
                  <a:prstClr val="black"/>
                </a:solidFill>
              </a:rPr>
              <a:t>i.e</a:t>
            </a:r>
            <a:r>
              <a:rPr lang="en-US" sz="1050" b="1" dirty="0">
                <a:solidFill>
                  <a:prstClr val="black"/>
                </a:solidFill>
              </a:rPr>
              <a:t> if Forecast is Weekly, commit can also be done Weekly. Daily commits cannot be done in this case</a:t>
            </a:r>
            <a:endParaRPr lang="en-US" sz="1050"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11</a:t>
            </a:fld>
            <a:endParaRPr lang="en-US"/>
          </a:p>
        </p:txBody>
      </p:sp>
    </p:spTree>
    <p:extLst>
      <p:ext uri="{BB962C8B-B14F-4D97-AF65-F5344CB8AC3E}">
        <p14:creationId xmlns:p14="http://schemas.microsoft.com/office/powerpoint/2010/main" val="412876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records or all records can be selected for mass update of commit values. Once selected for update, click on Action </a:t>
            </a:r>
            <a:r>
              <a:rPr lang="en-US" dirty="0">
                <a:sym typeface="Wingdings" panose="05000000000000000000" pitchFamily="2" charset="2"/>
              </a:rPr>
              <a:t> Commit Order Forecast for mass update. Following options for commit update will be displayed in a new window:</a:t>
            </a:r>
          </a:p>
          <a:p>
            <a:pPr marL="171450" indent="-171450" defTabSz="1219170">
              <a:buFont typeface="Arial" panose="020B0604020202020204" pitchFamily="34" charset="0"/>
              <a:buChar char="•"/>
            </a:pPr>
            <a:r>
              <a:rPr lang="en-US" sz="1050" b="1" dirty="0">
                <a:solidFill>
                  <a:prstClr val="black"/>
                </a:solidFill>
              </a:rPr>
              <a:t>Set to Current forecast</a:t>
            </a:r>
          </a:p>
          <a:p>
            <a:pPr marL="171450" indent="-171450" defTabSz="1219170">
              <a:buFont typeface="Arial" panose="020B0604020202020204" pitchFamily="34" charset="0"/>
              <a:buChar char="•"/>
            </a:pPr>
            <a:r>
              <a:rPr lang="en-US" sz="1050" b="1" dirty="0">
                <a:solidFill>
                  <a:prstClr val="black"/>
                </a:solidFill>
              </a:rPr>
              <a:t>Set to previous commit</a:t>
            </a:r>
          </a:p>
          <a:p>
            <a:r>
              <a:rPr lang="en-US" dirty="0"/>
              <a:t>Select the appropriate measure to update the commit values. Please note that Previous commit will not be applicable for the first time the commit is provided.</a:t>
            </a:r>
          </a:p>
          <a:p>
            <a:r>
              <a:rPr lang="en-US" dirty="0"/>
              <a:t>Re query the records to see the changes</a:t>
            </a:r>
          </a:p>
        </p:txBody>
      </p:sp>
      <p:sp>
        <p:nvSpPr>
          <p:cNvPr id="4" name="Slide Number Placeholder 3"/>
          <p:cNvSpPr>
            <a:spLocks noGrp="1"/>
          </p:cNvSpPr>
          <p:nvPr>
            <p:ph type="sldNum" sz="quarter" idx="5"/>
          </p:nvPr>
        </p:nvSpPr>
        <p:spPr/>
        <p:txBody>
          <a:bodyPr/>
          <a:lstStyle/>
          <a:p>
            <a:fld id="{51C0F2FB-55D5-483D-A5A0-47B99420B677}" type="slidenum">
              <a:rPr lang="en-US" smtClean="0"/>
              <a:t>12</a:t>
            </a:fld>
            <a:endParaRPr lang="en-US"/>
          </a:p>
        </p:txBody>
      </p:sp>
    </p:spTree>
    <p:extLst>
      <p:ext uri="{BB962C8B-B14F-4D97-AF65-F5344CB8AC3E}">
        <p14:creationId xmlns:p14="http://schemas.microsoft.com/office/powerpoint/2010/main" val="412526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 query the records, all the changes to the commit values will be visible. Also note that system will show exception for the records for which forecast and commit values does not match.</a:t>
            </a:r>
          </a:p>
        </p:txBody>
      </p:sp>
      <p:sp>
        <p:nvSpPr>
          <p:cNvPr id="4" name="Slide Number Placeholder 3"/>
          <p:cNvSpPr>
            <a:spLocks noGrp="1"/>
          </p:cNvSpPr>
          <p:nvPr>
            <p:ph type="sldNum" sz="quarter" idx="5"/>
          </p:nvPr>
        </p:nvSpPr>
        <p:spPr/>
        <p:txBody>
          <a:bodyPr/>
          <a:lstStyle/>
          <a:p>
            <a:fld id="{51C0F2FB-55D5-483D-A5A0-47B99420B677}" type="slidenum">
              <a:rPr lang="en-US" smtClean="0"/>
              <a:t>13</a:t>
            </a:fld>
            <a:endParaRPr lang="en-US"/>
          </a:p>
        </p:txBody>
      </p:sp>
    </p:spTree>
    <p:extLst>
      <p:ext uri="{BB962C8B-B14F-4D97-AF65-F5344CB8AC3E}">
        <p14:creationId xmlns:p14="http://schemas.microsoft.com/office/powerpoint/2010/main" val="43150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records by providing specific search criteria and to download, click on Action </a:t>
            </a:r>
            <a:r>
              <a:rPr lang="en-US" dirty="0">
                <a:sym typeface="Wingdings" panose="05000000000000000000" pitchFamily="2" charset="2"/>
              </a:rPr>
              <a:t> Download </a:t>
            </a:r>
            <a:r>
              <a:rPr lang="en-US">
                <a:sym typeface="Wingdings" panose="05000000000000000000" pitchFamily="2" charset="2"/>
              </a:rPr>
              <a:t>Search result. </a:t>
            </a:r>
            <a:r>
              <a:rPr lang="en-US" dirty="0">
                <a:sym typeface="Wingdings" panose="05000000000000000000" pitchFamily="2" charset="2"/>
              </a:rPr>
              <a:t>Download the file and make changes to the commit values. Once done, save the file and upload.</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14</a:t>
            </a:fld>
            <a:endParaRPr lang="en-US"/>
          </a:p>
        </p:txBody>
      </p:sp>
    </p:spTree>
    <p:extLst>
      <p:ext uri="{BB962C8B-B14F-4D97-AF65-F5344CB8AC3E}">
        <p14:creationId xmlns:p14="http://schemas.microsoft.com/office/powerpoint/2010/main" val="290798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changes to the file by providing new values for the commit or editing the earlier values. Once done, upload the file by clicking Action </a:t>
            </a:r>
            <a:r>
              <a:rPr lang="en-US" dirty="0">
                <a:sym typeface="Wingdings" panose="05000000000000000000" pitchFamily="2" charset="2"/>
              </a:rPr>
              <a:t> Upload or by clicking on the Upload button.</a:t>
            </a:r>
          </a:p>
          <a:p>
            <a:r>
              <a:rPr lang="en-US" dirty="0">
                <a:sym typeface="Wingdings" panose="05000000000000000000" pitchFamily="2" charset="2"/>
              </a:rPr>
              <a:t>System will display a message when the file was successfully uploaded.</a:t>
            </a:r>
          </a:p>
          <a:p>
            <a:r>
              <a:rPr lang="en-US" dirty="0">
                <a:sym typeface="Wingdings" panose="05000000000000000000" pitchFamily="2" charset="2"/>
              </a:rPr>
              <a:t>Re query the data to see the changes.</a:t>
            </a:r>
          </a:p>
        </p:txBody>
      </p:sp>
      <p:sp>
        <p:nvSpPr>
          <p:cNvPr id="4" name="Slide Number Placeholder 3"/>
          <p:cNvSpPr>
            <a:spLocks noGrp="1"/>
          </p:cNvSpPr>
          <p:nvPr>
            <p:ph type="sldNum" sz="quarter" idx="5"/>
          </p:nvPr>
        </p:nvSpPr>
        <p:spPr/>
        <p:txBody>
          <a:bodyPr/>
          <a:lstStyle/>
          <a:p>
            <a:fld id="{51C0F2FB-55D5-483D-A5A0-47B99420B677}" type="slidenum">
              <a:rPr lang="en-US" smtClean="0"/>
              <a:t>15</a:t>
            </a:fld>
            <a:endParaRPr lang="en-US"/>
          </a:p>
        </p:txBody>
      </p:sp>
    </p:spTree>
    <p:extLst>
      <p:ext uri="{BB962C8B-B14F-4D97-AF65-F5344CB8AC3E}">
        <p14:creationId xmlns:p14="http://schemas.microsoft.com/office/powerpoint/2010/main" val="1126258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records by clicking on Action </a:t>
            </a:r>
            <a:r>
              <a:rPr lang="en-US" dirty="0">
                <a:sym typeface="Wingdings" panose="05000000000000000000" pitchFamily="2" charset="2"/>
              </a:rPr>
              <a:t> Download.</a:t>
            </a:r>
          </a:p>
          <a:p>
            <a:r>
              <a:rPr lang="en-US" dirty="0">
                <a:sym typeface="Wingdings" panose="05000000000000000000" pitchFamily="2" charset="2"/>
              </a:rPr>
              <a:t>Provide details of download parameters in the new window opened</a:t>
            </a:r>
          </a:p>
          <a:p>
            <a:pPr marL="171450" indent="-171450">
              <a:buFont typeface="Arial" panose="020B0604020202020204" pitchFamily="34" charset="0"/>
              <a:buChar char="•"/>
            </a:pPr>
            <a:r>
              <a:rPr lang="en-US" dirty="0">
                <a:sym typeface="Wingdings" panose="05000000000000000000" pitchFamily="2" charset="2"/>
              </a:rPr>
              <a:t>Layout – Vertical or Horizontal</a:t>
            </a:r>
          </a:p>
          <a:p>
            <a:pPr marL="171450" indent="-171450">
              <a:buFont typeface="Arial" panose="020B0604020202020204" pitchFamily="34" charset="0"/>
              <a:buChar char="•"/>
            </a:pPr>
            <a:r>
              <a:rPr lang="en-US" dirty="0">
                <a:sym typeface="Wingdings" panose="05000000000000000000" pitchFamily="2" charset="2"/>
              </a:rPr>
              <a:t>Measures</a:t>
            </a:r>
          </a:p>
          <a:p>
            <a:pPr marL="171450" indent="-171450">
              <a:buFont typeface="Arial" panose="020B0604020202020204" pitchFamily="34" charset="0"/>
              <a:buChar char="•"/>
            </a:pPr>
            <a:r>
              <a:rPr lang="en-US" dirty="0">
                <a:sym typeface="Wingdings" panose="05000000000000000000" pitchFamily="2" charset="2"/>
              </a:rPr>
              <a:t>Horizon – Forecast or Commit</a:t>
            </a:r>
          </a:p>
          <a:p>
            <a:pPr marL="171450" indent="-171450">
              <a:buFont typeface="Arial" panose="020B0604020202020204" pitchFamily="34" charset="0"/>
              <a:buChar char="•"/>
            </a:pPr>
            <a:r>
              <a:rPr lang="en-US" dirty="0">
                <a:sym typeface="Wingdings" panose="05000000000000000000" pitchFamily="2" charset="2"/>
              </a:rPr>
              <a:t>Aggregation Level – Day or Week</a:t>
            </a:r>
          </a:p>
          <a:p>
            <a:pPr marL="171450" indent="-171450">
              <a:buFont typeface="Arial" panose="020B0604020202020204" pitchFamily="34" charset="0"/>
              <a:buChar char="•"/>
            </a:pPr>
            <a:r>
              <a:rPr lang="en-US" dirty="0">
                <a:sym typeface="Wingdings" panose="05000000000000000000" pitchFamily="2" charset="2"/>
              </a:rPr>
              <a:t>Commit Quantities – Set to current forecast or Set to previous commit. While downloading itself the commit values can be downloaded with this option and can be updated before uploading.</a:t>
            </a:r>
          </a:p>
        </p:txBody>
      </p:sp>
      <p:sp>
        <p:nvSpPr>
          <p:cNvPr id="4" name="Slide Number Placeholder 3"/>
          <p:cNvSpPr>
            <a:spLocks noGrp="1"/>
          </p:cNvSpPr>
          <p:nvPr>
            <p:ph type="sldNum" sz="quarter" idx="5"/>
          </p:nvPr>
        </p:nvSpPr>
        <p:spPr/>
        <p:txBody>
          <a:bodyPr/>
          <a:lstStyle/>
          <a:p>
            <a:fld id="{51C0F2FB-55D5-483D-A5A0-47B99420B677}" type="slidenum">
              <a:rPr lang="en-US" smtClean="0"/>
              <a:t>16</a:t>
            </a:fld>
            <a:endParaRPr lang="en-US"/>
          </a:p>
        </p:txBody>
      </p:sp>
    </p:spTree>
    <p:extLst>
      <p:ext uri="{BB962C8B-B14F-4D97-AF65-F5344CB8AC3E}">
        <p14:creationId xmlns:p14="http://schemas.microsoft.com/office/powerpoint/2010/main" val="2503602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changes to the file by providing new values for the commit or editing the earlier values. Once done, upload the file by clicking Action </a:t>
            </a:r>
            <a:r>
              <a:rPr lang="en-US" dirty="0">
                <a:sym typeface="Wingdings" panose="05000000000000000000" pitchFamily="2" charset="2"/>
              </a:rPr>
              <a:t> Upload or by clicking on the Upload button.</a:t>
            </a:r>
          </a:p>
          <a:p>
            <a:r>
              <a:rPr lang="en-US" dirty="0">
                <a:sym typeface="Wingdings" panose="05000000000000000000" pitchFamily="2" charset="2"/>
              </a:rPr>
              <a:t>System will display a message when the file was successfully uploaded.</a:t>
            </a:r>
          </a:p>
          <a:p>
            <a:r>
              <a:rPr lang="en-US" dirty="0">
                <a:sym typeface="Wingdings" panose="05000000000000000000" pitchFamily="2" charset="2"/>
              </a:rPr>
              <a:t>Re query the data to see the changes.</a:t>
            </a:r>
          </a:p>
          <a:p>
            <a:r>
              <a:rPr lang="en-US" dirty="0">
                <a:sym typeface="Wingdings" panose="05000000000000000000" pitchFamily="2" charset="2"/>
              </a:rPr>
              <a:t>Note that where ever the current commit is less than current forecast, cumulative commit for that record is shown in Red. </a:t>
            </a:r>
          </a:p>
        </p:txBody>
      </p:sp>
      <p:sp>
        <p:nvSpPr>
          <p:cNvPr id="4" name="Slide Number Placeholder 3"/>
          <p:cNvSpPr>
            <a:spLocks noGrp="1"/>
          </p:cNvSpPr>
          <p:nvPr>
            <p:ph type="sldNum" sz="quarter" idx="5"/>
          </p:nvPr>
        </p:nvSpPr>
        <p:spPr/>
        <p:txBody>
          <a:bodyPr/>
          <a:lstStyle/>
          <a:p>
            <a:fld id="{51C0F2FB-55D5-483D-A5A0-47B99420B677}" type="slidenum">
              <a:rPr lang="en-US" smtClean="0"/>
              <a:t>17</a:t>
            </a:fld>
            <a:endParaRPr lang="en-US"/>
          </a:p>
        </p:txBody>
      </p:sp>
    </p:spTree>
    <p:extLst>
      <p:ext uri="{BB962C8B-B14F-4D97-AF65-F5344CB8AC3E}">
        <p14:creationId xmlns:p14="http://schemas.microsoft.com/office/powerpoint/2010/main" val="349367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records for an item or all records can be selected for mass update of commit values. Once selected for update, click on Action </a:t>
            </a:r>
            <a:r>
              <a:rPr lang="en-US" dirty="0">
                <a:sym typeface="Wingdings" panose="05000000000000000000" pitchFamily="2" charset="2"/>
              </a:rPr>
              <a:t> Edit or on the Edit button for mass update. Following options for commit update will be displayed in a new window:</a:t>
            </a:r>
          </a:p>
          <a:p>
            <a:pPr marL="171450" indent="-171450" defTabSz="1219170">
              <a:buFont typeface="Arial" panose="020B0604020202020204" pitchFamily="34" charset="0"/>
              <a:buChar char="•"/>
            </a:pPr>
            <a:r>
              <a:rPr lang="en-US" sz="1050" b="1" dirty="0">
                <a:solidFill>
                  <a:prstClr val="black"/>
                </a:solidFill>
              </a:rPr>
              <a:t>Set to Current forecast</a:t>
            </a:r>
          </a:p>
          <a:p>
            <a:pPr marL="171450" indent="-171450" defTabSz="1219170">
              <a:buFont typeface="Arial" panose="020B0604020202020204" pitchFamily="34" charset="0"/>
              <a:buChar char="•"/>
            </a:pPr>
            <a:r>
              <a:rPr lang="en-US" sz="1050" b="1" dirty="0">
                <a:solidFill>
                  <a:prstClr val="black"/>
                </a:solidFill>
              </a:rPr>
              <a:t>Set to previous commit</a:t>
            </a:r>
          </a:p>
          <a:p>
            <a:pPr marL="171450" indent="-171450" defTabSz="1219170">
              <a:buFont typeface="Arial" panose="020B0604020202020204" pitchFamily="34" charset="0"/>
              <a:buChar char="•"/>
            </a:pPr>
            <a:r>
              <a:rPr lang="en-US" sz="1050" b="1" dirty="0">
                <a:solidFill>
                  <a:prstClr val="black"/>
                </a:solidFill>
              </a:rPr>
              <a:t>Set to explicit  values</a:t>
            </a:r>
            <a:endParaRPr lang="en-US" sz="1050" dirty="0">
              <a:solidFill>
                <a:prstClr val="black"/>
              </a:solidFill>
            </a:endParaRPr>
          </a:p>
          <a:p>
            <a:r>
              <a:rPr lang="en-US" dirty="0"/>
              <a:t>Select the appropriate measure to update the commit values. Please note that Previous commit will not be applicable for the first time the commit is provided.</a:t>
            </a:r>
          </a:p>
          <a:p>
            <a:r>
              <a:rPr lang="en-US" dirty="0"/>
              <a:t>Once all the records are updated, click on button “Commit” or Action </a:t>
            </a:r>
            <a:r>
              <a:rPr lang="en-US" dirty="0">
                <a:sym typeface="Wingdings" panose="05000000000000000000" pitchFamily="2" charset="2"/>
              </a:rPr>
              <a:t> Commit</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18</a:t>
            </a:fld>
            <a:endParaRPr lang="en-US"/>
          </a:p>
        </p:txBody>
      </p:sp>
    </p:spTree>
    <p:extLst>
      <p:ext uri="{BB962C8B-B14F-4D97-AF65-F5344CB8AC3E}">
        <p14:creationId xmlns:p14="http://schemas.microsoft.com/office/powerpoint/2010/main" val="3045931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Suppliers can provide Commit by manually inputting the commit numbers against each buckets</a:t>
            </a:r>
          </a:p>
          <a:p>
            <a:r>
              <a:rPr lang="en-US" dirty="0"/>
              <a:t>Once the commit numbers are saved, cumulative commit will be calculated and displayed in Cumulative Commit measure.</a:t>
            </a:r>
          </a:p>
          <a:p>
            <a:r>
              <a:rPr lang="en-US" dirty="0"/>
              <a:t>Click on the Commit Icon or Action </a:t>
            </a:r>
            <a:r>
              <a:rPr lang="en-US" dirty="0">
                <a:sym typeface="Wingdings" panose="05000000000000000000" pitchFamily="2" charset="2"/>
              </a:rPr>
              <a:t> Commit to commit the numbers. </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19</a:t>
            </a:fld>
            <a:endParaRPr lang="en-US"/>
          </a:p>
        </p:txBody>
      </p:sp>
    </p:spTree>
    <p:extLst>
      <p:ext uri="{BB962C8B-B14F-4D97-AF65-F5344CB8AC3E}">
        <p14:creationId xmlns:p14="http://schemas.microsoft.com/office/powerpoint/2010/main" val="380658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17"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C0F2FB-55D5-483D-A5A0-47B99420B677}" type="slidenum">
              <a:rPr lang="en-US" smtClean="0"/>
              <a:t>2</a:t>
            </a:fld>
            <a:endParaRPr lang="en-US"/>
          </a:p>
        </p:txBody>
      </p:sp>
    </p:spTree>
    <p:extLst>
      <p:ext uri="{BB962C8B-B14F-4D97-AF65-F5344CB8AC3E}">
        <p14:creationId xmlns:p14="http://schemas.microsoft.com/office/powerpoint/2010/main" val="1985206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Supplier user can upload new commits or update existing commit values </a:t>
            </a:r>
          </a:p>
          <a:p>
            <a:endParaRPr lang="en-US" dirty="0"/>
          </a:p>
          <a:p>
            <a:r>
              <a:rPr lang="en-US" dirty="0"/>
              <a:t>Once the files are uploaded, users can check the status of the files uploaded for any errors and the reason of error.</a:t>
            </a:r>
          </a:p>
        </p:txBody>
      </p:sp>
      <p:sp>
        <p:nvSpPr>
          <p:cNvPr id="4" name="Slide Number Placeholder 3"/>
          <p:cNvSpPr>
            <a:spLocks noGrp="1"/>
          </p:cNvSpPr>
          <p:nvPr>
            <p:ph type="sldNum" sz="quarter" idx="5"/>
          </p:nvPr>
        </p:nvSpPr>
        <p:spPr/>
        <p:txBody>
          <a:bodyPr/>
          <a:lstStyle/>
          <a:p>
            <a:fld id="{51C0F2FB-55D5-483D-A5A0-47B99420B677}" type="slidenum">
              <a:rPr lang="en-US" smtClean="0"/>
              <a:t>20</a:t>
            </a:fld>
            <a:endParaRPr lang="en-US"/>
          </a:p>
        </p:txBody>
      </p:sp>
    </p:spTree>
    <p:extLst>
      <p:ext uri="{BB962C8B-B14F-4D97-AF65-F5344CB8AC3E}">
        <p14:creationId xmlns:p14="http://schemas.microsoft.com/office/powerpoint/2010/main" val="1170720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Schedule Upload Files will have following details</a:t>
            </a:r>
          </a:p>
          <a:p>
            <a:pPr marL="171450" indent="-171450">
              <a:buFont typeface="Arial" panose="020B0604020202020204" pitchFamily="34" charset="0"/>
              <a:buChar char="•"/>
            </a:pPr>
            <a:r>
              <a:rPr lang="en-US" dirty="0"/>
              <a:t>Status – Status can be Success, Partial Success or Failure</a:t>
            </a:r>
          </a:p>
          <a:p>
            <a:pPr marL="171450" indent="-171450">
              <a:buFont typeface="Arial" panose="020B0604020202020204" pitchFamily="34" charset="0"/>
              <a:buChar char="•"/>
            </a:pPr>
            <a:r>
              <a:rPr lang="en-US" dirty="0"/>
              <a:t>Name – Name of the file uploaded</a:t>
            </a:r>
          </a:p>
          <a:p>
            <a:pPr marL="171450" indent="-171450">
              <a:buFont typeface="Arial" panose="020B0604020202020204" pitchFamily="34" charset="0"/>
              <a:buChar char="•"/>
            </a:pPr>
            <a:r>
              <a:rPr lang="en-US" dirty="0"/>
              <a:t>Total – Total number of records uploaded</a:t>
            </a:r>
          </a:p>
          <a:p>
            <a:pPr marL="171450" indent="-171450">
              <a:buFont typeface="Arial" panose="020B0604020202020204" pitchFamily="34" charset="0"/>
              <a:buChar char="•"/>
            </a:pPr>
            <a:r>
              <a:rPr lang="en-US" dirty="0"/>
              <a:t>Successful – Number of records uploaded successfully</a:t>
            </a:r>
          </a:p>
          <a:p>
            <a:pPr marL="171450" indent="-171450">
              <a:buFont typeface="Arial" panose="020B0604020202020204" pitchFamily="34" charset="0"/>
              <a:buChar char="•"/>
            </a:pPr>
            <a:r>
              <a:rPr lang="en-US" dirty="0"/>
              <a:t>Failed – Number of records failed</a:t>
            </a:r>
          </a:p>
          <a:p>
            <a:pPr marL="171450" indent="-171450">
              <a:buFont typeface="Arial" panose="020B0604020202020204" pitchFamily="34" charset="0"/>
              <a:buChar char="•"/>
            </a:pPr>
            <a:r>
              <a:rPr lang="en-US" dirty="0"/>
              <a:t>File Name – Name of the file uploaded which can be downloaded for review</a:t>
            </a:r>
          </a:p>
          <a:p>
            <a:pPr marL="171450" indent="-171450">
              <a:buFont typeface="Arial" panose="020B0604020202020204" pitchFamily="34" charset="0"/>
              <a:buChar char="•"/>
            </a:pPr>
            <a:r>
              <a:rPr lang="en-US" dirty="0"/>
              <a:t>Last Update – Last update date and time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When user click on Failed records, a new screen will show the details of error message for all the </a:t>
            </a:r>
            <a:r>
              <a:rPr lang="en-US"/>
              <a:t>failed records.</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21</a:t>
            </a:fld>
            <a:endParaRPr lang="en-US"/>
          </a:p>
        </p:txBody>
      </p:sp>
    </p:spTree>
    <p:extLst>
      <p:ext uri="{BB962C8B-B14F-4D97-AF65-F5344CB8AC3E}">
        <p14:creationId xmlns:p14="http://schemas.microsoft.com/office/powerpoint/2010/main" val="2270040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Following topics are covered in the section:</a:t>
            </a:r>
          </a:p>
          <a:p>
            <a:r>
              <a:rPr lang="en-US" sz="1600" dirty="0"/>
              <a:t>Order Forecast &amp; Commit Page</a:t>
            </a:r>
          </a:p>
          <a:p>
            <a:pPr lvl="1"/>
            <a:r>
              <a:rPr lang="en-US" sz="1280" dirty="0"/>
              <a:t>Search based on different parameters available</a:t>
            </a:r>
          </a:p>
          <a:p>
            <a:pPr lvl="1"/>
            <a:r>
              <a:rPr lang="en-US" sz="1280" dirty="0"/>
              <a:t>Download records for review</a:t>
            </a:r>
          </a:p>
          <a:p>
            <a:r>
              <a:rPr lang="en-US" sz="1600" dirty="0"/>
              <a:t>Commit against forecast</a:t>
            </a:r>
          </a:p>
          <a:p>
            <a:pPr lvl="1"/>
            <a:r>
              <a:rPr lang="en-US" sz="1280" dirty="0"/>
              <a:t>Manual update</a:t>
            </a:r>
          </a:p>
          <a:p>
            <a:pPr lvl="1"/>
            <a:r>
              <a:rPr lang="en-US" sz="1280" dirty="0"/>
              <a:t>Mass update commit values by using different options</a:t>
            </a:r>
          </a:p>
          <a:p>
            <a:pPr lvl="1"/>
            <a:r>
              <a:rPr lang="en-US" sz="1280" dirty="0"/>
              <a:t>Download records, Edit records and upload</a:t>
            </a:r>
          </a:p>
          <a:p>
            <a:pPr lvl="1"/>
            <a:r>
              <a:rPr lang="en-US" sz="1280" dirty="0"/>
              <a:t>Mass update for multiple items together using various commit options available</a:t>
            </a:r>
          </a:p>
          <a:p>
            <a:pPr lvl="1"/>
            <a:r>
              <a:rPr lang="en-US" sz="1280" dirty="0"/>
              <a:t>Download records for multiple items, edit and upload</a:t>
            </a:r>
          </a:p>
          <a:p>
            <a:endParaRPr lang="en-US" dirty="0"/>
          </a:p>
        </p:txBody>
      </p:sp>
      <p:sp>
        <p:nvSpPr>
          <p:cNvPr id="4" name="Slide Number Placeholder 3"/>
          <p:cNvSpPr>
            <a:spLocks noGrp="1"/>
          </p:cNvSpPr>
          <p:nvPr>
            <p:ph type="sldNum" sz="quarter" idx="10"/>
          </p:nvPr>
        </p:nvSpPr>
        <p:spPr/>
        <p:txBody>
          <a:bodyPr/>
          <a:lstStyle/>
          <a:p>
            <a:fld id="{51C0F2FB-55D5-483D-A5A0-47B99420B677}" type="slidenum">
              <a:rPr lang="en-US" smtClean="0"/>
              <a:t>22</a:t>
            </a:fld>
            <a:endParaRPr lang="en-US"/>
          </a:p>
        </p:txBody>
      </p:sp>
    </p:spTree>
    <p:extLst>
      <p:ext uri="{BB962C8B-B14F-4D97-AF65-F5344CB8AC3E}">
        <p14:creationId xmlns:p14="http://schemas.microsoft.com/office/powerpoint/2010/main" val="3350880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click on Settings &amp; Actions and enable Show Help Icons. This will enable help for different pages and users can click on the help icon to get more details about </a:t>
            </a:r>
            <a:r>
              <a:rPr lang="en-US"/>
              <a:t>that topic.</a:t>
            </a:r>
            <a:endParaRPr lang="en-US" dirty="0"/>
          </a:p>
        </p:txBody>
      </p:sp>
      <p:sp>
        <p:nvSpPr>
          <p:cNvPr id="4" name="Slide Number Placeholder 3"/>
          <p:cNvSpPr>
            <a:spLocks noGrp="1"/>
          </p:cNvSpPr>
          <p:nvPr>
            <p:ph type="sldNum" sz="quarter" idx="5"/>
          </p:nvPr>
        </p:nvSpPr>
        <p:spPr/>
        <p:txBody>
          <a:bodyPr/>
          <a:lstStyle/>
          <a:p>
            <a:fld id="{51C0F2FB-55D5-483D-A5A0-47B99420B677}" type="slidenum">
              <a:rPr lang="en-US" smtClean="0"/>
              <a:t>23</a:t>
            </a:fld>
            <a:endParaRPr lang="en-US"/>
          </a:p>
        </p:txBody>
      </p:sp>
    </p:spTree>
    <p:extLst>
      <p:ext uri="{BB962C8B-B14F-4D97-AF65-F5344CB8AC3E}">
        <p14:creationId xmlns:p14="http://schemas.microsoft.com/office/powerpoint/2010/main" val="202905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75045" rtl="0" eaLnBrk="1" fontAlgn="auto" latinLnBrk="0" hangingPunct="1">
              <a:lnSpc>
                <a:spcPct val="100000"/>
              </a:lnSpc>
              <a:spcBef>
                <a:spcPts val="0"/>
              </a:spcBef>
              <a:spcAft>
                <a:spcPts val="0"/>
              </a:spcAft>
              <a:buClrTx/>
              <a:buSzTx/>
              <a:buFontTx/>
              <a:buNone/>
              <a:tabLst/>
              <a:defRPr/>
            </a:pPr>
            <a:r>
              <a:rPr lang="en-US" dirty="0"/>
              <a:t>This section will cover details of how to review forecast and provide commit using different options available.</a:t>
            </a:r>
          </a:p>
        </p:txBody>
      </p:sp>
      <p:sp>
        <p:nvSpPr>
          <p:cNvPr id="4" name="Slide Number Placeholder 3"/>
          <p:cNvSpPr>
            <a:spLocks noGrp="1"/>
          </p:cNvSpPr>
          <p:nvPr>
            <p:ph type="sldNum" sz="quarter" idx="5"/>
          </p:nvPr>
        </p:nvSpPr>
        <p:spPr/>
        <p:txBody>
          <a:bodyPr/>
          <a:lstStyle/>
          <a:p>
            <a:fld id="{51C0F2FB-55D5-483D-A5A0-47B99420B677}" type="slidenum">
              <a:rPr lang="en-US" smtClean="0"/>
              <a:t>3</a:t>
            </a:fld>
            <a:endParaRPr lang="en-US"/>
          </a:p>
        </p:txBody>
      </p:sp>
    </p:spTree>
    <p:extLst>
      <p:ext uri="{BB962C8B-B14F-4D97-AF65-F5344CB8AC3E}">
        <p14:creationId xmlns:p14="http://schemas.microsoft.com/office/powerpoint/2010/main" val="182240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Manage Order Forecast and Commit page is used to review and provide commit against the forecast by Suppliers</a:t>
            </a:r>
          </a:p>
          <a:p>
            <a:pPr marL="171450" indent="-171450">
              <a:buFont typeface="Arial" panose="020B0604020202020204" pitchFamily="34" charset="0"/>
              <a:buChar char="•"/>
            </a:pPr>
            <a:r>
              <a:rPr lang="en-US" dirty="0"/>
              <a:t>Suppliers can download forecast, commits and other measures available in Excel</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51C0F2FB-55D5-483D-A5A0-47B99420B677}" type="slidenum">
              <a:rPr lang="en-US" smtClean="0"/>
              <a:t>4</a:t>
            </a:fld>
            <a:endParaRPr lang="en-US"/>
          </a:p>
        </p:txBody>
      </p:sp>
    </p:spTree>
    <p:extLst>
      <p:ext uri="{BB962C8B-B14F-4D97-AF65-F5344CB8AC3E}">
        <p14:creationId xmlns:p14="http://schemas.microsoft.com/office/powerpoint/2010/main" val="396912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supplier landing page when supplier will login. </a:t>
            </a:r>
          </a:p>
        </p:txBody>
      </p:sp>
      <p:sp>
        <p:nvSpPr>
          <p:cNvPr id="4" name="Slide Number Placeholder 3"/>
          <p:cNvSpPr>
            <a:spLocks noGrp="1"/>
          </p:cNvSpPr>
          <p:nvPr>
            <p:ph type="sldNum" sz="quarter" idx="5"/>
          </p:nvPr>
        </p:nvSpPr>
        <p:spPr/>
        <p:txBody>
          <a:bodyPr/>
          <a:lstStyle/>
          <a:p>
            <a:fld id="{51C0F2FB-55D5-483D-A5A0-47B99420B677}" type="slidenum">
              <a:rPr lang="en-US" smtClean="0"/>
              <a:t>5</a:t>
            </a:fld>
            <a:endParaRPr lang="en-US"/>
          </a:p>
        </p:txBody>
      </p:sp>
    </p:spTree>
    <p:extLst>
      <p:ext uri="{BB962C8B-B14F-4D97-AF65-F5344CB8AC3E}">
        <p14:creationId xmlns:p14="http://schemas.microsoft.com/office/powerpoint/2010/main" val="15478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for Order Forecast &amp; Commits based on multiple search criteria available. In case more such criteria need to be enabled, click on Advanced and provide other search criteria’s. In case more search criteria need to be added to main search screen, click on Add Fields and add as required.</a:t>
            </a:r>
          </a:p>
        </p:txBody>
      </p:sp>
      <p:sp>
        <p:nvSpPr>
          <p:cNvPr id="4" name="Slide Number Placeholder 3"/>
          <p:cNvSpPr>
            <a:spLocks noGrp="1"/>
          </p:cNvSpPr>
          <p:nvPr>
            <p:ph type="sldNum" sz="quarter" idx="5"/>
          </p:nvPr>
        </p:nvSpPr>
        <p:spPr/>
        <p:txBody>
          <a:bodyPr/>
          <a:lstStyle/>
          <a:p>
            <a:fld id="{51C0F2FB-55D5-483D-A5A0-47B99420B677}" type="slidenum">
              <a:rPr lang="en-US" smtClean="0"/>
              <a:t>6</a:t>
            </a:fld>
            <a:endParaRPr lang="en-US"/>
          </a:p>
        </p:txBody>
      </p:sp>
    </p:spTree>
    <p:extLst>
      <p:ext uri="{BB962C8B-B14F-4D97-AF65-F5344CB8AC3E}">
        <p14:creationId xmlns:p14="http://schemas.microsoft.com/office/powerpoint/2010/main" val="245462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a:r>
              <a:rPr lang="en-US" sz="1050" b="0" dirty="0">
                <a:solidFill>
                  <a:prstClr val="black"/>
                </a:solidFill>
              </a:rPr>
              <a:t>Click on Save and provide a Name for the search criteria provided.</a:t>
            </a:r>
          </a:p>
          <a:p>
            <a:pPr marL="171450" indent="-171450" defTabSz="1219170">
              <a:buFont typeface="Arial" panose="020B0604020202020204" pitchFamily="34" charset="0"/>
              <a:buChar char="•"/>
            </a:pPr>
            <a:r>
              <a:rPr lang="en-US" sz="1050" b="0" dirty="0">
                <a:solidFill>
                  <a:prstClr val="black"/>
                </a:solidFill>
              </a:rPr>
              <a:t>Check Set as Default if the same search criteria need to be run as default.</a:t>
            </a:r>
          </a:p>
          <a:p>
            <a:pPr marL="171450" indent="-171450" defTabSz="1219170">
              <a:buFont typeface="Arial" panose="020B0604020202020204" pitchFamily="34" charset="0"/>
              <a:buChar char="•"/>
            </a:pPr>
            <a:r>
              <a:rPr lang="en-US" sz="1050" b="0" dirty="0">
                <a:solidFill>
                  <a:prstClr val="black"/>
                </a:solidFill>
              </a:rPr>
              <a:t>Check Run Automatically, if the save search criteria needs to be run automatically whenever the screen opens</a:t>
            </a:r>
          </a:p>
        </p:txBody>
      </p:sp>
      <p:sp>
        <p:nvSpPr>
          <p:cNvPr id="4" name="Slide Number Placeholder 3"/>
          <p:cNvSpPr>
            <a:spLocks noGrp="1"/>
          </p:cNvSpPr>
          <p:nvPr>
            <p:ph type="sldNum" sz="quarter" idx="5"/>
          </p:nvPr>
        </p:nvSpPr>
        <p:spPr/>
        <p:txBody>
          <a:bodyPr/>
          <a:lstStyle/>
          <a:p>
            <a:fld id="{51C0F2FB-55D5-483D-A5A0-47B99420B677}" type="slidenum">
              <a:rPr lang="en-US" smtClean="0"/>
              <a:t>7</a:t>
            </a:fld>
            <a:endParaRPr lang="en-US"/>
          </a:p>
        </p:txBody>
      </p:sp>
    </p:spTree>
    <p:extLst>
      <p:ext uri="{BB962C8B-B14F-4D97-AF65-F5344CB8AC3E}">
        <p14:creationId xmlns:p14="http://schemas.microsoft.com/office/powerpoint/2010/main" val="366498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item link to open details for an item.</a:t>
            </a:r>
          </a:p>
        </p:txBody>
      </p:sp>
      <p:sp>
        <p:nvSpPr>
          <p:cNvPr id="4" name="Slide Number Placeholder 3"/>
          <p:cNvSpPr>
            <a:spLocks noGrp="1"/>
          </p:cNvSpPr>
          <p:nvPr>
            <p:ph type="sldNum" sz="quarter" idx="5"/>
          </p:nvPr>
        </p:nvSpPr>
        <p:spPr/>
        <p:txBody>
          <a:bodyPr/>
          <a:lstStyle/>
          <a:p>
            <a:fld id="{51C0F2FB-55D5-483D-A5A0-47B99420B677}" type="slidenum">
              <a:rPr lang="en-US" smtClean="0"/>
              <a:t>8</a:t>
            </a:fld>
            <a:endParaRPr lang="en-US"/>
          </a:p>
        </p:txBody>
      </p:sp>
    </p:spTree>
    <p:extLst>
      <p:ext uri="{BB962C8B-B14F-4D97-AF65-F5344CB8AC3E}">
        <p14:creationId xmlns:p14="http://schemas.microsoft.com/office/powerpoint/2010/main" val="3030967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Order Forecast for different buckets</a:t>
            </a:r>
          </a:p>
        </p:txBody>
      </p:sp>
      <p:sp>
        <p:nvSpPr>
          <p:cNvPr id="4" name="Slide Number Placeholder 3"/>
          <p:cNvSpPr>
            <a:spLocks noGrp="1"/>
          </p:cNvSpPr>
          <p:nvPr>
            <p:ph type="sldNum" sz="quarter" idx="5"/>
          </p:nvPr>
        </p:nvSpPr>
        <p:spPr/>
        <p:txBody>
          <a:bodyPr/>
          <a:lstStyle/>
          <a:p>
            <a:fld id="{51C0F2FB-55D5-483D-A5A0-47B99420B677}" type="slidenum">
              <a:rPr lang="en-US" smtClean="0"/>
              <a:t>9</a:t>
            </a:fld>
            <a:endParaRPr lang="en-US"/>
          </a:p>
        </p:txBody>
      </p:sp>
    </p:spTree>
    <p:extLst>
      <p:ext uri="{BB962C8B-B14F-4D97-AF65-F5344CB8AC3E}">
        <p14:creationId xmlns:p14="http://schemas.microsoft.com/office/powerpoint/2010/main" val="161047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and Subtitle Black">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bg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bg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bg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70AB061F-37F4-3371-0386-6DABF3BFE021}"/>
              </a:ext>
            </a:extLst>
          </p:cNvPr>
          <p:cNvGrpSpPr/>
          <p:nvPr/>
        </p:nvGrpSpPr>
        <p:grpSpPr>
          <a:xfrm>
            <a:off x="297005" y="5411270"/>
            <a:ext cx="11602895" cy="1158371"/>
            <a:chOff x="297005" y="5421618"/>
            <a:chExt cx="11585651" cy="1156649"/>
          </a:xfrm>
          <a:solidFill>
            <a:schemeClr val="bg1"/>
          </a:solidFill>
        </p:grpSpPr>
        <p:grpSp>
          <p:nvGrpSpPr>
            <p:cNvPr id="3" name="Group 2">
              <a:extLst>
                <a:ext uri="{FF2B5EF4-FFF2-40B4-BE49-F238E27FC236}">
                  <a16:creationId xmlns:a16="http://schemas.microsoft.com/office/drawing/2014/main" id="{FD9A9638-C2A3-1839-212D-304885625A61}"/>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16F0241C-1948-BF84-639D-E8E39C808944}"/>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64C98641-645D-0B20-1931-FC95777E3E93}"/>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7F7519B4-FB0E-2AFE-142C-41050C29252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7367585-FA62-94BC-4019-11C3659C187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250F0E30-BE00-3568-B0D7-D5A043FB78B6}"/>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370A4361-187F-7DE6-E662-E7A34275BEC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B031D13C-0C00-9E14-38EA-150422BE6075}"/>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8065ACE3-71DE-DB87-D5B2-0BCD87760D85}"/>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E272DE8-1E8C-8684-18A3-E47AAF21B373}"/>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B8DD0071-FF36-FB3D-BCFC-5CDF9D4BB8E4}"/>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FC72BE89-CE24-18EC-0AB5-646830BB6488}"/>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153D48ED-44B9-8C7C-1618-E4932A3F335F}"/>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19" name="Rectangle 18">
            <a:extLst>
              <a:ext uri="{FF2B5EF4-FFF2-40B4-BE49-F238E27FC236}">
                <a16:creationId xmlns:a16="http://schemas.microsoft.com/office/drawing/2014/main" id="{AA526EF8-C741-90B4-C2E4-5A46E47F861D}"/>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32084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Black">
    <p:bg>
      <p:bgPr>
        <a:solidFill>
          <a:schemeClr val="tx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2" name="Group 11">
            <a:extLst>
              <a:ext uri="{FF2B5EF4-FFF2-40B4-BE49-F238E27FC236}">
                <a16:creationId xmlns:a16="http://schemas.microsoft.com/office/drawing/2014/main" id="{A04647B2-3595-A741-1EC4-A09E9488BC2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CEB56B84-5BE3-3D3F-7401-04188DADEF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6CCA0356-9320-B942-6773-B921AB68839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A595F84-C51D-066F-E065-0F6520E2092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3CE45755-1412-2737-07F6-C06A364D54D6}"/>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A60D7546-48E6-2469-1BA2-B844BBF9D95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ED57CB0E-899C-746E-611B-3D1A00857EE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7CDE551A-6BA3-015B-3833-6BCA6118054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D82E78D-3819-1F1A-D966-BC3B3F9B337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EFE6622-74C6-53C0-15F3-CD6A14815A22}"/>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6525B237-3E5C-7EC5-C2F0-E646787E2F3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CE3006BC-623B-0218-1B09-75D08880AA35}"/>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name_2024 sandisk or its affiliates All rights reserved">
            <a:extLst>
              <a:ext uri="{FF2B5EF4-FFF2-40B4-BE49-F238E27FC236}">
                <a16:creationId xmlns:a16="http://schemas.microsoft.com/office/drawing/2014/main" id="{646CA856-70AA-D85B-625B-97C1AEB1CED6}"/>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6" name="name_2024 sandisk or its affiliates All rights reserved">
            <a:extLst>
              <a:ext uri="{FF2B5EF4-FFF2-40B4-BE49-F238E27FC236}">
                <a16:creationId xmlns:a16="http://schemas.microsoft.com/office/drawing/2014/main" id="{14A74770-E2CD-E746-760E-E7B7AB9D9959}"/>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7" name="Rectangle 36">
            <a:extLst>
              <a:ext uri="{FF2B5EF4-FFF2-40B4-BE49-F238E27FC236}">
                <a16:creationId xmlns:a16="http://schemas.microsoft.com/office/drawing/2014/main" id="{08BE3BE6-2545-620F-5B54-B70AD5AF750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Content Placeholder 8">
            <a:extLst>
              <a:ext uri="{FF2B5EF4-FFF2-40B4-BE49-F238E27FC236}">
                <a16:creationId xmlns:a16="http://schemas.microsoft.com/office/drawing/2014/main" id="{402A282F-C080-4B95-9D93-6C0221C2F465}"/>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46235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Gray">
    <p:bg>
      <p:bgPr>
        <a:solidFill>
          <a:schemeClr val="accent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2" name="Group 11">
            <a:extLst>
              <a:ext uri="{FF2B5EF4-FFF2-40B4-BE49-F238E27FC236}">
                <a16:creationId xmlns:a16="http://schemas.microsoft.com/office/drawing/2014/main" id="{D997292F-CF1E-3CD4-CD5B-27D17B02060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015F0CA2-4CC9-ADEF-4F8F-87D8057851F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0C4E8B-F76F-C544-D198-0A70045B8783}"/>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142F149E-6873-D283-0DA0-18010F05859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0F40659-20B1-F441-4897-5A556619185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F41CF2C-C479-03FD-A940-AD524158EA4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B4A86CF7-AB7B-BE2F-18D8-B07905D4601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477B0D6-C4D1-A790-B6A0-964722CE8C6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2050C485-7816-EC75-A8F0-1E989B63068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7441CEAD-6437-E895-E401-B754FBC2BAE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6744FFA-4E92-F613-7AA5-92C01C3B9D6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54439DC5-B658-774B-2032-D21C7FEAA4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2F8658A-7DDF-1A0E-9043-BDEC07FAFDB0}"/>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CBE807D9-F695-A0B4-A653-328CF15F3DD2}"/>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B57C35AE-61A7-BB1B-B1A0-A6A5B41E1E6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98395796-33AA-51E3-CE74-B5F0900243A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04168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2" name="Group 11">
            <a:extLst>
              <a:ext uri="{FF2B5EF4-FFF2-40B4-BE49-F238E27FC236}">
                <a16:creationId xmlns:a16="http://schemas.microsoft.com/office/drawing/2014/main" id="{68F43665-ADE7-01E8-0170-7FE3F702A28E}"/>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E697CA37-B9D0-BF99-9E1D-F0FE058DA195}"/>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F59A5B-6547-4923-2DCD-3DEE1DBF56E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A6622E23-4806-0482-605D-D57F800107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A7F6BAB7-1CE0-3383-B22D-2451C12477C0}"/>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9869B75A-4312-079A-DB76-312B5FF8A04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03CCD0F-6B57-E374-3261-B843A2B9E98C}"/>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82B70F33-1D4C-8DC0-1F38-B911C8D81BE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39FBC49B-A162-7935-10EF-6FBAF8003975}"/>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CA72D42B-2AF8-6787-0226-B1B0C75ED8F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28349935-8A31-53C3-F92C-EADE4984278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3FC1670-0286-A12F-DF8D-7F0B38C1257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B158CA7-6BD7-4A79-CA3C-EFD2F50C9790}"/>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50D7B5B4-45F6-C52A-103A-232CD5411C0A}"/>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1EE45B96-414A-F378-EB73-6FCEEED0CE78}"/>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E1D4FC08-8E31-A604-4A57-3FF232DD4FA8}"/>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78581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7" name="Group 16">
            <a:extLst>
              <a:ext uri="{FF2B5EF4-FFF2-40B4-BE49-F238E27FC236}">
                <a16:creationId xmlns:a16="http://schemas.microsoft.com/office/drawing/2014/main" id="{46EE3D5D-5564-276A-F946-9C889AE6DC05}"/>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88A85A7E-F460-1F7E-16E3-2759A2BCF211}"/>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FE2AAA60-E5A9-2903-6149-D4823B3D04D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B81679E5-E8BE-FC00-512F-C377F77A70D0}"/>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5308F59A-B699-AB3E-CF97-5EF299ECC0A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39954F61-7834-C29E-6112-788A0F461E59}"/>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CB30C72-CD21-56E2-7058-306294D997F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A0F8160-C1DB-CC8A-E39C-FE00E705DBF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3695381-7278-5305-A523-B7EAE6B9582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F9303C80-5A5C-92C6-4960-E066E5DA9F6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F1929CF-D5C2-9070-55B0-3C7531FDD46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2FF1998-5937-9DFC-DA03-C6C69328722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FFB30446-98ED-E20A-5D61-9A227D4A47B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73062082-7507-CB6E-07EA-9A09200BDCE0}"/>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1A12CBE4-3356-D233-C1C6-57028888BA46}"/>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08804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8"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831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7" name="Group 16">
            <a:extLst>
              <a:ext uri="{FF2B5EF4-FFF2-40B4-BE49-F238E27FC236}">
                <a16:creationId xmlns:a16="http://schemas.microsoft.com/office/drawing/2014/main" id="{E6B2361C-1FF1-AEB6-6713-E0281B36B06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B9EE28EB-F6F1-36C1-2B7E-8D95ED05FB1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EB4C1E28-F21E-4009-364A-DE62868FCC6C}"/>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107B6AB7-06DE-2432-5F21-63EE86265FC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B44C2123-F401-DA5E-2E1B-BC06F75AF32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3A91731-E5A9-3219-EC9D-A11740DE7B2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F72D44-45C2-4750-6FAC-C96D3374618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BF18C05A-E7A3-39BB-6B14-7375C0AB406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225E9975-A4AD-1ED7-ED3A-27B284DF66E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B3740024-9CAF-9332-202F-21692E9002CC}"/>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43AB835-9015-A043-665E-B4CB3DCA012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E99A9EB5-C5F9-B01B-DB12-5EB22029389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6CC8F73B-3287-7018-969A-E477DF85FCD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7F30C189-812E-A59B-A8ED-2B9F5383F40D}"/>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CFCF90C0-B53F-05D6-27F6-03EEBAF2E63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490679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title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7" name="Group 16">
            <a:extLst>
              <a:ext uri="{FF2B5EF4-FFF2-40B4-BE49-F238E27FC236}">
                <a16:creationId xmlns:a16="http://schemas.microsoft.com/office/drawing/2014/main" id="{FBA640EA-9B40-3BEC-FE96-3C5E85AFA20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733CE88C-9F15-6B6E-D642-E88B5A5FA73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C1EF5B5C-ED2F-6102-6EB7-CEEE9D03EEE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825DA8C4-BD9E-7093-4D00-C226C34B9A15}"/>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3A35920-5BE9-0EEB-2932-7B8A60BF23F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DCC467F-79EF-99F0-0BA6-99DF0BF0CED0}"/>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9412588D-3E04-0183-9916-AC7A460A87E4}"/>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D02A2C69-23CD-0B4F-1282-5B5C05F9B7B1}"/>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2F7100C-ED57-D482-2C29-3A73DD5516B2}"/>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A1A0846-AB2E-5352-6E4A-CDB4C066020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2BDD6B2-45C9-1C85-564A-1A1E07443A4D}"/>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E7D8272-799E-EECA-29EC-2F2D61E6D10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C6D3E968-6B55-F788-09CE-3B20B871322A}"/>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0576D53-058E-8C70-D884-0222E72AFFC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7E6667A2-32FE-537D-7753-A0E6BFCABFF9}"/>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26988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9" name="Group 18">
            <a:extLst>
              <a:ext uri="{FF2B5EF4-FFF2-40B4-BE49-F238E27FC236}">
                <a16:creationId xmlns:a16="http://schemas.microsoft.com/office/drawing/2014/main" id="{834F35CF-6B39-916F-A9C2-CDB74BB1B77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20411C25-D090-D0B2-F12F-22B74FC7BF4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93FFAF4C-85A9-20F2-2147-D51823291C6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F1428A7-2EFE-9248-2527-67C887F1A14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0A0A5F-B898-7474-4E1B-F982699C6B65}"/>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4C08D48-6ADF-0478-4FD8-285B14571158}"/>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FB516320-324E-D2BF-4324-B5C57EC5247D}"/>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9EA04773-863C-996F-24B6-DDA959717712}"/>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E69647E-A7E5-5FEA-1387-7BDE955235D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606CDCC5-8E11-E5AF-1221-1142F287EFC6}"/>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47CEBA78-6D0C-2B8B-290A-9082FB900EA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2A678A48-94C4-0442-B88E-F437670FBFD8}"/>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22280101-B852-305A-1BD3-59B6B361FC3C}"/>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E095BAF6-CB05-FD2B-88EE-80784301AA7B}"/>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AB2E12A4-8161-676E-B0BC-CD336BCD436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186181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9" name="Group 18">
            <a:extLst>
              <a:ext uri="{FF2B5EF4-FFF2-40B4-BE49-F238E27FC236}">
                <a16:creationId xmlns:a16="http://schemas.microsoft.com/office/drawing/2014/main" id="{FE76FBDE-17D0-4DA3-A8FB-9D9B252458B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4ACE6E5F-2549-F335-1306-68261507B18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35212BCC-AD18-02BB-8B33-B2194EA20DA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643817C-95E5-D4D0-D54C-6AE3A82850D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300BA43-134C-DBA1-5272-99BAB06FF14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BD5B91B-0CE6-0C22-DF37-D38902F5BE82}"/>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D10FAD8-C83B-8723-1D36-1C855F85F30B}"/>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F43D845-BFD3-5105-A206-71E806A63698}"/>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A35DCF02-48D8-2DC2-CB99-DE8C34C9143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4E8843F8-5643-AA25-1221-68D57811732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1427FBE-6FF2-E92A-973F-0A76280150DA}"/>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6E9A3582-36D4-3DB2-7408-DEC6123118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643D72E0-7B3C-64A0-D80E-D1E987BA52CD}"/>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E94B2FB-FB6B-7F08-A9EC-FB4F25889317}"/>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3A21EAF7-0FA9-C747-FADE-EB9909F140A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95837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9" name="Group 18">
            <a:extLst>
              <a:ext uri="{FF2B5EF4-FFF2-40B4-BE49-F238E27FC236}">
                <a16:creationId xmlns:a16="http://schemas.microsoft.com/office/drawing/2014/main" id="{7F0406A0-E371-CCA0-0E3C-011931EE09E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D64245B2-0CB5-7B8B-CC15-AE5BA4296F27}"/>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2FF7457D-84BE-C4EA-EC45-E88013B6E66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A08D193-7FD6-1CBA-BC5D-3B74B7BCBF1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EB08EFB-08ED-E974-2DAA-2DEC28F0E39B}"/>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ED1BC95-58DF-138C-CDA1-26DFC53D4DC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10BDCFD7-3FBF-9E3E-E741-AA04969010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23FA7BB8-3B27-1071-F195-CFD17D44308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BAE674E-096B-E0A5-B7C3-120F887949E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02645B4-5800-7AAB-AC5A-09ED8D6FF05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DC99294D-BF32-6EAD-73D3-0606521CE43C}"/>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B214E987-5A69-8703-F571-5E68DF37A9D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B1951E7E-D22B-360E-A694-AD8930F2BDE4}"/>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480C0E7B-FC10-7560-47C4-23ED64BAFA41}"/>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1FF71922-37DB-D48B-0C10-D21700C2ED8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578723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Black">
    <p:bg>
      <p:bgPr>
        <a:solidFill>
          <a:schemeClr val="tx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8" name="Group 17">
            <a:extLst>
              <a:ext uri="{FF2B5EF4-FFF2-40B4-BE49-F238E27FC236}">
                <a16:creationId xmlns:a16="http://schemas.microsoft.com/office/drawing/2014/main" id="{551DE8E8-DED1-1D29-3F20-99D6DF25CAF6}"/>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57E56DC0-31DB-A07E-9417-7BD33DD9F4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95685BBB-0254-E69E-5D07-AD1621E30874}"/>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F020F4D-A232-EAB3-613A-D6528C5D6DB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C835825-62DB-79DC-84B5-AF013BCBBA82}"/>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1EBDEF4D-90B4-ECF7-E20C-B40CD532D70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F9463C2-B66A-BDEE-7F76-534FFA69D13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3FDF4D4A-BBD5-D4D0-4D13-878A7CC6772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CFF5657-4BE2-F62A-7761-118F0B7C39F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191E492-027A-F9BF-82DA-B57CDDE7381E}"/>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E572BC9-4326-44EB-5022-A00E8D09A17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442AC51-7D65-93EB-6DF0-9ECAE1EDAEF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A171EF2A-6057-D328-301B-4C75E036D718}"/>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922692D1-6778-C74C-7CEA-3EEA509C843D}"/>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255FAC2B-9831-FC3C-95E2-F09B96BD811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35765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and Subtitle Gray">
    <p:bg>
      <p:bgPr>
        <a:solidFill>
          <a:schemeClr val="accent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FCDDF994-F924-91C6-3F1E-E4E0875CC5B8}"/>
              </a:ext>
            </a:extLst>
          </p:cNvPr>
          <p:cNvGrpSpPr/>
          <p:nvPr/>
        </p:nvGrpSpPr>
        <p:grpSpPr>
          <a:xfrm>
            <a:off x="297005" y="5411270"/>
            <a:ext cx="11602895" cy="1158371"/>
            <a:chOff x="297005" y="5421618"/>
            <a:chExt cx="11585651" cy="1156649"/>
          </a:xfrm>
          <a:solidFill>
            <a:schemeClr val="tx1"/>
          </a:solidFill>
        </p:grpSpPr>
        <p:grpSp>
          <p:nvGrpSpPr>
            <p:cNvPr id="3" name="Group 2">
              <a:extLst>
                <a:ext uri="{FF2B5EF4-FFF2-40B4-BE49-F238E27FC236}">
                  <a16:creationId xmlns:a16="http://schemas.microsoft.com/office/drawing/2014/main" id="{571B6FE7-EBB1-DA7B-4A82-3C2956220F14}"/>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41CE9A53-042C-0D1D-67F0-DD8E216DD81D}"/>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DF8A31ED-BC93-1D0D-4E03-72AF5B573E1D}"/>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6375847E-E13A-CCDC-24A1-BFF9174C4F3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88CEF2C-3CC1-2E7F-DF95-9E63557D806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112F2B03-8480-D609-B224-E4D743EA85A4}"/>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B1440623-6D14-1615-2242-429016447FA1}"/>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EC96DCED-A37A-1276-26F5-FF8B921F0AF3}"/>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2F0C4913-8674-D2B2-B4D7-7161F1C94F2D}"/>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1312A80-0BC7-73AF-E143-3E944484C39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10D9A886-CF59-A2E1-05A5-E0E9877EA409}"/>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A08351AA-A979-FE59-50CE-E22648F2BF92}"/>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FF2904ED-4E3A-9654-D9F8-4E456364CFE5}"/>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22" name="Rectangle 21">
            <a:extLst>
              <a:ext uri="{FF2B5EF4-FFF2-40B4-BE49-F238E27FC236}">
                <a16:creationId xmlns:a16="http://schemas.microsoft.com/office/drawing/2014/main" id="{D08BD0C9-7438-A09B-54B4-64095178E468}"/>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8506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Gray">
    <p:bg>
      <p:bgPr>
        <a:solidFill>
          <a:schemeClr val="accent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18" name="Group 17">
            <a:extLst>
              <a:ext uri="{FF2B5EF4-FFF2-40B4-BE49-F238E27FC236}">
                <a16:creationId xmlns:a16="http://schemas.microsoft.com/office/drawing/2014/main" id="{97D006E4-331A-0157-CE42-E8ACDAEB4FCB}"/>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34DA491E-AD65-B9A0-CD50-F8528A6520C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7D9F07DA-F249-64FB-3CF8-93864734AAC8}"/>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48F3FBA1-35AC-726D-6399-D908CB19A52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EC263DFF-B678-4483-215A-364A853D122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C321DD9C-27B2-F842-273D-04B417B33B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6E30CB79-03B3-FA26-2774-39F0E305112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3E833F1-00BE-A879-3571-9D72200A00F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BC0B124E-9DD4-E41C-FA9F-B3884179147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9839A85B-EE68-41D2-0824-DE62976A2DA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1625E85A-99B8-5418-4AF2-4F9622A2121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36B1124B-77F5-46A8-F91E-C5D44DF136D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93273B7A-B931-7762-6EBA-C54C6875922C}"/>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AF5801BC-EEF9-D247-6632-C588D2B5D216}"/>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9C13D9AC-744A-467B-F85A-B6559BF714F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69582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hite">
    <p:bg>
      <p:bgPr>
        <a:solidFill>
          <a:schemeClr val="bg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grpSp>
        <p:nvGrpSpPr>
          <p:cNvPr id="3" name="Group 2">
            <a:extLst>
              <a:ext uri="{FF2B5EF4-FFF2-40B4-BE49-F238E27FC236}">
                <a16:creationId xmlns:a16="http://schemas.microsoft.com/office/drawing/2014/main" id="{9B9D2557-6FDA-6735-D425-659ED0A5AF9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4" name="Freeform 3">
              <a:extLst>
                <a:ext uri="{FF2B5EF4-FFF2-40B4-BE49-F238E27FC236}">
                  <a16:creationId xmlns:a16="http://schemas.microsoft.com/office/drawing/2014/main" id="{896512B5-8467-2E68-7FDB-AF04DD02FCB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5" name="Freeform 4">
              <a:extLst>
                <a:ext uri="{FF2B5EF4-FFF2-40B4-BE49-F238E27FC236}">
                  <a16:creationId xmlns:a16="http://schemas.microsoft.com/office/drawing/2014/main" id="{71E5AAF1-EF2B-9739-5D9B-B645FE80D89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6" name="Freeform 5">
              <a:extLst>
                <a:ext uri="{FF2B5EF4-FFF2-40B4-BE49-F238E27FC236}">
                  <a16:creationId xmlns:a16="http://schemas.microsoft.com/office/drawing/2014/main" id="{F5B551F8-CC41-C192-AEEB-E8BC63C57202}"/>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7" name="Freeform 6">
              <a:extLst>
                <a:ext uri="{FF2B5EF4-FFF2-40B4-BE49-F238E27FC236}">
                  <a16:creationId xmlns:a16="http://schemas.microsoft.com/office/drawing/2014/main" id="{B1AA28DA-2E95-0179-9970-C56E7335AC4C}"/>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FAA860D-F792-6B31-70CC-2D382B0233C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0" name="Freeform 9">
              <a:extLst>
                <a:ext uri="{FF2B5EF4-FFF2-40B4-BE49-F238E27FC236}">
                  <a16:creationId xmlns:a16="http://schemas.microsoft.com/office/drawing/2014/main" id="{6DA5B842-F4B2-1BAC-DA6D-5748A51E4ED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7B41F635-5BCA-8F26-4CE2-A0E3F4DDC294}"/>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B4A019A-92A5-B540-24B7-2BC0669BBBB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1CEC976-08A0-D21B-DE3A-969A1A77E8E8}"/>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E9BAF7E9-12F6-020E-6463-855F7F35842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0B646BB-FA6B-5EC9-84E1-110EB9F849E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17" name="name_2024 sandisk or its affiliates All rights reserved">
            <a:extLst>
              <a:ext uri="{FF2B5EF4-FFF2-40B4-BE49-F238E27FC236}">
                <a16:creationId xmlns:a16="http://schemas.microsoft.com/office/drawing/2014/main" id="{7277941F-042A-DDD9-FFC0-3FF7341DA41D}"/>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18" name="name_2024 sandisk or its affiliates All rights reserved">
            <a:extLst>
              <a:ext uri="{FF2B5EF4-FFF2-40B4-BE49-F238E27FC236}">
                <a16:creationId xmlns:a16="http://schemas.microsoft.com/office/drawing/2014/main" id="{1F268A33-A3A9-A99D-27EE-263433500A18}"/>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19" name="Rectangle 18">
            <a:extLst>
              <a:ext uri="{FF2B5EF4-FFF2-40B4-BE49-F238E27FC236}">
                <a16:creationId xmlns:a16="http://schemas.microsoft.com/office/drawing/2014/main" id="{259F53C3-7697-A35C-210D-0F5FD6FA0ACB}"/>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4824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p:bg>
      <p:bgPr>
        <a:solidFill>
          <a:schemeClr val="accent3"/>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447AFC-E5FB-9726-6C58-5928BBCDB57F}"/>
              </a:ext>
            </a:extLst>
          </p:cNvPr>
          <p:cNvSpPr/>
          <p:nvPr/>
        </p:nvSpPr>
        <p:spPr>
          <a:xfrm>
            <a:off x="11563470" y="293688"/>
            <a:ext cx="336430" cy="336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F9BAFD44-DFAE-6584-F3C3-580D6907D1F7}"/>
              </a:ext>
            </a:extLst>
          </p:cNvPr>
          <p:cNvGrpSpPr/>
          <p:nvPr/>
        </p:nvGrpSpPr>
        <p:grpSpPr>
          <a:xfrm>
            <a:off x="292100" y="1792606"/>
            <a:ext cx="3849052" cy="924895"/>
            <a:chOff x="284163" y="2698150"/>
            <a:chExt cx="3767328" cy="905257"/>
          </a:xfrm>
        </p:grpSpPr>
        <p:sp>
          <p:nvSpPr>
            <p:cNvPr id="12" name="Rectangle 11">
              <a:extLst>
                <a:ext uri="{FF2B5EF4-FFF2-40B4-BE49-F238E27FC236}">
                  <a16:creationId xmlns:a16="http://schemas.microsoft.com/office/drawing/2014/main" id="{4608273A-8B55-6612-D34D-DD21B5B2F644}"/>
                </a:ext>
              </a:extLst>
            </p:cNvPr>
            <p:cNvSpPr/>
            <p:nvPr userDrawn="1"/>
          </p:nvSpPr>
          <p:spPr>
            <a:xfrm>
              <a:off x="284163" y="2698150"/>
              <a:ext cx="3767328" cy="905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FD63FE-9E33-1709-7503-632601894250}"/>
                </a:ext>
              </a:extLst>
            </p:cNvPr>
            <p:cNvGrpSpPr/>
            <p:nvPr userDrawn="1"/>
          </p:nvGrpSpPr>
          <p:grpSpPr>
            <a:xfrm>
              <a:off x="284163" y="2698151"/>
              <a:ext cx="1806575" cy="905256"/>
              <a:chOff x="146137" y="3532340"/>
              <a:chExt cx="1944601" cy="975922"/>
            </a:xfrm>
            <a:solidFill>
              <a:srgbClr val="000000"/>
            </a:solidFill>
          </p:grpSpPr>
          <p:sp>
            <p:nvSpPr>
              <p:cNvPr id="13" name="Oval 12">
                <a:extLst>
                  <a:ext uri="{FF2B5EF4-FFF2-40B4-BE49-F238E27FC236}">
                    <a16:creationId xmlns:a16="http://schemas.microsoft.com/office/drawing/2014/main" id="{A408FA0B-C8DB-8EDE-6D02-265A26910C04}"/>
                  </a:ext>
                </a:extLst>
              </p:cNvPr>
              <p:cNvSpPr/>
              <p:nvPr userDrawn="1"/>
            </p:nvSpPr>
            <p:spPr>
              <a:xfrm>
                <a:off x="1114816"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62C2BA-784A-BEFE-5180-8CE0136E5F8F}"/>
                  </a:ext>
                </a:extLst>
              </p:cNvPr>
              <p:cNvSpPr/>
              <p:nvPr userDrawn="1"/>
            </p:nvSpPr>
            <p:spPr>
              <a:xfrm>
                <a:off x="146137"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a:extLst>
                <a:ext uri="{FF2B5EF4-FFF2-40B4-BE49-F238E27FC236}">
                  <a16:creationId xmlns:a16="http://schemas.microsoft.com/office/drawing/2014/main" id="{4E2F6E18-D576-9104-92EA-1D3249CB6E59}"/>
                </a:ext>
              </a:extLst>
            </p:cNvPr>
            <p:cNvSpPr/>
            <p:nvPr userDrawn="1"/>
          </p:nvSpPr>
          <p:spPr>
            <a:xfrm>
              <a:off x="2090738" y="2698150"/>
              <a:ext cx="1960753" cy="9052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5260F4A5-0682-45A4-1DE8-3A9DEABE8A84}"/>
              </a:ext>
            </a:extLst>
          </p:cNvPr>
          <p:cNvSpPr/>
          <p:nvPr/>
        </p:nvSpPr>
        <p:spPr>
          <a:xfrm>
            <a:off x="296520"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D74B0FD-69F3-EE84-E7F8-4C06592C73BD}"/>
              </a:ext>
            </a:extLst>
          </p:cNvPr>
          <p:cNvSpPr/>
          <p:nvPr/>
        </p:nvSpPr>
        <p:spPr>
          <a:xfrm>
            <a:off x="11830417"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71BF83A-FE06-1A4E-4956-EBC0863A698E}"/>
              </a:ext>
            </a:extLst>
          </p:cNvPr>
          <p:cNvSpPr/>
          <p:nvPr/>
        </p:nvSpPr>
        <p:spPr>
          <a:xfrm>
            <a:off x="4141152"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AA5DDF-F55E-4BDA-414E-AF16AD2E7BE5}"/>
              </a:ext>
            </a:extLst>
          </p:cNvPr>
          <p:cNvSpPr/>
          <p:nvPr/>
        </p:nvSpPr>
        <p:spPr>
          <a:xfrm>
            <a:off x="7985784"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me_2024 sandisk or its affiliates All rights reserved">
            <a:extLst>
              <a:ext uri="{FF2B5EF4-FFF2-40B4-BE49-F238E27FC236}">
                <a16:creationId xmlns:a16="http://schemas.microsoft.com/office/drawing/2014/main" id="{41D57C59-E5E7-D579-7041-32BB79C964E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4" name="Group 3">
            <a:extLst>
              <a:ext uri="{FF2B5EF4-FFF2-40B4-BE49-F238E27FC236}">
                <a16:creationId xmlns:a16="http://schemas.microsoft.com/office/drawing/2014/main" id="{6615B3D6-6E5F-FC36-12B7-E32FA59FFD2D}"/>
              </a:ext>
            </a:extLst>
          </p:cNvPr>
          <p:cNvGrpSpPr/>
          <p:nvPr/>
        </p:nvGrpSpPr>
        <p:grpSpPr>
          <a:xfrm>
            <a:off x="297005" y="5411270"/>
            <a:ext cx="11602895" cy="1158371"/>
            <a:chOff x="297005" y="5421618"/>
            <a:chExt cx="11585651" cy="1156649"/>
          </a:xfrm>
          <a:solidFill>
            <a:schemeClr val="tx1"/>
          </a:solidFill>
        </p:grpSpPr>
        <p:grpSp>
          <p:nvGrpSpPr>
            <p:cNvPr id="5" name="Group 4">
              <a:extLst>
                <a:ext uri="{FF2B5EF4-FFF2-40B4-BE49-F238E27FC236}">
                  <a16:creationId xmlns:a16="http://schemas.microsoft.com/office/drawing/2014/main" id="{F1A35D3C-BE3A-B65C-86FA-D3DF9111B169}"/>
                </a:ext>
              </a:extLst>
            </p:cNvPr>
            <p:cNvGrpSpPr/>
            <p:nvPr userDrawn="1"/>
          </p:nvGrpSpPr>
          <p:grpSpPr>
            <a:xfrm>
              <a:off x="297005" y="5421618"/>
              <a:ext cx="10643138" cy="1156649"/>
              <a:chOff x="3726006" y="3171824"/>
              <a:chExt cx="4740852" cy="515215"/>
            </a:xfrm>
            <a:grpFill/>
          </p:grpSpPr>
          <p:sp>
            <p:nvSpPr>
              <p:cNvPr id="9" name="Freeform 8">
                <a:extLst>
                  <a:ext uri="{FF2B5EF4-FFF2-40B4-BE49-F238E27FC236}">
                    <a16:creationId xmlns:a16="http://schemas.microsoft.com/office/drawing/2014/main" id="{012B8E4A-514E-CFC2-A740-665313E52DD9}"/>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3C20FE84-7E94-A3E2-7840-F8B3C5C7563E}"/>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DA19BA47-0B88-6EBF-9064-1B20FEADC385}"/>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1977ACF2-CCB1-4391-3F91-B10B90F3B247}"/>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3" name="Freeform 32">
                <a:extLst>
                  <a:ext uri="{FF2B5EF4-FFF2-40B4-BE49-F238E27FC236}">
                    <a16:creationId xmlns:a16="http://schemas.microsoft.com/office/drawing/2014/main" id="{ADCA0728-0809-225E-3A43-54A14361E505}"/>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4" name="Freeform 33">
                <a:extLst>
                  <a:ext uri="{FF2B5EF4-FFF2-40B4-BE49-F238E27FC236}">
                    <a16:creationId xmlns:a16="http://schemas.microsoft.com/office/drawing/2014/main" id="{AF1F8844-05D5-909B-DE04-30F8647BE36C}"/>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5" name="Freeform 34">
                <a:extLst>
                  <a:ext uri="{FF2B5EF4-FFF2-40B4-BE49-F238E27FC236}">
                    <a16:creationId xmlns:a16="http://schemas.microsoft.com/office/drawing/2014/main" id="{670EF5C0-EFED-D2FD-EAFD-BB2B357BD174}"/>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6" name="Freeform 35">
                <a:extLst>
                  <a:ext uri="{FF2B5EF4-FFF2-40B4-BE49-F238E27FC236}">
                    <a16:creationId xmlns:a16="http://schemas.microsoft.com/office/drawing/2014/main" id="{A5B89D84-9175-18DD-CD24-916309E53309}"/>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38" name="Freeform 37">
                <a:extLst>
                  <a:ext uri="{FF2B5EF4-FFF2-40B4-BE49-F238E27FC236}">
                    <a16:creationId xmlns:a16="http://schemas.microsoft.com/office/drawing/2014/main" id="{1437241D-C591-478D-2C51-86F4500684FF}"/>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6" name="Group 5">
              <a:extLst>
                <a:ext uri="{FF2B5EF4-FFF2-40B4-BE49-F238E27FC236}">
                  <a16:creationId xmlns:a16="http://schemas.microsoft.com/office/drawing/2014/main" id="{919F4A28-1DF4-169F-801A-19A39A82D071}"/>
                </a:ext>
              </a:extLst>
            </p:cNvPr>
            <p:cNvGrpSpPr/>
            <p:nvPr userDrawn="1"/>
          </p:nvGrpSpPr>
          <p:grpSpPr>
            <a:xfrm>
              <a:off x="11237775" y="5428812"/>
              <a:ext cx="644881" cy="280035"/>
              <a:chOff x="11237775" y="5428812"/>
              <a:chExt cx="644881" cy="280035"/>
            </a:xfrm>
            <a:grpFill/>
          </p:grpSpPr>
          <p:sp>
            <p:nvSpPr>
              <p:cNvPr id="7" name="Freeform 6">
                <a:extLst>
                  <a:ext uri="{FF2B5EF4-FFF2-40B4-BE49-F238E27FC236}">
                    <a16:creationId xmlns:a16="http://schemas.microsoft.com/office/drawing/2014/main" id="{98679A0D-E8F8-29E0-DEA4-D89CAE8873C1}"/>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Freeform 7">
                <a:extLst>
                  <a:ext uri="{FF2B5EF4-FFF2-40B4-BE49-F238E27FC236}">
                    <a16:creationId xmlns:a16="http://schemas.microsoft.com/office/drawing/2014/main" id="{AECA805D-144D-D54F-A8F5-BA1EDF4CC9C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41" name="name_2024 sandisk or its affiliates All rights reserved">
            <a:extLst>
              <a:ext uri="{FF2B5EF4-FFF2-40B4-BE49-F238E27FC236}">
                <a16:creationId xmlns:a16="http://schemas.microsoft.com/office/drawing/2014/main" id="{343BD00A-FBA8-EC0F-13C8-8F67F77FBC2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Tree>
    <p:extLst>
      <p:ext uri="{BB962C8B-B14F-4D97-AF65-F5344CB8AC3E}">
        <p14:creationId xmlns:p14="http://schemas.microsoft.com/office/powerpoint/2010/main" val="99818901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title and 2-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3517-2593-4E52-97CF-5405430F26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03D14-DAD4-4A64-B58D-B11DBF28ACFB}"/>
              </a:ext>
            </a:extLst>
          </p:cNvPr>
          <p:cNvSpPr>
            <a:spLocks noGrp="1"/>
          </p:cNvSpPr>
          <p:nvPr>
            <p:ph sz="half" idx="1"/>
          </p:nvPr>
        </p:nvSpPr>
        <p:spPr>
          <a:xfrm>
            <a:off x="533400" y="1333501"/>
            <a:ext cx="548640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47BAC7E1-6242-448F-802A-62F8159BCA05}"/>
              </a:ext>
            </a:extLst>
          </p:cNvPr>
          <p:cNvSpPr>
            <a:spLocks noGrp="1"/>
          </p:cNvSpPr>
          <p:nvPr>
            <p:ph sz="half" idx="2"/>
          </p:nvPr>
        </p:nvSpPr>
        <p:spPr>
          <a:xfrm>
            <a:off x="6248400" y="1333501"/>
            <a:ext cx="548640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C5E056E-4A29-4EC0-A52F-892D05FB5C90}"/>
              </a:ext>
            </a:extLst>
          </p:cNvPr>
          <p:cNvSpPr>
            <a:spLocks noGrp="1"/>
          </p:cNvSpPr>
          <p:nvPr>
            <p:ph type="body" sz="quarter" idx="10"/>
          </p:nvPr>
        </p:nvSpPr>
        <p:spPr>
          <a:xfrm>
            <a:off x="533400" y="762000"/>
            <a:ext cx="11201400" cy="571500"/>
          </a:xfrm>
        </p:spPr>
        <p:txBody>
          <a:bodyPr/>
          <a:lstStyle>
            <a:lvl1pPr marL="0" indent="0">
              <a:buNone/>
              <a:defRPr sz="1885" b="1">
                <a:solidFill>
                  <a:schemeClr val="tx2"/>
                </a:solidFill>
                <a:latin typeface="Verdana" panose="020B0604030504040204" pitchFamily="34" charset="0"/>
                <a:ea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9563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1551-C0A0-4E87-92CF-F361AB9BA22E}"/>
              </a:ext>
            </a:extLst>
          </p:cNvPr>
          <p:cNvSpPr>
            <a:spLocks noGrp="1"/>
          </p:cNvSpPr>
          <p:nvPr>
            <p:ph type="title"/>
          </p:nvPr>
        </p:nvSpPr>
        <p:spPr>
          <a:xfrm>
            <a:off x="533400" y="191001"/>
            <a:ext cx="11201400" cy="571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F0F12E5-B09E-4DD7-A194-E9095F7C4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461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Title and Subtitle White">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grpSp>
        <p:nvGrpSpPr>
          <p:cNvPr id="44" name="Group 43">
            <a:extLst>
              <a:ext uri="{FF2B5EF4-FFF2-40B4-BE49-F238E27FC236}">
                <a16:creationId xmlns:a16="http://schemas.microsoft.com/office/drawing/2014/main" id="{A6A692BC-3C6C-56BD-8B34-32B6817D15D4}"/>
              </a:ext>
            </a:extLst>
          </p:cNvPr>
          <p:cNvGrpSpPr/>
          <p:nvPr/>
        </p:nvGrpSpPr>
        <p:grpSpPr>
          <a:xfrm>
            <a:off x="297005" y="5411270"/>
            <a:ext cx="11602895" cy="1158371"/>
            <a:chOff x="297005" y="5421618"/>
            <a:chExt cx="11585651" cy="1156649"/>
          </a:xfrm>
          <a:solidFill>
            <a:schemeClr val="accent3"/>
          </a:solidFill>
        </p:grpSpPr>
        <p:grpSp>
          <p:nvGrpSpPr>
            <p:cNvPr id="46" name="Group 45">
              <a:extLst>
                <a:ext uri="{FF2B5EF4-FFF2-40B4-BE49-F238E27FC236}">
                  <a16:creationId xmlns:a16="http://schemas.microsoft.com/office/drawing/2014/main" id="{50FD88E0-3A7B-F830-D901-1BE0676304ED}"/>
                </a:ext>
              </a:extLst>
            </p:cNvPr>
            <p:cNvGrpSpPr/>
            <p:nvPr userDrawn="1"/>
          </p:nvGrpSpPr>
          <p:grpSpPr>
            <a:xfrm>
              <a:off x="297005" y="5421618"/>
              <a:ext cx="10643138" cy="1156649"/>
              <a:chOff x="3726006" y="3171824"/>
              <a:chExt cx="4740852" cy="515215"/>
            </a:xfrm>
            <a:grpFill/>
          </p:grpSpPr>
          <p:sp>
            <p:nvSpPr>
              <p:cNvPr id="53" name="Freeform 52">
                <a:extLst>
                  <a:ext uri="{FF2B5EF4-FFF2-40B4-BE49-F238E27FC236}">
                    <a16:creationId xmlns:a16="http://schemas.microsoft.com/office/drawing/2014/main" id="{BF52D899-1363-DEA1-6063-C8949655B805}"/>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54" name="Freeform 53">
                <a:extLst>
                  <a:ext uri="{FF2B5EF4-FFF2-40B4-BE49-F238E27FC236}">
                    <a16:creationId xmlns:a16="http://schemas.microsoft.com/office/drawing/2014/main" id="{4D5E0007-2AC5-2685-4C2D-CF96C07C7ED0}"/>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55" name="Freeform 54">
                <a:extLst>
                  <a:ext uri="{FF2B5EF4-FFF2-40B4-BE49-F238E27FC236}">
                    <a16:creationId xmlns:a16="http://schemas.microsoft.com/office/drawing/2014/main" id="{9164FD13-1646-7FD2-5414-F5FB8722267D}"/>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56" name="Freeform 55">
                <a:extLst>
                  <a:ext uri="{FF2B5EF4-FFF2-40B4-BE49-F238E27FC236}">
                    <a16:creationId xmlns:a16="http://schemas.microsoft.com/office/drawing/2014/main" id="{3CEC4686-88E3-A390-9C59-C52AEAD5DDB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57" name="Freeform 56">
                <a:extLst>
                  <a:ext uri="{FF2B5EF4-FFF2-40B4-BE49-F238E27FC236}">
                    <a16:creationId xmlns:a16="http://schemas.microsoft.com/office/drawing/2014/main" id="{3DA57102-8664-4537-0C96-1D776169644E}"/>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58" name="Freeform 57">
                <a:extLst>
                  <a:ext uri="{FF2B5EF4-FFF2-40B4-BE49-F238E27FC236}">
                    <a16:creationId xmlns:a16="http://schemas.microsoft.com/office/drawing/2014/main" id="{5A49FBDA-20CE-D350-85F4-D7B8C67413B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60" name="Freeform 59">
                <a:extLst>
                  <a:ext uri="{FF2B5EF4-FFF2-40B4-BE49-F238E27FC236}">
                    <a16:creationId xmlns:a16="http://schemas.microsoft.com/office/drawing/2014/main" id="{6A87A37E-58CF-CB04-6B8E-B4B9738F218D}"/>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61" name="Freeform 60">
                <a:extLst>
                  <a:ext uri="{FF2B5EF4-FFF2-40B4-BE49-F238E27FC236}">
                    <a16:creationId xmlns:a16="http://schemas.microsoft.com/office/drawing/2014/main" id="{D6B4B94F-9063-7C67-5801-B3828727A687}"/>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62" name="Freeform 61">
                <a:extLst>
                  <a:ext uri="{FF2B5EF4-FFF2-40B4-BE49-F238E27FC236}">
                    <a16:creationId xmlns:a16="http://schemas.microsoft.com/office/drawing/2014/main" id="{D10C90D8-745C-4517-452F-8D9398F858A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47" name="Group 46">
              <a:extLst>
                <a:ext uri="{FF2B5EF4-FFF2-40B4-BE49-F238E27FC236}">
                  <a16:creationId xmlns:a16="http://schemas.microsoft.com/office/drawing/2014/main" id="{5486611C-7296-3F16-EE92-FF3602ECC95B}"/>
                </a:ext>
              </a:extLst>
            </p:cNvPr>
            <p:cNvGrpSpPr/>
            <p:nvPr userDrawn="1"/>
          </p:nvGrpSpPr>
          <p:grpSpPr>
            <a:xfrm>
              <a:off x="11237775" y="5428812"/>
              <a:ext cx="644881" cy="280035"/>
              <a:chOff x="11237775" y="5428812"/>
              <a:chExt cx="644881" cy="280035"/>
            </a:xfrm>
            <a:grpFill/>
          </p:grpSpPr>
          <p:sp>
            <p:nvSpPr>
              <p:cNvPr id="48" name="Freeform 47">
                <a:extLst>
                  <a:ext uri="{FF2B5EF4-FFF2-40B4-BE49-F238E27FC236}">
                    <a16:creationId xmlns:a16="http://schemas.microsoft.com/office/drawing/2014/main" id="{B0C1A2A3-93DA-837F-A5A0-B25E09D76DE0}"/>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1" name="Freeform 50">
                <a:extLst>
                  <a:ext uri="{FF2B5EF4-FFF2-40B4-BE49-F238E27FC236}">
                    <a16:creationId xmlns:a16="http://schemas.microsoft.com/office/drawing/2014/main" id="{BAD87224-DE76-7FF9-D1D4-86623728FE0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sp>
        <p:nvSpPr>
          <p:cNvPr id="6" name="Rectangle 5">
            <a:extLst>
              <a:ext uri="{FF2B5EF4-FFF2-40B4-BE49-F238E27FC236}">
                <a16:creationId xmlns:a16="http://schemas.microsoft.com/office/drawing/2014/main" id="{7BE6C6FE-813E-0703-F35F-82EA88599430}"/>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7876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gue Black">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bg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8" name="Rectangle 7">
            <a:extLst>
              <a:ext uri="{FF2B5EF4-FFF2-40B4-BE49-F238E27FC236}">
                <a16:creationId xmlns:a16="http://schemas.microsoft.com/office/drawing/2014/main" id="{10068CE0-26CF-02FD-7ADE-CE8EE6F27D0E}"/>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10" name="Group 9">
            <a:extLst>
              <a:ext uri="{FF2B5EF4-FFF2-40B4-BE49-F238E27FC236}">
                <a16:creationId xmlns:a16="http://schemas.microsoft.com/office/drawing/2014/main" id="{2464B26F-BE41-ACE2-CA93-AAF45AD7C8A8}"/>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1" name="Freeform 10">
              <a:extLst>
                <a:ext uri="{FF2B5EF4-FFF2-40B4-BE49-F238E27FC236}">
                  <a16:creationId xmlns:a16="http://schemas.microsoft.com/office/drawing/2014/main" id="{B69C89F2-06E1-5AAF-3773-78E6E0D321E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27D40853-56E5-F107-0819-EB5328356B1A}"/>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0800836D-3118-CA60-E5B9-EE45B08AAA44}"/>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0758703C-0681-AFE6-0AC2-669C53AFC18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9BFA7605-CC98-D2F3-7109-BE1FF08EF86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8D9CFF1-FEBC-3C0B-7462-B62B483AE2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5294F85E-C762-5200-8253-138354CA222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061EB08-6C5B-A9C7-B0AF-3729FB4DCE0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3F0016F-0CB3-7080-3BC4-4C1F78F36CB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9664395-59B4-F182-99D7-707F30DA657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74C3101-8FD3-E028-3D78-74D6B16FCDBF}"/>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0" name="name_2024 sandisk or its affiliates All rights reserved">
            <a:extLst>
              <a:ext uri="{FF2B5EF4-FFF2-40B4-BE49-F238E27FC236}">
                <a16:creationId xmlns:a16="http://schemas.microsoft.com/office/drawing/2014/main" id="{EB03C76D-E757-381A-B49E-0D13A9F3066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6267659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Gray">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6E339ACF-C1D7-28B4-AB2C-71D8975E22B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CFEF2E-507D-D3DC-160D-3A0004BDD9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5E958F26-D8CA-C561-3E02-72F9F366178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936B439-5B9F-172C-B0E8-CD8D597518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6E2479D3-25E0-5AEE-CCAD-0FE77C96951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184C24E5-9D24-77E4-470C-A8CFC1013706}"/>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D284EDC3-E6EC-3368-9C47-9E30223C82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B111A04-15A3-B682-ADFE-0C53B36118C6}"/>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97E07BE-77E9-2244-8A13-8522EF1181B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687D2AD-D031-8A4E-8C0D-3636C9361A41}"/>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F47B21F-1FD0-7FB1-D233-9530D4DD84B1}"/>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077A5AB2-2E52-B877-44E0-838E8B17B5B1}"/>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01F63028-2AAA-E3B3-F9D5-53E45AC79227}"/>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5407920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Whit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87A2ECAB-A990-05E8-7F90-AD5E628FE43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458CD1-1083-C311-61DC-B73B5981CCBE}"/>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D45CA5DB-3336-4F40-8ACB-4C84732848B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CA404315-CE56-3B06-7393-E82FC9BDACF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C05A253D-D6E9-ADF9-C515-492F2434252F}"/>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844107C-6004-B1CD-1490-B62B260EAD4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2AECDA4C-9789-07FE-1F48-5AF47F22AA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FCFC7229-36AE-4655-EEFF-89D440E38679}"/>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FC0B2E28-AA20-5B6C-AE72-2D6BB558CFE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F233A51-48A4-B89C-5C6F-DFDF556F580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C74F9271-3631-6865-D2F7-E351D3F925F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233B5A73-7298-BCB6-4FC2-B66FC2889B5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C55FD18D-6EF3-EFC4-7808-616EB60CDA44}"/>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38121863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Black">
    <p:bg>
      <p:bgPr>
        <a:solidFill>
          <a:schemeClr val="tx1"/>
        </a:solidFill>
        <a:effectLst/>
      </p:bgPr>
    </p:bg>
    <p:spTree>
      <p:nvGrpSpPr>
        <p:cNvPr id="1" name=""/>
        <p:cNvGrpSpPr/>
        <p:nvPr/>
      </p:nvGrpSpPr>
      <p:grpSpPr>
        <a:xfrm>
          <a:off x="0" y="0"/>
          <a:ext cx="0" cy="0"/>
          <a:chOff x="0" y="0"/>
          <a:chExt cx="0" cy="0"/>
        </a:xfrm>
      </p:grpSpPr>
      <p:sp>
        <p:nvSpPr>
          <p:cNvPr id="26" name="name_2024 sandisk or its affiliates All rights reserved">
            <a:extLst>
              <a:ext uri="{FF2B5EF4-FFF2-40B4-BE49-F238E27FC236}">
                <a16:creationId xmlns:a16="http://schemas.microsoft.com/office/drawing/2014/main" id="{F1C30B8C-09B7-CB1F-882E-B241F15B0D76}"/>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47" name="Rectangle 46">
            <a:extLst>
              <a:ext uri="{FF2B5EF4-FFF2-40B4-BE49-F238E27FC236}">
                <a16:creationId xmlns:a16="http://schemas.microsoft.com/office/drawing/2014/main" id="{57EC5504-A4FE-358D-16CC-2AB47CBBF1A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sp>
        <p:nvSpPr>
          <p:cNvPr id="11" name="Content Placeholder 8">
            <a:extLst>
              <a:ext uri="{FF2B5EF4-FFF2-40B4-BE49-F238E27FC236}">
                <a16:creationId xmlns:a16="http://schemas.microsoft.com/office/drawing/2014/main" id="{76A3CD95-5E94-5493-1AC6-2262A0D82CF9}"/>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E4F44B77-C5A1-C494-9BFB-EB17CDA4CCC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CCC996D1-71B7-72A7-6032-4AA0A32FC3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44C1E13-DBE3-A4BC-F252-4465BF7F2AED}"/>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EAC372B-7725-9E31-9B0D-6433A96793D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B3FF67A0-AE2F-990E-27F7-E9C81F2B3C0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AF628014-89E0-F9A4-662F-C8354423B06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C2C86CD2-4F4D-C6A9-7142-E1C777C90A35}"/>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E0AD7FA-45FE-1405-0EB6-406C8414558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CB2B4A3-8B6C-7475-644B-7A5E557BF3F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C099F52-DF08-E095-4332-B4644235F9D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17E2A5E-8FD6-2E82-E9A2-9A001192DD48}"/>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34323E2E-A29C-F82F-F092-D2FFEAEB4C4E}"/>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Title 1">
            <a:extLst>
              <a:ext uri="{FF2B5EF4-FFF2-40B4-BE49-F238E27FC236}">
                <a16:creationId xmlns:a16="http://schemas.microsoft.com/office/drawing/2014/main" id="{F7A36997-65DD-9532-1913-1D7219A56CBA}"/>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4" name="Text Placeholder 13">
            <a:extLst>
              <a:ext uri="{FF2B5EF4-FFF2-40B4-BE49-F238E27FC236}">
                <a16:creationId xmlns:a16="http://schemas.microsoft.com/office/drawing/2014/main" id="{A7A04BEA-0593-482E-F83E-0FEAA84F8B84}"/>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5" name="name_2024 sandisk or its affiliates All rights reserved">
            <a:extLst>
              <a:ext uri="{FF2B5EF4-FFF2-40B4-BE49-F238E27FC236}">
                <a16:creationId xmlns:a16="http://schemas.microsoft.com/office/drawing/2014/main" id="{1E7D2844-81DB-3E5D-8F3C-06C6583FE6EA}"/>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7101160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Gray">
    <p:bg>
      <p:bgPr>
        <a:solidFill>
          <a:schemeClr val="accent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49DB8322-B918-681E-793A-AFE314021B4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4E7A9D8A-AA87-3F82-C668-CC6CDC26607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A677187A-6C75-2A23-8318-05DE9913EE2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E00691B-025E-E1DC-3E99-C7EAD36953D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1F84499-EFC6-C957-CB2C-D8CFEF93ABD3}"/>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7A6A83C5-405D-825A-1897-EFD4E58829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2FDF2FC7-F404-8F1B-AFDF-28D31437447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AE4BA22C-356C-E626-557E-8CBC050A792E}"/>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6B502A8-6E11-321A-0F10-40F980E9C9BE}"/>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9103140-5C44-612B-7CD8-63C114C33515}"/>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403B555-C522-5078-27B1-10160B3345C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83022858-FA76-60FE-6FBE-30E403926B7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3A72C64C-E798-2E76-8937-2877A80536BE}"/>
              </a:ext>
            </a:extLst>
          </p:cNvPr>
          <p:cNvSpPr>
            <a:spLocks noGrp="1"/>
          </p:cNvSpPr>
          <p:nvPr>
            <p:ph type="title" hasCustomPrompt="1"/>
          </p:nvPr>
        </p:nvSpPr>
        <p:spPr>
          <a:xfrm>
            <a:off x="292098" y="442939"/>
            <a:ext cx="1160729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29C00BF-5540-0DB7-CDD1-F2D046742DD0}"/>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0C30DF5A-D960-5BD0-14CE-BCA47A83BA6B}"/>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94F3B7A-5EF9-24F0-EAE4-DDD05E4E3D0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ysClr val="windowText" lastClr="000000"/>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871936D5-702E-682A-9AEA-0B0940E9A4F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05675490-9492-7CD1-95DD-1A7C2174542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35405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Content White">
    <p:bg>
      <p:bgPr>
        <a:solidFill>
          <a:schemeClr val="bg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895BA070-35DD-4B59-BC7B-AF793A8D82A4}"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12F0FF31-B07D-ED98-3D60-0E8842F49DED}"/>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5F799128-7B9C-8255-5D51-5DD9CC646DCA}"/>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F791B30-3B60-6B1D-EE7B-B10138035EF2}"/>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19E6ACB-6570-1A4C-D6D0-D4880E84942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F2F0DBE7-1AA3-1D77-818E-655707A7A4D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2773F0CB-E558-2654-48D4-37A6121FAB7D}"/>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788DC7D-D83D-D150-FA94-C3825AB73878}"/>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3A1B8FEB-5047-C266-DED9-9C7C249A117A}"/>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BA28410E-E52B-0205-2DB2-1186795728CC}"/>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350DF4B3-93D1-2890-10D6-A3012E68575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0460BAFC-E4E4-EAA6-70B5-71D6F786DA0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044CEE59-9DC5-3F05-311A-36DA10537F80}"/>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C4DFF970-9E2C-FEF7-38ED-FDDBF80175D6}"/>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1817AE3-6D4F-1951-DB2F-C9FD0AB6045E}"/>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C0349B19-74A8-2BA4-C454-99E1B90E52D7}"/>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201CB10-31EE-857F-EB82-9121DFC97799}"/>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243DDDCE-1011-E237-1B5F-5219B04D750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70F7847F-B361-D8CC-63C3-57A37D825540}"/>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4972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1FDC8262-8DF2-1640-BFF9-41E3C7903326}"/>
              </a:ext>
            </a:extLst>
          </p:cNvPr>
          <p:cNvSpPr>
            <a:spLocks noGrp="1"/>
          </p:cNvSpPr>
          <p:nvPr>
            <p:ph type="title"/>
          </p:nvPr>
        </p:nvSpPr>
        <p:spPr>
          <a:xfrm>
            <a:off x="292100" y="438200"/>
            <a:ext cx="11607799" cy="1426391"/>
          </a:xfrm>
          <a:prstGeom prst="rect">
            <a:avLst/>
          </a:prstGeom>
        </p:spPr>
        <p:txBody>
          <a:bodyPr vert="horz" wrap="square" lIns="0" tIns="0" rIns="0" bIns="0" rtlCol="0" anchor="b">
            <a:noAutofit/>
          </a:bodyPr>
          <a:lstStyle/>
          <a:p>
            <a:r>
              <a:rPr lang="en-US" dirty="0"/>
              <a:t>CLICK TO ADD TITLE</a:t>
            </a:r>
          </a:p>
        </p:txBody>
      </p:sp>
      <p:sp>
        <p:nvSpPr>
          <p:cNvPr id="26" name="Text Placeholder 2">
            <a:extLst>
              <a:ext uri="{FF2B5EF4-FFF2-40B4-BE49-F238E27FC236}">
                <a16:creationId xmlns:a16="http://schemas.microsoft.com/office/drawing/2014/main" id="{E1E62C54-3B91-7A43-B1C6-5766DA4F8354}"/>
              </a:ext>
            </a:extLst>
          </p:cNvPr>
          <p:cNvSpPr>
            <a:spLocks noGrp="1"/>
          </p:cNvSpPr>
          <p:nvPr>
            <p:ph type="body" idx="1"/>
          </p:nvPr>
        </p:nvSpPr>
        <p:spPr>
          <a:xfrm>
            <a:off x="292100" y="2084388"/>
            <a:ext cx="11595101" cy="4035857"/>
          </a:xfrm>
          <a:prstGeom prst="rect">
            <a:avLst/>
          </a:prstGeom>
        </p:spPr>
        <p:txBody>
          <a:bodyPr vert="horz" lIns="0" tIns="0" rIns="0" bIns="0" rtlCol="0">
            <a:noAutofit/>
          </a:bodyPr>
          <a:lstStyle/>
          <a:p>
            <a:pPr marL="219443" marR="0" lvl="0" indent="-219443" algn="l" defTabSz="914346" rtl="0" eaLnBrk="1" fontAlgn="auto" latinLnBrk="0" hangingPunct="1">
              <a:lnSpc>
                <a:spcPct val="1000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Click to add text</a:t>
            </a:r>
          </a:p>
          <a:p>
            <a:pPr marL="438887" marR="0" lvl="1"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Second level</a:t>
            </a:r>
          </a:p>
          <a:p>
            <a:pPr marL="658330" marR="0" lvl="2"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Third level</a:t>
            </a:r>
          </a:p>
          <a:p>
            <a:pPr marL="877772" marR="0" lvl="3"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Fourth level</a:t>
            </a:r>
          </a:p>
          <a:p>
            <a:pPr marL="1097216" marR="0" lvl="4"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sym typeface="Wingdings" pitchFamily="2" charset="2"/>
              </a:rPr>
              <a:t>Fifth level</a:t>
            </a:r>
          </a:p>
        </p:txBody>
      </p:sp>
    </p:spTree>
    <p:extLst>
      <p:ext uri="{BB962C8B-B14F-4D97-AF65-F5344CB8AC3E}">
        <p14:creationId xmlns:p14="http://schemas.microsoft.com/office/powerpoint/2010/main" val="357504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8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p:titleStyle>
    <p:body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6" rtl="0" eaLnBrk="1" latinLnBrk="0" hangingPunct="1">
        <a:defRPr sz="1800" kern="1200">
          <a:solidFill>
            <a:schemeClr val="tx1"/>
          </a:solidFill>
          <a:latin typeface="+mn-lt"/>
          <a:ea typeface="+mn-ea"/>
          <a:cs typeface="+mn-cs"/>
        </a:defRPr>
      </a:lvl1pPr>
      <a:lvl2pPr marL="457173" algn="l" defTabSz="914346" rtl="0" eaLnBrk="1" latinLnBrk="0" hangingPunct="1">
        <a:defRPr sz="1800" kern="1200">
          <a:solidFill>
            <a:schemeClr val="tx1"/>
          </a:solidFill>
          <a:latin typeface="+mn-lt"/>
          <a:ea typeface="+mn-ea"/>
          <a:cs typeface="+mn-cs"/>
        </a:defRPr>
      </a:lvl2pPr>
      <a:lvl3pPr marL="914346" algn="l" defTabSz="914346" rtl="0" eaLnBrk="1" latinLnBrk="0" hangingPunct="1">
        <a:defRPr sz="1800" kern="1200">
          <a:solidFill>
            <a:schemeClr val="tx1"/>
          </a:solidFill>
          <a:latin typeface="+mn-lt"/>
          <a:ea typeface="+mn-ea"/>
          <a:cs typeface="+mn-cs"/>
        </a:defRPr>
      </a:lvl3pPr>
      <a:lvl4pPr marL="1371519" algn="l" defTabSz="914346" rtl="0" eaLnBrk="1" latinLnBrk="0" hangingPunct="1">
        <a:defRPr sz="1800" kern="1200">
          <a:solidFill>
            <a:schemeClr val="tx1"/>
          </a:solidFill>
          <a:latin typeface="+mn-lt"/>
          <a:ea typeface="+mn-ea"/>
          <a:cs typeface="+mn-cs"/>
        </a:defRPr>
      </a:lvl4pPr>
      <a:lvl5pPr marL="1828693" algn="l" defTabSz="914346" rtl="0" eaLnBrk="1" latinLnBrk="0" hangingPunct="1">
        <a:defRPr sz="1800" kern="1200">
          <a:solidFill>
            <a:schemeClr val="tx1"/>
          </a:solidFill>
          <a:latin typeface="+mn-lt"/>
          <a:ea typeface="+mn-ea"/>
          <a:cs typeface="+mn-cs"/>
        </a:defRPr>
      </a:lvl5pPr>
      <a:lvl6pPr marL="2285866" algn="l" defTabSz="914346" rtl="0" eaLnBrk="1" latinLnBrk="0" hangingPunct="1">
        <a:defRPr sz="1800" kern="1200">
          <a:solidFill>
            <a:schemeClr val="tx1"/>
          </a:solidFill>
          <a:latin typeface="+mn-lt"/>
          <a:ea typeface="+mn-ea"/>
          <a:cs typeface="+mn-cs"/>
        </a:defRPr>
      </a:lvl6pPr>
      <a:lvl7pPr marL="2743039" algn="l" defTabSz="914346" rtl="0" eaLnBrk="1" latinLnBrk="0" hangingPunct="1">
        <a:defRPr sz="1800" kern="1200">
          <a:solidFill>
            <a:schemeClr val="tx1"/>
          </a:solidFill>
          <a:latin typeface="+mn-lt"/>
          <a:ea typeface="+mn-ea"/>
          <a:cs typeface="+mn-cs"/>
        </a:defRPr>
      </a:lvl7pPr>
      <a:lvl8pPr marL="3200213" algn="l" defTabSz="914346" rtl="0" eaLnBrk="1" latinLnBrk="0" hangingPunct="1">
        <a:defRPr sz="1800" kern="1200">
          <a:solidFill>
            <a:schemeClr val="tx1"/>
          </a:solidFill>
          <a:latin typeface="+mn-lt"/>
          <a:ea typeface="+mn-ea"/>
          <a:cs typeface="+mn-cs"/>
        </a:defRPr>
      </a:lvl8pPr>
      <a:lvl9pPr marL="3657387" algn="l" defTabSz="9143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4">
          <p15:clr>
            <a:srgbClr val="C35EA4"/>
          </p15:clr>
        </p15:guide>
        <p15:guide id="13" pos="7496">
          <p15:clr>
            <a:srgbClr val="C35EA4"/>
          </p15:clr>
        </p15:guide>
        <p15:guide id="18" orient="horz" pos="185">
          <p15:clr>
            <a:srgbClr val="C35EA4"/>
          </p15:clr>
        </p15:guide>
        <p15:guide id="22" orient="horz" pos="4133">
          <p15:clr>
            <a:srgbClr val="C35EA4"/>
          </p15:clr>
        </p15:guide>
        <p15:guide id="55" pos="2012">
          <p15:clr>
            <a:srgbClr val="5ACBF0"/>
          </p15:clr>
        </p15:guide>
        <p15:guide id="61" pos="5668">
          <p15:clr>
            <a:srgbClr val="5ACBF0"/>
          </p15:clr>
        </p15:guide>
        <p15:guide id="85" pos="3840">
          <p15:clr>
            <a:srgbClr val="5ACBF0"/>
          </p15:clr>
        </p15:guide>
        <p15:guide id="88" pos="5059">
          <p15:clr>
            <a:srgbClr val="9FCC3B"/>
          </p15:clr>
        </p15:guide>
        <p15:guide id="89" pos="2620">
          <p15:clr>
            <a:srgbClr val="9FCC3B"/>
          </p15:clr>
        </p15:guide>
        <p15:guide id="90" pos="1099">
          <p15:clr>
            <a:srgbClr val="5ACBF0"/>
          </p15:clr>
        </p15:guide>
        <p15:guide id="91" pos="2926">
          <p15:clr>
            <a:srgbClr val="5ACBF0"/>
          </p15:clr>
        </p15:guide>
        <p15:guide id="92" pos="4754">
          <p15:clr>
            <a:srgbClr val="5ACBF0"/>
          </p15:clr>
        </p15:guide>
        <p15:guide id="93" pos="658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055-D88E-7A46-9DF8-1F2DE900E698}"/>
              </a:ext>
            </a:extLst>
          </p:cNvPr>
          <p:cNvSpPr>
            <a:spLocks noGrp="1"/>
          </p:cNvSpPr>
          <p:nvPr>
            <p:ph type="title"/>
          </p:nvPr>
        </p:nvSpPr>
        <p:spPr>
          <a:xfrm>
            <a:off x="292100" y="208998"/>
            <a:ext cx="11615420" cy="4023804"/>
          </a:xfrm>
        </p:spPr>
        <p:txBody>
          <a:bodyPr wrap="square" anchor="t">
            <a:normAutofit/>
          </a:bodyPr>
          <a:lstStyle/>
          <a:p>
            <a:br>
              <a:rPr lang="en-US" sz="4800" dirty="0"/>
            </a:br>
            <a:r>
              <a:rPr lang="en-US" sz="4800" dirty="0"/>
              <a:t>SUPPLY CHAIN COLLABORATION TRAINING</a:t>
            </a:r>
            <a:br>
              <a:rPr lang="en-US" sz="4800" dirty="0"/>
            </a:br>
            <a:r>
              <a:rPr lang="en-US" sz="4800" dirty="0"/>
              <a:t>FORECAST REVIEW &amp; COMMIT</a:t>
            </a:r>
          </a:p>
        </p:txBody>
      </p:sp>
    </p:spTree>
    <p:extLst>
      <p:ext uri="{BB962C8B-B14F-4D97-AF65-F5344CB8AC3E}">
        <p14:creationId xmlns:p14="http://schemas.microsoft.com/office/powerpoint/2010/main" val="13143514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9E3D65-9F96-463D-B7AA-089DAC6B379B}"/>
              </a:ext>
            </a:extLst>
          </p:cNvPr>
          <p:cNvPicPr>
            <a:picLocks noChangeAspect="1"/>
          </p:cNvPicPr>
          <p:nvPr/>
        </p:nvPicPr>
        <p:blipFill>
          <a:blip r:embed="rId3"/>
          <a:stretch>
            <a:fillRect/>
          </a:stretch>
        </p:blipFill>
        <p:spPr>
          <a:xfrm>
            <a:off x="1331161" y="4869416"/>
            <a:ext cx="6361459" cy="1544294"/>
          </a:xfrm>
          <a:prstGeom prst="rect">
            <a:avLst/>
          </a:prstGeom>
        </p:spPr>
      </p:pic>
      <p:pic>
        <p:nvPicPr>
          <p:cNvPr id="3" name="Picture 2">
            <a:extLst>
              <a:ext uri="{FF2B5EF4-FFF2-40B4-BE49-F238E27FC236}">
                <a16:creationId xmlns:a16="http://schemas.microsoft.com/office/drawing/2014/main" id="{C15D8048-FC18-4653-8018-677BB0B19D87}"/>
              </a:ext>
            </a:extLst>
          </p:cNvPr>
          <p:cNvPicPr>
            <a:picLocks noChangeAspect="1"/>
          </p:cNvPicPr>
          <p:nvPr/>
        </p:nvPicPr>
        <p:blipFill>
          <a:blip r:embed="rId4"/>
          <a:stretch>
            <a:fillRect/>
          </a:stretch>
        </p:blipFill>
        <p:spPr>
          <a:xfrm>
            <a:off x="1331161" y="1178526"/>
            <a:ext cx="9435051" cy="2996186"/>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84111" y="235157"/>
            <a:ext cx="11201400" cy="571500"/>
          </a:xfrm>
        </p:spPr>
        <p:txBody>
          <a:bodyPr/>
          <a:lstStyle/>
          <a:p>
            <a:r>
              <a:rPr lang="en-US" sz="2571" dirty="0">
                <a:cs typeface="Arial"/>
              </a:rPr>
              <a:t> Order Forecast and Commit</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31161" y="762001"/>
            <a:ext cx="9594949"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Download all records for review</a:t>
            </a:r>
          </a:p>
        </p:txBody>
      </p:sp>
      <p:sp>
        <p:nvSpPr>
          <p:cNvPr id="10" name="TextBox 9">
            <a:extLst>
              <a:ext uri="{FF2B5EF4-FFF2-40B4-BE49-F238E27FC236}">
                <a16:creationId xmlns:a16="http://schemas.microsoft.com/office/drawing/2014/main" id="{46DED61B-3974-4914-B126-15001231FC74}"/>
              </a:ext>
            </a:extLst>
          </p:cNvPr>
          <p:cNvSpPr txBox="1"/>
          <p:nvPr/>
        </p:nvSpPr>
        <p:spPr>
          <a:xfrm>
            <a:off x="1587703" y="4379434"/>
            <a:ext cx="3595155" cy="290208"/>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Click on Action and Download</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flipV="1">
            <a:off x="1996190" y="3207775"/>
            <a:ext cx="1389091" cy="130871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9096684-3317-4AB5-AFF3-7BB0E285E7AF}"/>
              </a:ext>
            </a:extLst>
          </p:cNvPr>
          <p:cNvPicPr>
            <a:picLocks noChangeAspect="1"/>
          </p:cNvPicPr>
          <p:nvPr/>
        </p:nvPicPr>
        <p:blipFill>
          <a:blip r:embed="rId5"/>
          <a:stretch>
            <a:fillRect/>
          </a:stretch>
        </p:blipFill>
        <p:spPr>
          <a:xfrm>
            <a:off x="7692620" y="4582104"/>
            <a:ext cx="3388179" cy="1908504"/>
          </a:xfrm>
          <a:prstGeom prst="rect">
            <a:avLst/>
          </a:prstGeom>
        </p:spPr>
      </p:pic>
      <p:sp>
        <p:nvSpPr>
          <p:cNvPr id="20" name="TextBox 19">
            <a:extLst>
              <a:ext uri="{FF2B5EF4-FFF2-40B4-BE49-F238E27FC236}">
                <a16:creationId xmlns:a16="http://schemas.microsoft.com/office/drawing/2014/main" id="{A112E64A-CF9B-44A7-8DD4-D3BB9262BF2D}"/>
              </a:ext>
            </a:extLst>
          </p:cNvPr>
          <p:cNvSpPr txBox="1"/>
          <p:nvPr/>
        </p:nvSpPr>
        <p:spPr>
          <a:xfrm>
            <a:off x="7894111" y="4257875"/>
            <a:ext cx="3186689"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Select different parameters for download</a:t>
            </a:r>
            <a:endParaRPr lang="en-US" sz="1286" dirty="0">
              <a:solidFill>
                <a:prstClr val="black"/>
              </a:solidFill>
            </a:endParaRPr>
          </a:p>
        </p:txBody>
      </p:sp>
      <p:cxnSp>
        <p:nvCxnSpPr>
          <p:cNvPr id="21" name="Straight Arrow Connector 20">
            <a:extLst>
              <a:ext uri="{FF2B5EF4-FFF2-40B4-BE49-F238E27FC236}">
                <a16:creationId xmlns:a16="http://schemas.microsoft.com/office/drawing/2014/main" id="{681E6311-2674-4DC4-9676-A68C4CE4A22C}"/>
              </a:ext>
            </a:extLst>
          </p:cNvPr>
          <p:cNvCxnSpPr>
            <a:cxnSpLocks/>
          </p:cNvCxnSpPr>
          <p:nvPr/>
        </p:nvCxnSpPr>
        <p:spPr>
          <a:xfrm>
            <a:off x="9490199" y="4440770"/>
            <a:ext cx="201489" cy="39788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B3F1D2A-3FC3-4BE4-BBA1-ACD05A97EC20}"/>
              </a:ext>
            </a:extLst>
          </p:cNvPr>
          <p:cNvSpPr/>
          <p:nvPr/>
        </p:nvSpPr>
        <p:spPr>
          <a:xfrm>
            <a:off x="4135031" y="1715143"/>
            <a:ext cx="792976" cy="494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1</a:t>
            </a:r>
          </a:p>
        </p:txBody>
      </p:sp>
      <p:sp>
        <p:nvSpPr>
          <p:cNvPr id="12" name="Oval 11">
            <a:extLst>
              <a:ext uri="{FF2B5EF4-FFF2-40B4-BE49-F238E27FC236}">
                <a16:creationId xmlns:a16="http://schemas.microsoft.com/office/drawing/2014/main" id="{D0F91300-0E62-4340-9FDD-4D563FA31276}"/>
              </a:ext>
            </a:extLst>
          </p:cNvPr>
          <p:cNvSpPr/>
          <p:nvPr/>
        </p:nvSpPr>
        <p:spPr>
          <a:xfrm>
            <a:off x="10133135" y="4492410"/>
            <a:ext cx="792976" cy="494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2</a:t>
            </a:r>
          </a:p>
        </p:txBody>
      </p:sp>
      <p:sp>
        <p:nvSpPr>
          <p:cNvPr id="13" name="Oval 12">
            <a:extLst>
              <a:ext uri="{FF2B5EF4-FFF2-40B4-BE49-F238E27FC236}">
                <a16:creationId xmlns:a16="http://schemas.microsoft.com/office/drawing/2014/main" id="{4FAC40F4-9879-4CDD-A5DD-68E97AFC84FC}"/>
              </a:ext>
            </a:extLst>
          </p:cNvPr>
          <p:cNvSpPr/>
          <p:nvPr/>
        </p:nvSpPr>
        <p:spPr>
          <a:xfrm>
            <a:off x="5488323" y="5289036"/>
            <a:ext cx="792976" cy="494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3</a:t>
            </a:r>
          </a:p>
        </p:txBody>
      </p:sp>
    </p:spTree>
    <p:extLst>
      <p:ext uri="{BB962C8B-B14F-4D97-AF65-F5344CB8AC3E}">
        <p14:creationId xmlns:p14="http://schemas.microsoft.com/office/powerpoint/2010/main" val="2024153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DF24DB-24B6-42E1-BB81-C0C86AE82A85}"/>
              </a:ext>
            </a:extLst>
          </p:cNvPr>
          <p:cNvPicPr>
            <a:picLocks noChangeAspect="1"/>
          </p:cNvPicPr>
          <p:nvPr/>
        </p:nvPicPr>
        <p:blipFill>
          <a:blip r:embed="rId3"/>
          <a:stretch>
            <a:fillRect/>
          </a:stretch>
        </p:blipFill>
        <p:spPr>
          <a:xfrm>
            <a:off x="1458926" y="1607473"/>
            <a:ext cx="9467184" cy="3643054"/>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309880" y="375734"/>
            <a:ext cx="11201400" cy="571500"/>
          </a:xfrm>
        </p:spPr>
        <p:txBody>
          <a:bodyPr/>
          <a:lstStyle/>
          <a:p>
            <a:r>
              <a:rPr lang="en-US" sz="2571" dirty="0">
                <a:cs typeface="Arial"/>
              </a:rPr>
              <a:t>2.0 Commit against Forecast</a:t>
            </a:r>
            <a:endParaRPr lang="en-US" dirty="0">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458926" y="1048606"/>
            <a:ext cx="946718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rgbClr val="C00000"/>
                </a:solidFill>
                <a:latin typeface="Calibri" panose="020F0502020204030204" pitchFamily="34" charset="0"/>
              </a:rPr>
              <a:t>Navigation</a:t>
            </a:r>
            <a:r>
              <a:rPr lang="en-US" sz="1714" dirty="0">
                <a:solidFill>
                  <a:schemeClr val="dk1"/>
                </a:solidFill>
                <a:latin typeface="Calibri" panose="020F0502020204030204" pitchFamily="34" charset="0"/>
              </a:rPr>
              <a:t>– Supplier Portal Work area </a:t>
            </a:r>
            <a:r>
              <a:rPr lang="en-US" sz="1714" dirty="0">
                <a:solidFill>
                  <a:schemeClr val="dk1"/>
                </a:solidFill>
                <a:latin typeface="Calibri" panose="020F0502020204030204" pitchFamily="34" charset="0"/>
                <a:sym typeface="Wingdings" panose="05000000000000000000" pitchFamily="2" charset="2"/>
              </a:rPr>
              <a:t> Supply Plan  Manage Order Forecasts and Commits</a:t>
            </a:r>
          </a:p>
        </p:txBody>
      </p:sp>
      <p:sp>
        <p:nvSpPr>
          <p:cNvPr id="6" name="TextBox 5">
            <a:extLst>
              <a:ext uri="{FF2B5EF4-FFF2-40B4-BE49-F238E27FC236}">
                <a16:creationId xmlns:a16="http://schemas.microsoft.com/office/drawing/2014/main" id="{7B071CF3-B62C-4AFA-9230-2F71D585F57C}"/>
              </a:ext>
            </a:extLst>
          </p:cNvPr>
          <p:cNvSpPr txBox="1"/>
          <p:nvPr/>
        </p:nvSpPr>
        <p:spPr>
          <a:xfrm>
            <a:off x="2172253" y="5453271"/>
            <a:ext cx="7847494" cy="88383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Search for Forecast based on multiple search criteria available and select the item for which commit to be provided</a:t>
            </a:r>
          </a:p>
          <a:p>
            <a:pPr defTabSz="1306219"/>
            <a:r>
              <a:rPr lang="en-US" sz="1286" b="1" dirty="0">
                <a:solidFill>
                  <a:prstClr val="black"/>
                </a:solidFill>
              </a:rPr>
              <a:t>Note: Commit can be done only at the level of Forecast Granularity </a:t>
            </a:r>
            <a:r>
              <a:rPr lang="en-US" sz="1286" b="1" dirty="0" err="1">
                <a:solidFill>
                  <a:prstClr val="black"/>
                </a:solidFill>
              </a:rPr>
              <a:t>i.e</a:t>
            </a:r>
            <a:r>
              <a:rPr lang="en-US" sz="1286" b="1" dirty="0">
                <a:solidFill>
                  <a:prstClr val="black"/>
                </a:solidFill>
              </a:rPr>
              <a:t> if Forecast is Weekly, commit can also be done Weekly. Daily commits cannot be done in this case</a:t>
            </a:r>
            <a:endParaRPr lang="en-US" sz="1286" dirty="0">
              <a:solidFill>
                <a:prstClr val="black"/>
              </a:solidFill>
            </a:endParaRPr>
          </a:p>
        </p:txBody>
      </p:sp>
    </p:spTree>
    <p:extLst>
      <p:ext uri="{BB962C8B-B14F-4D97-AF65-F5344CB8AC3E}">
        <p14:creationId xmlns:p14="http://schemas.microsoft.com/office/powerpoint/2010/main" val="13508869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1CF641-6096-4427-9CE6-4755B11C787E}"/>
              </a:ext>
            </a:extLst>
          </p:cNvPr>
          <p:cNvPicPr>
            <a:picLocks noChangeAspect="1"/>
          </p:cNvPicPr>
          <p:nvPr/>
        </p:nvPicPr>
        <p:blipFill>
          <a:blip r:embed="rId3"/>
          <a:stretch>
            <a:fillRect/>
          </a:stretch>
        </p:blipFill>
        <p:spPr>
          <a:xfrm>
            <a:off x="1331161" y="1694551"/>
            <a:ext cx="8412090" cy="2049694"/>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79009" y="276025"/>
            <a:ext cx="11201400" cy="571500"/>
          </a:xfrm>
        </p:spPr>
        <p:txBody>
          <a:bodyPr/>
          <a:lstStyle/>
          <a:p>
            <a:r>
              <a:rPr lang="en-US" sz="2571" dirty="0">
                <a:cs typeface="Arial"/>
              </a:rPr>
              <a:t>Commit against Forecast – Option 1</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97923" y="966020"/>
            <a:ext cx="9594949" cy="672685"/>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Option 1 – Mass update the commit values for multiple items together</a:t>
            </a:r>
          </a:p>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Select multiple items records on the main search page. Click on Action </a:t>
            </a:r>
            <a:r>
              <a:rPr lang="en-US" sz="1714" dirty="0">
                <a:solidFill>
                  <a:schemeClr val="dk1"/>
                </a:solidFill>
                <a:latin typeface="Calibri" panose="020F0502020204030204" pitchFamily="34" charset="0"/>
                <a:sym typeface="Wingdings" panose="05000000000000000000" pitchFamily="2" charset="2"/>
              </a:rPr>
              <a:t> Commit Order Forecast</a:t>
            </a:r>
            <a:endParaRPr lang="en-US" sz="1714" dirty="0">
              <a:solidFill>
                <a:schemeClr val="dk1"/>
              </a:solidFill>
              <a:latin typeface="Calibri" panose="020F0502020204030204" pitchFamily="34" charset="0"/>
            </a:endParaRPr>
          </a:p>
        </p:txBody>
      </p:sp>
      <p:sp>
        <p:nvSpPr>
          <p:cNvPr id="6" name="TextBox 5">
            <a:extLst>
              <a:ext uri="{FF2B5EF4-FFF2-40B4-BE49-F238E27FC236}">
                <a16:creationId xmlns:a16="http://schemas.microsoft.com/office/drawing/2014/main" id="{7B071CF3-B62C-4AFA-9230-2F71D585F57C}"/>
              </a:ext>
            </a:extLst>
          </p:cNvPr>
          <p:cNvSpPr txBox="1"/>
          <p:nvPr/>
        </p:nvSpPr>
        <p:spPr>
          <a:xfrm>
            <a:off x="9905575" y="2084921"/>
            <a:ext cx="1299482" cy="1477456"/>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Select multiple records or all records and click on Action </a:t>
            </a:r>
            <a:r>
              <a:rPr lang="en-US" sz="1286" b="1" dirty="0">
                <a:solidFill>
                  <a:prstClr val="black"/>
                </a:solidFill>
                <a:sym typeface="Wingdings" panose="05000000000000000000" pitchFamily="2" charset="2"/>
              </a:rPr>
              <a:t> Commit Order Forecast</a:t>
            </a:r>
            <a:endParaRPr lang="en-US" sz="1286" dirty="0">
              <a:solidFill>
                <a:prstClr val="black"/>
              </a:solidFill>
            </a:endParaRPr>
          </a:p>
        </p:txBody>
      </p:sp>
      <p:sp>
        <p:nvSpPr>
          <p:cNvPr id="13" name="TextBox 12">
            <a:extLst>
              <a:ext uri="{FF2B5EF4-FFF2-40B4-BE49-F238E27FC236}">
                <a16:creationId xmlns:a16="http://schemas.microsoft.com/office/drawing/2014/main" id="{8BCBDAE4-CFEE-471B-9423-611CC80DA7F9}"/>
              </a:ext>
            </a:extLst>
          </p:cNvPr>
          <p:cNvSpPr txBox="1"/>
          <p:nvPr/>
        </p:nvSpPr>
        <p:spPr>
          <a:xfrm>
            <a:off x="8418995" y="5465669"/>
            <a:ext cx="2786063" cy="88383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Select the option for Commit and click on Save and Close</a:t>
            </a:r>
          </a:p>
          <a:p>
            <a:pPr marL="183692" indent="-183692" defTabSz="1306219">
              <a:buFont typeface="Arial" panose="020B0604020202020204" pitchFamily="34" charset="0"/>
              <a:buChar char="•"/>
            </a:pPr>
            <a:r>
              <a:rPr lang="en-US" sz="1286" b="1" dirty="0">
                <a:solidFill>
                  <a:prstClr val="black"/>
                </a:solidFill>
              </a:rPr>
              <a:t>Set to Current forecast</a:t>
            </a:r>
          </a:p>
          <a:p>
            <a:pPr marL="183692" indent="-183692" defTabSz="1306219">
              <a:buFont typeface="Arial" panose="020B0604020202020204" pitchFamily="34" charset="0"/>
              <a:buChar char="•"/>
            </a:pPr>
            <a:r>
              <a:rPr lang="en-US" sz="1286" b="1" dirty="0">
                <a:solidFill>
                  <a:prstClr val="black"/>
                </a:solidFill>
              </a:rPr>
              <a:t>Set to previous commit</a:t>
            </a:r>
          </a:p>
        </p:txBody>
      </p:sp>
      <p:cxnSp>
        <p:nvCxnSpPr>
          <p:cNvPr id="14" name="Straight Arrow Connector 13">
            <a:extLst>
              <a:ext uri="{FF2B5EF4-FFF2-40B4-BE49-F238E27FC236}">
                <a16:creationId xmlns:a16="http://schemas.microsoft.com/office/drawing/2014/main" id="{D68A0636-5BF0-4E91-BF73-53BCAAFC4816}"/>
              </a:ext>
            </a:extLst>
          </p:cNvPr>
          <p:cNvCxnSpPr>
            <a:cxnSpLocks/>
          </p:cNvCxnSpPr>
          <p:nvPr/>
        </p:nvCxnSpPr>
        <p:spPr>
          <a:xfrm flipV="1">
            <a:off x="8590998" y="4850447"/>
            <a:ext cx="508780" cy="65604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E0D95D3-6D1C-4978-9D67-C4A775A39143}"/>
              </a:ext>
            </a:extLst>
          </p:cNvPr>
          <p:cNvCxnSpPr>
            <a:cxnSpLocks/>
            <a:stCxn id="6" idx="1"/>
          </p:cNvCxnSpPr>
          <p:nvPr/>
        </p:nvCxnSpPr>
        <p:spPr>
          <a:xfrm flipH="1" flipV="1">
            <a:off x="2640323" y="2233314"/>
            <a:ext cx="7265252" cy="59033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EE5A76C0-3874-4E5B-8B04-FFF36EC142E0}"/>
              </a:ext>
            </a:extLst>
          </p:cNvPr>
          <p:cNvSpPr/>
          <p:nvPr/>
        </p:nvSpPr>
        <p:spPr>
          <a:xfrm>
            <a:off x="9099777" y="3612697"/>
            <a:ext cx="346982" cy="513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pic>
        <p:nvPicPr>
          <p:cNvPr id="10" name="Picture 9">
            <a:extLst>
              <a:ext uri="{FF2B5EF4-FFF2-40B4-BE49-F238E27FC236}">
                <a16:creationId xmlns:a16="http://schemas.microsoft.com/office/drawing/2014/main" id="{1B184B81-7E29-4587-BD2A-2ACA109B5D73}"/>
              </a:ext>
            </a:extLst>
          </p:cNvPr>
          <p:cNvPicPr>
            <a:picLocks noChangeAspect="1"/>
          </p:cNvPicPr>
          <p:nvPr/>
        </p:nvPicPr>
        <p:blipFill>
          <a:blip r:embed="rId4"/>
          <a:stretch>
            <a:fillRect/>
          </a:stretch>
        </p:blipFill>
        <p:spPr>
          <a:xfrm>
            <a:off x="8655845" y="4094910"/>
            <a:ext cx="2337027" cy="1285875"/>
          </a:xfrm>
          <a:prstGeom prst="rect">
            <a:avLst/>
          </a:prstGeom>
        </p:spPr>
      </p:pic>
      <p:pic>
        <p:nvPicPr>
          <p:cNvPr id="11" name="Picture 10">
            <a:extLst>
              <a:ext uri="{FF2B5EF4-FFF2-40B4-BE49-F238E27FC236}">
                <a16:creationId xmlns:a16="http://schemas.microsoft.com/office/drawing/2014/main" id="{9FADF5F8-372A-4741-A535-E1F5F618B844}"/>
              </a:ext>
            </a:extLst>
          </p:cNvPr>
          <p:cNvPicPr>
            <a:picLocks noChangeAspect="1"/>
          </p:cNvPicPr>
          <p:nvPr/>
        </p:nvPicPr>
        <p:blipFill>
          <a:blip r:embed="rId5"/>
          <a:stretch>
            <a:fillRect/>
          </a:stretch>
        </p:blipFill>
        <p:spPr>
          <a:xfrm>
            <a:off x="2182246" y="4278171"/>
            <a:ext cx="5459866" cy="1469571"/>
          </a:xfrm>
          <a:prstGeom prst="rect">
            <a:avLst/>
          </a:prstGeom>
        </p:spPr>
      </p:pic>
      <p:sp>
        <p:nvSpPr>
          <p:cNvPr id="22" name="Arrow: Left 21">
            <a:extLst>
              <a:ext uri="{FF2B5EF4-FFF2-40B4-BE49-F238E27FC236}">
                <a16:creationId xmlns:a16="http://schemas.microsoft.com/office/drawing/2014/main" id="{B70D5BBB-9AC7-4E12-9238-125EC128192A}"/>
              </a:ext>
            </a:extLst>
          </p:cNvPr>
          <p:cNvSpPr/>
          <p:nvPr/>
        </p:nvSpPr>
        <p:spPr>
          <a:xfrm>
            <a:off x="7809968" y="4664840"/>
            <a:ext cx="508780" cy="190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16" name="Oval 15">
            <a:extLst>
              <a:ext uri="{FF2B5EF4-FFF2-40B4-BE49-F238E27FC236}">
                <a16:creationId xmlns:a16="http://schemas.microsoft.com/office/drawing/2014/main" id="{A46F3099-0BB7-4DFA-A104-CC98A20DDCA0}"/>
              </a:ext>
            </a:extLst>
          </p:cNvPr>
          <p:cNvSpPr/>
          <p:nvPr/>
        </p:nvSpPr>
        <p:spPr>
          <a:xfrm>
            <a:off x="5086733" y="1514105"/>
            <a:ext cx="792976" cy="494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1</a:t>
            </a:r>
          </a:p>
        </p:txBody>
      </p:sp>
      <p:sp>
        <p:nvSpPr>
          <p:cNvPr id="17" name="Oval 16">
            <a:extLst>
              <a:ext uri="{FF2B5EF4-FFF2-40B4-BE49-F238E27FC236}">
                <a16:creationId xmlns:a16="http://schemas.microsoft.com/office/drawing/2014/main" id="{C825598E-DF56-4771-ADA9-EC9E1D05AD38}"/>
              </a:ext>
            </a:extLst>
          </p:cNvPr>
          <p:cNvSpPr/>
          <p:nvPr/>
        </p:nvSpPr>
        <p:spPr>
          <a:xfrm>
            <a:off x="10412081" y="3656881"/>
            <a:ext cx="792976" cy="494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2</a:t>
            </a:r>
          </a:p>
        </p:txBody>
      </p:sp>
      <p:sp>
        <p:nvSpPr>
          <p:cNvPr id="18" name="Oval 17">
            <a:extLst>
              <a:ext uri="{FF2B5EF4-FFF2-40B4-BE49-F238E27FC236}">
                <a16:creationId xmlns:a16="http://schemas.microsoft.com/office/drawing/2014/main" id="{9A056C15-BA65-428E-86A3-BE030EBC8605}"/>
              </a:ext>
            </a:extLst>
          </p:cNvPr>
          <p:cNvSpPr/>
          <p:nvPr/>
        </p:nvSpPr>
        <p:spPr>
          <a:xfrm>
            <a:off x="5303025" y="4094911"/>
            <a:ext cx="792976" cy="494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3</a:t>
            </a:r>
          </a:p>
        </p:txBody>
      </p:sp>
    </p:spTree>
    <p:extLst>
      <p:ext uri="{BB962C8B-B14F-4D97-AF65-F5344CB8AC3E}">
        <p14:creationId xmlns:p14="http://schemas.microsoft.com/office/powerpoint/2010/main" val="13379965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C696C-2C4A-4FF8-B09F-07D2336978CD}"/>
              </a:ext>
            </a:extLst>
          </p:cNvPr>
          <p:cNvPicPr>
            <a:picLocks noChangeAspect="1"/>
          </p:cNvPicPr>
          <p:nvPr/>
        </p:nvPicPr>
        <p:blipFill>
          <a:blip r:embed="rId3"/>
          <a:stretch>
            <a:fillRect/>
          </a:stretch>
        </p:blipFill>
        <p:spPr>
          <a:xfrm>
            <a:off x="1331162" y="1852109"/>
            <a:ext cx="9821504" cy="2194152"/>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89560" y="375951"/>
            <a:ext cx="11201400" cy="571500"/>
          </a:xfrm>
        </p:spPr>
        <p:txBody>
          <a:bodyPr/>
          <a:lstStyle/>
          <a:p>
            <a:r>
              <a:rPr lang="en-US" sz="2571" dirty="0">
                <a:cs typeface="Arial"/>
              </a:rPr>
              <a:t>Commit against Forecast – Option 1</a:t>
            </a:r>
            <a:endParaRPr lang="en-US" dirty="0">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31162" y="1254209"/>
            <a:ext cx="9594949"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Re query the records to see the changes</a:t>
            </a:r>
          </a:p>
        </p:txBody>
      </p:sp>
      <p:sp>
        <p:nvSpPr>
          <p:cNvPr id="6" name="TextBox 5">
            <a:extLst>
              <a:ext uri="{FF2B5EF4-FFF2-40B4-BE49-F238E27FC236}">
                <a16:creationId xmlns:a16="http://schemas.microsoft.com/office/drawing/2014/main" id="{7B071CF3-B62C-4AFA-9230-2F71D585F57C}"/>
              </a:ext>
            </a:extLst>
          </p:cNvPr>
          <p:cNvSpPr txBox="1"/>
          <p:nvPr/>
        </p:nvSpPr>
        <p:spPr>
          <a:xfrm>
            <a:off x="8450036" y="4310876"/>
            <a:ext cx="1299482" cy="1279581"/>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Commit values are updated based on the parameter selected</a:t>
            </a:r>
            <a:endParaRPr lang="en-US" sz="1286" dirty="0">
              <a:solidFill>
                <a:prstClr val="black"/>
              </a:solidFill>
            </a:endParaRPr>
          </a:p>
        </p:txBody>
      </p:sp>
      <p:sp>
        <p:nvSpPr>
          <p:cNvPr id="13" name="TextBox 12">
            <a:extLst>
              <a:ext uri="{FF2B5EF4-FFF2-40B4-BE49-F238E27FC236}">
                <a16:creationId xmlns:a16="http://schemas.microsoft.com/office/drawing/2014/main" id="{8BCBDAE4-CFEE-471B-9423-611CC80DA7F9}"/>
              </a:ext>
            </a:extLst>
          </p:cNvPr>
          <p:cNvSpPr txBox="1"/>
          <p:nvPr/>
        </p:nvSpPr>
        <p:spPr>
          <a:xfrm>
            <a:off x="1785512" y="4396760"/>
            <a:ext cx="2786063"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Can see exceptions where forecast does not match commit</a:t>
            </a:r>
          </a:p>
        </p:txBody>
      </p:sp>
      <p:cxnSp>
        <p:nvCxnSpPr>
          <p:cNvPr id="14" name="Straight Arrow Connector 13">
            <a:extLst>
              <a:ext uri="{FF2B5EF4-FFF2-40B4-BE49-F238E27FC236}">
                <a16:creationId xmlns:a16="http://schemas.microsoft.com/office/drawing/2014/main" id="{D68A0636-5BF0-4E91-BF73-53BCAAFC4816}"/>
              </a:ext>
            </a:extLst>
          </p:cNvPr>
          <p:cNvCxnSpPr>
            <a:cxnSpLocks/>
          </p:cNvCxnSpPr>
          <p:nvPr/>
        </p:nvCxnSpPr>
        <p:spPr>
          <a:xfrm flipH="1" flipV="1">
            <a:off x="1527402" y="3436219"/>
            <a:ext cx="915081" cy="95096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E0D95D3-6D1C-4978-9D67-C4A775A39143}"/>
              </a:ext>
            </a:extLst>
          </p:cNvPr>
          <p:cNvCxnSpPr>
            <a:cxnSpLocks/>
            <a:stCxn id="6" idx="0"/>
          </p:cNvCxnSpPr>
          <p:nvPr/>
        </p:nvCxnSpPr>
        <p:spPr>
          <a:xfrm flipV="1">
            <a:off x="9099777" y="3079569"/>
            <a:ext cx="1428750" cy="123130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0631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068C708-697A-4FBD-8DBF-68D440219F49}"/>
              </a:ext>
            </a:extLst>
          </p:cNvPr>
          <p:cNvPicPr>
            <a:picLocks noChangeAspect="1"/>
          </p:cNvPicPr>
          <p:nvPr/>
        </p:nvPicPr>
        <p:blipFill>
          <a:blip r:embed="rId3"/>
          <a:stretch>
            <a:fillRect/>
          </a:stretch>
        </p:blipFill>
        <p:spPr>
          <a:xfrm>
            <a:off x="1393398" y="4528198"/>
            <a:ext cx="8611614" cy="1918241"/>
          </a:xfrm>
          <a:prstGeom prst="rect">
            <a:avLst/>
          </a:prstGeom>
        </p:spPr>
      </p:pic>
      <p:pic>
        <p:nvPicPr>
          <p:cNvPr id="16" name="Picture 15">
            <a:extLst>
              <a:ext uri="{FF2B5EF4-FFF2-40B4-BE49-F238E27FC236}">
                <a16:creationId xmlns:a16="http://schemas.microsoft.com/office/drawing/2014/main" id="{6324F148-A017-4544-B254-908255B53D66}"/>
              </a:ext>
            </a:extLst>
          </p:cNvPr>
          <p:cNvPicPr>
            <a:picLocks noChangeAspect="1"/>
          </p:cNvPicPr>
          <p:nvPr/>
        </p:nvPicPr>
        <p:blipFill>
          <a:blip r:embed="rId4"/>
          <a:stretch>
            <a:fillRect/>
          </a:stretch>
        </p:blipFill>
        <p:spPr>
          <a:xfrm>
            <a:off x="1372341" y="1847131"/>
            <a:ext cx="8412090" cy="2301261"/>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89560" y="341556"/>
            <a:ext cx="11201400" cy="571500"/>
          </a:xfrm>
        </p:spPr>
        <p:txBody>
          <a:bodyPr/>
          <a:lstStyle/>
          <a:p>
            <a:r>
              <a:rPr lang="en-US" sz="2571" dirty="0">
                <a:cs typeface="Arial"/>
              </a:rPr>
              <a:t>Commit against Forecast – Option 2</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298525" y="1012005"/>
            <a:ext cx="9594949" cy="936475"/>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Option 2 – Mass update the commit values for multiple items together by downloading in excel and uploading the updated file</a:t>
            </a:r>
          </a:p>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Search for specific criteria and . Click on Action </a:t>
            </a:r>
            <a:r>
              <a:rPr lang="en-US" sz="1714" dirty="0">
                <a:solidFill>
                  <a:schemeClr val="dk1"/>
                </a:solidFill>
                <a:latin typeface="Calibri" panose="020F0502020204030204" pitchFamily="34" charset="0"/>
                <a:sym typeface="Wingdings" panose="05000000000000000000" pitchFamily="2" charset="2"/>
              </a:rPr>
              <a:t> Download Search Result</a:t>
            </a:r>
            <a:endParaRPr lang="en-US" sz="1714" dirty="0">
              <a:solidFill>
                <a:schemeClr val="dk1"/>
              </a:solidFill>
              <a:latin typeface="Calibri" panose="020F0502020204030204" pitchFamily="34" charset="0"/>
            </a:endParaRPr>
          </a:p>
        </p:txBody>
      </p:sp>
      <p:sp>
        <p:nvSpPr>
          <p:cNvPr id="6" name="TextBox 5">
            <a:extLst>
              <a:ext uri="{FF2B5EF4-FFF2-40B4-BE49-F238E27FC236}">
                <a16:creationId xmlns:a16="http://schemas.microsoft.com/office/drawing/2014/main" id="{7B071CF3-B62C-4AFA-9230-2F71D585F57C}"/>
              </a:ext>
            </a:extLst>
          </p:cNvPr>
          <p:cNvSpPr txBox="1"/>
          <p:nvPr/>
        </p:nvSpPr>
        <p:spPr>
          <a:xfrm>
            <a:off x="9905575" y="2084921"/>
            <a:ext cx="1299482" cy="685957"/>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click on Action </a:t>
            </a:r>
            <a:r>
              <a:rPr lang="en-US" sz="1286" b="1" dirty="0">
                <a:solidFill>
                  <a:prstClr val="black"/>
                </a:solidFill>
                <a:sym typeface="Wingdings" panose="05000000000000000000" pitchFamily="2" charset="2"/>
              </a:rPr>
              <a:t> Download Search result</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a:stCxn id="6" idx="1"/>
          </p:cNvCxnSpPr>
          <p:nvPr/>
        </p:nvCxnSpPr>
        <p:spPr>
          <a:xfrm flipH="1">
            <a:off x="2816500" y="2427900"/>
            <a:ext cx="7089075" cy="35693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EE5A76C0-3874-4E5B-8B04-FFF36EC142E0}"/>
              </a:ext>
            </a:extLst>
          </p:cNvPr>
          <p:cNvSpPr/>
          <p:nvPr/>
        </p:nvSpPr>
        <p:spPr>
          <a:xfrm>
            <a:off x="9038545" y="4063121"/>
            <a:ext cx="346982" cy="51316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13" name="TextBox 12">
            <a:extLst>
              <a:ext uri="{FF2B5EF4-FFF2-40B4-BE49-F238E27FC236}">
                <a16:creationId xmlns:a16="http://schemas.microsoft.com/office/drawing/2014/main" id="{8BCBDAE4-CFEE-471B-9423-611CC80DA7F9}"/>
              </a:ext>
            </a:extLst>
          </p:cNvPr>
          <p:cNvSpPr txBox="1"/>
          <p:nvPr/>
        </p:nvSpPr>
        <p:spPr>
          <a:xfrm>
            <a:off x="6252482" y="5951798"/>
            <a:ext cx="2786063"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Check that details of all the items in Search criteria is downloaded</a:t>
            </a:r>
          </a:p>
        </p:txBody>
      </p:sp>
      <p:sp>
        <p:nvSpPr>
          <p:cNvPr id="11" name="Oval 10">
            <a:extLst>
              <a:ext uri="{FF2B5EF4-FFF2-40B4-BE49-F238E27FC236}">
                <a16:creationId xmlns:a16="http://schemas.microsoft.com/office/drawing/2014/main" id="{BB1A1EFB-5645-41B1-97D6-54DB79603BF4}"/>
              </a:ext>
            </a:extLst>
          </p:cNvPr>
          <p:cNvSpPr/>
          <p:nvPr/>
        </p:nvSpPr>
        <p:spPr>
          <a:xfrm>
            <a:off x="9212036" y="1878240"/>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1</a:t>
            </a:r>
          </a:p>
        </p:txBody>
      </p:sp>
      <p:sp>
        <p:nvSpPr>
          <p:cNvPr id="12" name="Oval 11">
            <a:extLst>
              <a:ext uri="{FF2B5EF4-FFF2-40B4-BE49-F238E27FC236}">
                <a16:creationId xmlns:a16="http://schemas.microsoft.com/office/drawing/2014/main" id="{B53781B9-2A24-4F4C-AAD8-EB9F36466C82}"/>
              </a:ext>
            </a:extLst>
          </p:cNvPr>
          <p:cNvSpPr/>
          <p:nvPr/>
        </p:nvSpPr>
        <p:spPr>
          <a:xfrm>
            <a:off x="7626084" y="4323405"/>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2</a:t>
            </a:r>
          </a:p>
        </p:txBody>
      </p:sp>
    </p:spTree>
    <p:extLst>
      <p:ext uri="{BB962C8B-B14F-4D97-AF65-F5344CB8AC3E}">
        <p14:creationId xmlns:p14="http://schemas.microsoft.com/office/powerpoint/2010/main" val="6048046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726D8-9BE0-4B86-BBD1-A7F79D721BB8}"/>
              </a:ext>
            </a:extLst>
          </p:cNvPr>
          <p:cNvPicPr>
            <a:picLocks noChangeAspect="1"/>
          </p:cNvPicPr>
          <p:nvPr/>
        </p:nvPicPr>
        <p:blipFill>
          <a:blip r:embed="rId3"/>
          <a:stretch>
            <a:fillRect/>
          </a:stretch>
        </p:blipFill>
        <p:spPr>
          <a:xfrm>
            <a:off x="1214335" y="1286426"/>
            <a:ext cx="8593774" cy="2612570"/>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320040" y="260875"/>
            <a:ext cx="11201400" cy="571500"/>
          </a:xfrm>
        </p:spPr>
        <p:txBody>
          <a:bodyPr/>
          <a:lstStyle/>
          <a:p>
            <a:r>
              <a:rPr lang="en-US" sz="2571" dirty="0">
                <a:cs typeface="Arial"/>
              </a:rPr>
              <a:t>Commit against Forecast – Option 2 </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214336" y="814298"/>
            <a:ext cx="859377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Make changes to the excel file (Add/Edit the commit values) and upload the file </a:t>
            </a:r>
          </a:p>
        </p:txBody>
      </p:sp>
      <p:sp>
        <p:nvSpPr>
          <p:cNvPr id="6" name="TextBox 5">
            <a:extLst>
              <a:ext uri="{FF2B5EF4-FFF2-40B4-BE49-F238E27FC236}">
                <a16:creationId xmlns:a16="http://schemas.microsoft.com/office/drawing/2014/main" id="{7B071CF3-B62C-4AFA-9230-2F71D585F57C}"/>
              </a:ext>
            </a:extLst>
          </p:cNvPr>
          <p:cNvSpPr txBox="1"/>
          <p:nvPr/>
        </p:nvSpPr>
        <p:spPr>
          <a:xfrm>
            <a:off x="9905575" y="1758350"/>
            <a:ext cx="1299482" cy="1675330"/>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Upload file by clicking on Action </a:t>
            </a:r>
            <a:r>
              <a:rPr lang="en-US" sz="1286" b="1" dirty="0">
                <a:solidFill>
                  <a:prstClr val="black"/>
                </a:solidFill>
                <a:sym typeface="Wingdings" panose="05000000000000000000" pitchFamily="2" charset="2"/>
              </a:rPr>
              <a:t> upload or by clicking upload  button and click on Submit</a:t>
            </a:r>
            <a:endParaRPr lang="en-US" sz="1286" dirty="0">
              <a:solidFill>
                <a:prstClr val="black"/>
              </a:solidFill>
            </a:endParaRPr>
          </a:p>
        </p:txBody>
      </p:sp>
      <p:sp>
        <p:nvSpPr>
          <p:cNvPr id="15" name="Arrow: Down 14">
            <a:extLst>
              <a:ext uri="{FF2B5EF4-FFF2-40B4-BE49-F238E27FC236}">
                <a16:creationId xmlns:a16="http://schemas.microsoft.com/office/drawing/2014/main" id="{EE5A76C0-3874-4E5B-8B04-FFF36EC142E0}"/>
              </a:ext>
            </a:extLst>
          </p:cNvPr>
          <p:cNvSpPr/>
          <p:nvPr/>
        </p:nvSpPr>
        <p:spPr>
          <a:xfrm>
            <a:off x="8630330" y="3764521"/>
            <a:ext cx="306161" cy="44630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26" name="Arrow: Left 25">
            <a:extLst>
              <a:ext uri="{FF2B5EF4-FFF2-40B4-BE49-F238E27FC236}">
                <a16:creationId xmlns:a16="http://schemas.microsoft.com/office/drawing/2014/main" id="{294B3DB0-8C3D-4970-9536-2EBA8530487B}"/>
              </a:ext>
            </a:extLst>
          </p:cNvPr>
          <p:cNvSpPr/>
          <p:nvPr/>
        </p:nvSpPr>
        <p:spPr>
          <a:xfrm>
            <a:off x="6911896" y="4664840"/>
            <a:ext cx="508780" cy="190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22" name="TextBox 21">
            <a:extLst>
              <a:ext uri="{FF2B5EF4-FFF2-40B4-BE49-F238E27FC236}">
                <a16:creationId xmlns:a16="http://schemas.microsoft.com/office/drawing/2014/main" id="{8B423046-BDC9-4454-9B31-5EA3B45D1493}"/>
              </a:ext>
            </a:extLst>
          </p:cNvPr>
          <p:cNvSpPr txBox="1"/>
          <p:nvPr/>
        </p:nvSpPr>
        <p:spPr>
          <a:xfrm>
            <a:off x="7420676" y="5664074"/>
            <a:ext cx="3709542"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Click on Ok and re query the data to see the uploaded values</a:t>
            </a:r>
            <a:endParaRPr lang="en-US" sz="1286" dirty="0">
              <a:solidFill>
                <a:prstClr val="black"/>
              </a:solidFill>
            </a:endParaRPr>
          </a:p>
        </p:txBody>
      </p:sp>
      <p:pic>
        <p:nvPicPr>
          <p:cNvPr id="9" name="Picture 8">
            <a:extLst>
              <a:ext uri="{FF2B5EF4-FFF2-40B4-BE49-F238E27FC236}">
                <a16:creationId xmlns:a16="http://schemas.microsoft.com/office/drawing/2014/main" id="{1580E683-6281-4A67-AAA3-9275D9B62730}"/>
              </a:ext>
            </a:extLst>
          </p:cNvPr>
          <p:cNvPicPr>
            <a:picLocks noChangeAspect="1"/>
          </p:cNvPicPr>
          <p:nvPr/>
        </p:nvPicPr>
        <p:blipFill>
          <a:blip r:embed="rId4"/>
          <a:stretch>
            <a:fillRect/>
          </a:stretch>
        </p:blipFill>
        <p:spPr>
          <a:xfrm>
            <a:off x="7522730" y="4218214"/>
            <a:ext cx="3709542" cy="1285875"/>
          </a:xfrm>
          <a:prstGeom prst="rect">
            <a:avLst/>
          </a:prstGeom>
        </p:spPr>
      </p:pic>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flipV="1">
            <a:off x="2971192" y="1322942"/>
            <a:ext cx="6934383" cy="97238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4B2C5EC-3A5F-4F46-A125-DDC57A919C60}"/>
              </a:ext>
            </a:extLst>
          </p:cNvPr>
          <p:cNvSpPr/>
          <p:nvPr/>
        </p:nvSpPr>
        <p:spPr>
          <a:xfrm>
            <a:off x="9905575" y="1322943"/>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3</a:t>
            </a:r>
          </a:p>
        </p:txBody>
      </p:sp>
      <p:sp>
        <p:nvSpPr>
          <p:cNvPr id="13" name="Oval 12">
            <a:extLst>
              <a:ext uri="{FF2B5EF4-FFF2-40B4-BE49-F238E27FC236}">
                <a16:creationId xmlns:a16="http://schemas.microsoft.com/office/drawing/2014/main" id="{97DAC083-DFDB-46E1-B07C-90FE18CDCF52}"/>
              </a:ext>
            </a:extLst>
          </p:cNvPr>
          <p:cNvSpPr/>
          <p:nvPr/>
        </p:nvSpPr>
        <p:spPr>
          <a:xfrm>
            <a:off x="10018253" y="5254211"/>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4</a:t>
            </a:r>
          </a:p>
        </p:txBody>
      </p:sp>
      <p:pic>
        <p:nvPicPr>
          <p:cNvPr id="16" name="Picture 15">
            <a:extLst>
              <a:ext uri="{FF2B5EF4-FFF2-40B4-BE49-F238E27FC236}">
                <a16:creationId xmlns:a16="http://schemas.microsoft.com/office/drawing/2014/main" id="{B29C00AE-D3C4-46BF-BB1A-C85F21D82EA5}"/>
              </a:ext>
            </a:extLst>
          </p:cNvPr>
          <p:cNvPicPr>
            <a:picLocks noChangeAspect="1"/>
          </p:cNvPicPr>
          <p:nvPr/>
        </p:nvPicPr>
        <p:blipFill>
          <a:blip r:embed="rId5"/>
          <a:stretch>
            <a:fillRect/>
          </a:stretch>
        </p:blipFill>
        <p:spPr>
          <a:xfrm>
            <a:off x="1308714" y="4028050"/>
            <a:ext cx="5603183" cy="2194152"/>
          </a:xfrm>
          <a:prstGeom prst="rect">
            <a:avLst/>
          </a:prstGeom>
        </p:spPr>
      </p:pic>
    </p:spTree>
    <p:extLst>
      <p:ext uri="{BB962C8B-B14F-4D97-AF65-F5344CB8AC3E}">
        <p14:creationId xmlns:p14="http://schemas.microsoft.com/office/powerpoint/2010/main" val="93997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4718E-A502-47D0-BE61-345A349DCA3D}"/>
              </a:ext>
            </a:extLst>
          </p:cNvPr>
          <p:cNvPicPr>
            <a:picLocks noChangeAspect="1"/>
          </p:cNvPicPr>
          <p:nvPr/>
        </p:nvPicPr>
        <p:blipFill>
          <a:blip r:embed="rId3"/>
          <a:stretch>
            <a:fillRect/>
          </a:stretch>
        </p:blipFill>
        <p:spPr>
          <a:xfrm>
            <a:off x="1393399" y="4066733"/>
            <a:ext cx="6169090" cy="2379706"/>
          </a:xfrm>
          <a:prstGeom prst="rect">
            <a:avLst/>
          </a:prstGeom>
        </p:spPr>
      </p:pic>
      <p:pic>
        <p:nvPicPr>
          <p:cNvPr id="3" name="Picture 2">
            <a:extLst>
              <a:ext uri="{FF2B5EF4-FFF2-40B4-BE49-F238E27FC236}">
                <a16:creationId xmlns:a16="http://schemas.microsoft.com/office/drawing/2014/main" id="{D069D9E4-E00B-4E30-91A8-0C3F3E4ED257}"/>
              </a:ext>
            </a:extLst>
          </p:cNvPr>
          <p:cNvPicPr>
            <a:picLocks noChangeAspect="1"/>
          </p:cNvPicPr>
          <p:nvPr/>
        </p:nvPicPr>
        <p:blipFill>
          <a:blip r:embed="rId4"/>
          <a:stretch>
            <a:fillRect/>
          </a:stretch>
        </p:blipFill>
        <p:spPr>
          <a:xfrm>
            <a:off x="1331161" y="1827660"/>
            <a:ext cx="8401348" cy="1898226"/>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99720" y="242140"/>
            <a:ext cx="11201400" cy="571500"/>
          </a:xfrm>
        </p:spPr>
        <p:txBody>
          <a:bodyPr/>
          <a:lstStyle/>
          <a:p>
            <a:r>
              <a:rPr lang="en-US" sz="2571" dirty="0">
                <a:cs typeface="Arial"/>
              </a:rPr>
              <a:t>Commit against Forecast – Option 3 </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31161" y="933765"/>
            <a:ext cx="9594949" cy="936475"/>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Option 3 – Item level update – Download data in Excel, Edit/update data and Upload data </a:t>
            </a:r>
          </a:p>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Forecast and Commit data can be downloaded in excel format and necessary changes can be made to commit data. Once done, the file can be uploaded back .</a:t>
            </a:r>
          </a:p>
        </p:txBody>
      </p:sp>
      <p:sp>
        <p:nvSpPr>
          <p:cNvPr id="6" name="TextBox 5">
            <a:extLst>
              <a:ext uri="{FF2B5EF4-FFF2-40B4-BE49-F238E27FC236}">
                <a16:creationId xmlns:a16="http://schemas.microsoft.com/office/drawing/2014/main" id="{7B071CF3-B62C-4AFA-9230-2F71D585F57C}"/>
              </a:ext>
            </a:extLst>
          </p:cNvPr>
          <p:cNvSpPr txBox="1"/>
          <p:nvPr/>
        </p:nvSpPr>
        <p:spPr>
          <a:xfrm>
            <a:off x="9879205" y="2050556"/>
            <a:ext cx="1299482" cy="1675330"/>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Download records by clicking on Action </a:t>
            </a:r>
            <a:r>
              <a:rPr lang="en-US" sz="1286" b="1" dirty="0">
                <a:solidFill>
                  <a:prstClr val="black"/>
                </a:solidFill>
                <a:sym typeface="Wingdings" panose="05000000000000000000" pitchFamily="2" charset="2"/>
              </a:rPr>
              <a:t> Download or by clicking download button</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flipV="1">
            <a:off x="3099027" y="2276115"/>
            <a:ext cx="6998111" cy="44071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EE5A76C0-3874-4E5B-8B04-FFF36EC142E0}"/>
              </a:ext>
            </a:extLst>
          </p:cNvPr>
          <p:cNvSpPr/>
          <p:nvPr/>
        </p:nvSpPr>
        <p:spPr>
          <a:xfrm>
            <a:off x="9099777" y="3429000"/>
            <a:ext cx="346982" cy="51316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26" name="Arrow: Left 25">
            <a:extLst>
              <a:ext uri="{FF2B5EF4-FFF2-40B4-BE49-F238E27FC236}">
                <a16:creationId xmlns:a16="http://schemas.microsoft.com/office/drawing/2014/main" id="{294B3DB0-8C3D-4970-9536-2EBA8530487B}"/>
              </a:ext>
            </a:extLst>
          </p:cNvPr>
          <p:cNvSpPr/>
          <p:nvPr/>
        </p:nvSpPr>
        <p:spPr>
          <a:xfrm>
            <a:off x="7562488" y="4452254"/>
            <a:ext cx="508780" cy="190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pic>
        <p:nvPicPr>
          <p:cNvPr id="10" name="Picture 9">
            <a:extLst>
              <a:ext uri="{FF2B5EF4-FFF2-40B4-BE49-F238E27FC236}">
                <a16:creationId xmlns:a16="http://schemas.microsoft.com/office/drawing/2014/main" id="{C7B54A2A-0433-476C-BF38-B6A240D5F926}"/>
              </a:ext>
            </a:extLst>
          </p:cNvPr>
          <p:cNvPicPr>
            <a:picLocks noChangeAspect="1"/>
          </p:cNvPicPr>
          <p:nvPr/>
        </p:nvPicPr>
        <p:blipFill>
          <a:blip r:embed="rId5"/>
          <a:stretch>
            <a:fillRect/>
          </a:stretch>
        </p:blipFill>
        <p:spPr>
          <a:xfrm>
            <a:off x="7816878" y="3914956"/>
            <a:ext cx="3388179" cy="2534831"/>
          </a:xfrm>
          <a:prstGeom prst="rect">
            <a:avLst/>
          </a:prstGeom>
        </p:spPr>
      </p:pic>
      <p:sp>
        <p:nvSpPr>
          <p:cNvPr id="22" name="TextBox 21">
            <a:extLst>
              <a:ext uri="{FF2B5EF4-FFF2-40B4-BE49-F238E27FC236}">
                <a16:creationId xmlns:a16="http://schemas.microsoft.com/office/drawing/2014/main" id="{8B423046-BDC9-4454-9B31-5EA3B45D1493}"/>
              </a:ext>
            </a:extLst>
          </p:cNvPr>
          <p:cNvSpPr txBox="1"/>
          <p:nvPr/>
        </p:nvSpPr>
        <p:spPr>
          <a:xfrm>
            <a:off x="7816879" y="4102427"/>
            <a:ext cx="3186689"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Select different parameters for download</a:t>
            </a:r>
            <a:endParaRPr lang="en-US" sz="1286" dirty="0">
              <a:solidFill>
                <a:prstClr val="black"/>
              </a:solidFill>
            </a:endParaRPr>
          </a:p>
        </p:txBody>
      </p:sp>
      <p:sp>
        <p:nvSpPr>
          <p:cNvPr id="12" name="Oval 11">
            <a:extLst>
              <a:ext uri="{FF2B5EF4-FFF2-40B4-BE49-F238E27FC236}">
                <a16:creationId xmlns:a16="http://schemas.microsoft.com/office/drawing/2014/main" id="{706C32AA-B82A-489C-AB48-238B4360EDEB}"/>
              </a:ext>
            </a:extLst>
          </p:cNvPr>
          <p:cNvSpPr/>
          <p:nvPr/>
        </p:nvSpPr>
        <p:spPr>
          <a:xfrm>
            <a:off x="9375173" y="1700232"/>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1</a:t>
            </a:r>
          </a:p>
        </p:txBody>
      </p:sp>
      <p:sp>
        <p:nvSpPr>
          <p:cNvPr id="13" name="Oval 12">
            <a:extLst>
              <a:ext uri="{FF2B5EF4-FFF2-40B4-BE49-F238E27FC236}">
                <a16:creationId xmlns:a16="http://schemas.microsoft.com/office/drawing/2014/main" id="{39E3719F-101C-47ED-A40C-8F1C2FD8DCC1}"/>
              </a:ext>
            </a:extLst>
          </p:cNvPr>
          <p:cNvSpPr/>
          <p:nvPr/>
        </p:nvSpPr>
        <p:spPr>
          <a:xfrm>
            <a:off x="10158828" y="5089621"/>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2</a:t>
            </a:r>
          </a:p>
        </p:txBody>
      </p:sp>
      <p:sp>
        <p:nvSpPr>
          <p:cNvPr id="14" name="Oval 13">
            <a:extLst>
              <a:ext uri="{FF2B5EF4-FFF2-40B4-BE49-F238E27FC236}">
                <a16:creationId xmlns:a16="http://schemas.microsoft.com/office/drawing/2014/main" id="{5DDBB3AC-CD4C-42D4-95BA-0D9C853381FE}"/>
              </a:ext>
            </a:extLst>
          </p:cNvPr>
          <p:cNvSpPr/>
          <p:nvPr/>
        </p:nvSpPr>
        <p:spPr>
          <a:xfrm>
            <a:off x="1795237" y="4148043"/>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3</a:t>
            </a:r>
          </a:p>
        </p:txBody>
      </p:sp>
    </p:spTree>
    <p:extLst>
      <p:ext uri="{BB962C8B-B14F-4D97-AF65-F5344CB8AC3E}">
        <p14:creationId xmlns:p14="http://schemas.microsoft.com/office/powerpoint/2010/main" val="8357873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4D3007-3FB3-4F95-9DAE-DB3E0486B48E}"/>
              </a:ext>
            </a:extLst>
          </p:cNvPr>
          <p:cNvPicPr>
            <a:picLocks noChangeAspect="1"/>
          </p:cNvPicPr>
          <p:nvPr/>
        </p:nvPicPr>
        <p:blipFill>
          <a:blip r:embed="rId3"/>
          <a:stretch>
            <a:fillRect/>
          </a:stretch>
        </p:blipFill>
        <p:spPr>
          <a:xfrm>
            <a:off x="1331162" y="1264075"/>
            <a:ext cx="8372924" cy="2694213"/>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89560" y="254391"/>
            <a:ext cx="11201400" cy="571500"/>
          </a:xfrm>
        </p:spPr>
        <p:txBody>
          <a:bodyPr/>
          <a:lstStyle/>
          <a:p>
            <a:r>
              <a:rPr lang="en-US" sz="2571" dirty="0">
                <a:cs typeface="Arial"/>
              </a:rPr>
              <a:t>Commit against Forecast – Option 3</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31162" y="843850"/>
            <a:ext cx="837292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Make changes to the excel file (Add/Edit the commit values) and upload the file </a:t>
            </a:r>
          </a:p>
        </p:txBody>
      </p:sp>
      <p:sp>
        <p:nvSpPr>
          <p:cNvPr id="6" name="TextBox 5">
            <a:extLst>
              <a:ext uri="{FF2B5EF4-FFF2-40B4-BE49-F238E27FC236}">
                <a16:creationId xmlns:a16="http://schemas.microsoft.com/office/drawing/2014/main" id="{7B071CF3-B62C-4AFA-9230-2F71D585F57C}"/>
              </a:ext>
            </a:extLst>
          </p:cNvPr>
          <p:cNvSpPr txBox="1"/>
          <p:nvPr/>
        </p:nvSpPr>
        <p:spPr>
          <a:xfrm>
            <a:off x="9905575" y="2084921"/>
            <a:ext cx="1299482" cy="1675330"/>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Upload file by clicking on Action </a:t>
            </a:r>
            <a:r>
              <a:rPr lang="en-US" sz="1286" b="1" dirty="0">
                <a:solidFill>
                  <a:prstClr val="black"/>
                </a:solidFill>
                <a:sym typeface="Wingdings" panose="05000000000000000000" pitchFamily="2" charset="2"/>
              </a:rPr>
              <a:t> upload or by clicking upload  button and click on Submit</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flipV="1">
            <a:off x="3364366" y="1602340"/>
            <a:ext cx="6541209" cy="69298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EE5A76C0-3874-4E5B-8B04-FFF36EC142E0}"/>
              </a:ext>
            </a:extLst>
          </p:cNvPr>
          <p:cNvSpPr/>
          <p:nvPr/>
        </p:nvSpPr>
        <p:spPr>
          <a:xfrm>
            <a:off x="8630330" y="3927807"/>
            <a:ext cx="306161" cy="446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26" name="Arrow: Left 25">
            <a:extLst>
              <a:ext uri="{FF2B5EF4-FFF2-40B4-BE49-F238E27FC236}">
                <a16:creationId xmlns:a16="http://schemas.microsoft.com/office/drawing/2014/main" id="{294B3DB0-8C3D-4970-9536-2EBA8530487B}"/>
              </a:ext>
            </a:extLst>
          </p:cNvPr>
          <p:cNvSpPr/>
          <p:nvPr/>
        </p:nvSpPr>
        <p:spPr>
          <a:xfrm>
            <a:off x="6911896" y="4664840"/>
            <a:ext cx="508780" cy="190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22" name="TextBox 21">
            <a:extLst>
              <a:ext uri="{FF2B5EF4-FFF2-40B4-BE49-F238E27FC236}">
                <a16:creationId xmlns:a16="http://schemas.microsoft.com/office/drawing/2014/main" id="{8B423046-BDC9-4454-9B31-5EA3B45D1493}"/>
              </a:ext>
            </a:extLst>
          </p:cNvPr>
          <p:cNvSpPr txBox="1"/>
          <p:nvPr/>
        </p:nvSpPr>
        <p:spPr>
          <a:xfrm>
            <a:off x="7420676" y="5664074"/>
            <a:ext cx="3709542"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Click on Ok and re query the data to see the uploaded values</a:t>
            </a:r>
            <a:endParaRPr lang="en-US" sz="1286" dirty="0">
              <a:solidFill>
                <a:prstClr val="black"/>
              </a:solidFill>
            </a:endParaRPr>
          </a:p>
        </p:txBody>
      </p:sp>
      <p:pic>
        <p:nvPicPr>
          <p:cNvPr id="9" name="Picture 8">
            <a:extLst>
              <a:ext uri="{FF2B5EF4-FFF2-40B4-BE49-F238E27FC236}">
                <a16:creationId xmlns:a16="http://schemas.microsoft.com/office/drawing/2014/main" id="{1580E683-6281-4A67-AAA3-9275D9B62730}"/>
              </a:ext>
            </a:extLst>
          </p:cNvPr>
          <p:cNvPicPr>
            <a:picLocks noChangeAspect="1"/>
          </p:cNvPicPr>
          <p:nvPr/>
        </p:nvPicPr>
        <p:blipFill>
          <a:blip r:embed="rId4"/>
          <a:stretch>
            <a:fillRect/>
          </a:stretch>
        </p:blipFill>
        <p:spPr>
          <a:xfrm>
            <a:off x="7420676" y="4340679"/>
            <a:ext cx="3709542" cy="1285875"/>
          </a:xfrm>
          <a:prstGeom prst="rect">
            <a:avLst/>
          </a:prstGeom>
        </p:spPr>
      </p:pic>
      <p:pic>
        <p:nvPicPr>
          <p:cNvPr id="12" name="Picture 11">
            <a:extLst>
              <a:ext uri="{FF2B5EF4-FFF2-40B4-BE49-F238E27FC236}">
                <a16:creationId xmlns:a16="http://schemas.microsoft.com/office/drawing/2014/main" id="{9A0D7B67-7326-49A7-9CA2-9EE6C549107A}"/>
              </a:ext>
            </a:extLst>
          </p:cNvPr>
          <p:cNvPicPr>
            <a:picLocks noChangeAspect="1"/>
          </p:cNvPicPr>
          <p:nvPr/>
        </p:nvPicPr>
        <p:blipFill>
          <a:blip r:embed="rId5"/>
          <a:stretch>
            <a:fillRect/>
          </a:stretch>
        </p:blipFill>
        <p:spPr>
          <a:xfrm>
            <a:off x="1331161" y="4167421"/>
            <a:ext cx="5580735" cy="2192128"/>
          </a:xfrm>
          <a:prstGeom prst="rect">
            <a:avLst/>
          </a:prstGeom>
        </p:spPr>
      </p:pic>
      <p:sp>
        <p:nvSpPr>
          <p:cNvPr id="16" name="TextBox 15">
            <a:extLst>
              <a:ext uri="{FF2B5EF4-FFF2-40B4-BE49-F238E27FC236}">
                <a16:creationId xmlns:a16="http://schemas.microsoft.com/office/drawing/2014/main" id="{F464A41A-F28E-496B-8543-ABDAEFF53458}"/>
              </a:ext>
            </a:extLst>
          </p:cNvPr>
          <p:cNvSpPr txBox="1"/>
          <p:nvPr/>
        </p:nvSpPr>
        <p:spPr>
          <a:xfrm>
            <a:off x="2517215" y="3989039"/>
            <a:ext cx="4786420"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For all records, where Current Commit is less than Current Forecast, Cumulative commit value is shown in </a:t>
            </a:r>
            <a:r>
              <a:rPr lang="en-US" sz="1286" b="1" dirty="0">
                <a:solidFill>
                  <a:srgbClr val="C00000"/>
                </a:solidFill>
              </a:rPr>
              <a:t>RED</a:t>
            </a:r>
          </a:p>
        </p:txBody>
      </p:sp>
      <p:cxnSp>
        <p:nvCxnSpPr>
          <p:cNvPr id="17" name="Straight Arrow Connector 16">
            <a:extLst>
              <a:ext uri="{FF2B5EF4-FFF2-40B4-BE49-F238E27FC236}">
                <a16:creationId xmlns:a16="http://schemas.microsoft.com/office/drawing/2014/main" id="{4A645DF3-CA19-4C68-B93A-A0CF61BDCBC2}"/>
              </a:ext>
            </a:extLst>
          </p:cNvPr>
          <p:cNvCxnSpPr>
            <a:cxnSpLocks/>
          </p:cNvCxnSpPr>
          <p:nvPr/>
        </p:nvCxnSpPr>
        <p:spPr>
          <a:xfrm>
            <a:off x="5280105" y="4405411"/>
            <a:ext cx="144375" cy="140911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6CB61E2-7C4E-41AD-8779-A7671DA16E96}"/>
              </a:ext>
            </a:extLst>
          </p:cNvPr>
          <p:cNvSpPr/>
          <p:nvPr/>
        </p:nvSpPr>
        <p:spPr>
          <a:xfrm>
            <a:off x="7420676" y="1270326"/>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4</a:t>
            </a:r>
          </a:p>
        </p:txBody>
      </p:sp>
      <p:sp>
        <p:nvSpPr>
          <p:cNvPr id="18" name="Oval 17">
            <a:extLst>
              <a:ext uri="{FF2B5EF4-FFF2-40B4-BE49-F238E27FC236}">
                <a16:creationId xmlns:a16="http://schemas.microsoft.com/office/drawing/2014/main" id="{DB675107-F7C4-4CBB-B375-1B9567EC5AFD}"/>
              </a:ext>
            </a:extLst>
          </p:cNvPr>
          <p:cNvSpPr/>
          <p:nvPr/>
        </p:nvSpPr>
        <p:spPr>
          <a:xfrm>
            <a:off x="5751741" y="4899748"/>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6</a:t>
            </a:r>
          </a:p>
        </p:txBody>
      </p:sp>
      <p:sp>
        <p:nvSpPr>
          <p:cNvPr id="19" name="Oval 18">
            <a:extLst>
              <a:ext uri="{FF2B5EF4-FFF2-40B4-BE49-F238E27FC236}">
                <a16:creationId xmlns:a16="http://schemas.microsoft.com/office/drawing/2014/main" id="{9726F7DC-D572-4790-9371-7FEF32E6D458}"/>
              </a:ext>
            </a:extLst>
          </p:cNvPr>
          <p:cNvSpPr/>
          <p:nvPr/>
        </p:nvSpPr>
        <p:spPr>
          <a:xfrm>
            <a:off x="9674786" y="4121817"/>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5</a:t>
            </a:r>
          </a:p>
        </p:txBody>
      </p:sp>
    </p:spTree>
    <p:extLst>
      <p:ext uri="{BB962C8B-B14F-4D97-AF65-F5344CB8AC3E}">
        <p14:creationId xmlns:p14="http://schemas.microsoft.com/office/powerpoint/2010/main" val="30646973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04F1007-C14A-4E41-9167-62ADDD54D760}"/>
              </a:ext>
            </a:extLst>
          </p:cNvPr>
          <p:cNvPicPr>
            <a:picLocks noChangeAspect="1"/>
          </p:cNvPicPr>
          <p:nvPr/>
        </p:nvPicPr>
        <p:blipFill>
          <a:blip r:embed="rId3"/>
          <a:stretch>
            <a:fillRect/>
          </a:stretch>
        </p:blipFill>
        <p:spPr>
          <a:xfrm>
            <a:off x="8418995" y="4064634"/>
            <a:ext cx="2786063" cy="1286067"/>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89560" y="219235"/>
            <a:ext cx="11201400" cy="571500"/>
          </a:xfrm>
        </p:spPr>
        <p:txBody>
          <a:bodyPr/>
          <a:lstStyle/>
          <a:p>
            <a:r>
              <a:rPr lang="en-US" sz="2571" dirty="0">
                <a:cs typeface="Arial"/>
              </a:rPr>
              <a:t>Commit against Forecast – Option 4</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31162" y="865073"/>
            <a:ext cx="8574414" cy="6722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Option 4 – Update the commit values for an item with different options available</a:t>
            </a:r>
          </a:p>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Select multiple records or all records and click on Action </a:t>
            </a:r>
            <a:r>
              <a:rPr lang="en-US" sz="1714" dirty="0">
                <a:solidFill>
                  <a:schemeClr val="dk1"/>
                </a:solidFill>
                <a:latin typeface="Calibri" panose="020F0502020204030204" pitchFamily="34" charset="0"/>
                <a:sym typeface="Wingdings" panose="05000000000000000000" pitchFamily="2" charset="2"/>
              </a:rPr>
              <a:t> Edit or Edit button</a:t>
            </a:r>
            <a:endParaRPr lang="en-US" sz="1714" dirty="0">
              <a:solidFill>
                <a:schemeClr val="dk1"/>
              </a:solidFill>
              <a:latin typeface="Calibri" panose="020F0502020204030204" pitchFamily="34" charset="0"/>
            </a:endParaRPr>
          </a:p>
        </p:txBody>
      </p:sp>
      <p:sp>
        <p:nvSpPr>
          <p:cNvPr id="6" name="TextBox 5">
            <a:extLst>
              <a:ext uri="{FF2B5EF4-FFF2-40B4-BE49-F238E27FC236}">
                <a16:creationId xmlns:a16="http://schemas.microsoft.com/office/drawing/2014/main" id="{7B071CF3-B62C-4AFA-9230-2F71D585F57C}"/>
              </a:ext>
            </a:extLst>
          </p:cNvPr>
          <p:cNvSpPr txBox="1"/>
          <p:nvPr/>
        </p:nvSpPr>
        <p:spPr>
          <a:xfrm>
            <a:off x="9905575" y="2084921"/>
            <a:ext cx="1299482" cy="1279581"/>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Select multiple records or all records and click on Action </a:t>
            </a:r>
            <a:r>
              <a:rPr lang="en-US" sz="1286" b="1" dirty="0">
                <a:solidFill>
                  <a:prstClr val="black"/>
                </a:solidFill>
                <a:sym typeface="Wingdings" panose="05000000000000000000" pitchFamily="2" charset="2"/>
              </a:rPr>
              <a:t> Edit or click on Edit button</a:t>
            </a:r>
            <a:endParaRPr lang="en-US" sz="1286" dirty="0">
              <a:solidFill>
                <a:prstClr val="black"/>
              </a:solidFill>
            </a:endParaRPr>
          </a:p>
        </p:txBody>
      </p:sp>
      <p:sp>
        <p:nvSpPr>
          <p:cNvPr id="13" name="TextBox 12">
            <a:extLst>
              <a:ext uri="{FF2B5EF4-FFF2-40B4-BE49-F238E27FC236}">
                <a16:creationId xmlns:a16="http://schemas.microsoft.com/office/drawing/2014/main" id="{8BCBDAE4-CFEE-471B-9423-611CC80DA7F9}"/>
              </a:ext>
            </a:extLst>
          </p:cNvPr>
          <p:cNvSpPr txBox="1"/>
          <p:nvPr/>
        </p:nvSpPr>
        <p:spPr>
          <a:xfrm>
            <a:off x="8418995" y="5465669"/>
            <a:ext cx="2786063" cy="1081706"/>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Select the option for Commit and click on Save and Close</a:t>
            </a:r>
          </a:p>
          <a:p>
            <a:pPr marL="183692" indent="-183692" defTabSz="1306219">
              <a:buFont typeface="Arial" panose="020B0604020202020204" pitchFamily="34" charset="0"/>
              <a:buChar char="•"/>
            </a:pPr>
            <a:r>
              <a:rPr lang="en-US" sz="1286" b="1" dirty="0">
                <a:solidFill>
                  <a:prstClr val="black"/>
                </a:solidFill>
              </a:rPr>
              <a:t>Set to Current forecast</a:t>
            </a:r>
          </a:p>
          <a:p>
            <a:pPr marL="183692" indent="-183692" defTabSz="1306219">
              <a:buFont typeface="Arial" panose="020B0604020202020204" pitchFamily="34" charset="0"/>
              <a:buChar char="•"/>
            </a:pPr>
            <a:r>
              <a:rPr lang="en-US" sz="1286" b="1" dirty="0">
                <a:solidFill>
                  <a:prstClr val="black"/>
                </a:solidFill>
              </a:rPr>
              <a:t>Set to previous commit</a:t>
            </a:r>
          </a:p>
          <a:p>
            <a:pPr marL="183692" indent="-183692" defTabSz="1306219">
              <a:buFont typeface="Arial" panose="020B0604020202020204" pitchFamily="34" charset="0"/>
              <a:buChar char="•"/>
            </a:pPr>
            <a:r>
              <a:rPr lang="en-US" sz="1286" b="1" dirty="0">
                <a:solidFill>
                  <a:prstClr val="black"/>
                </a:solidFill>
              </a:rPr>
              <a:t>Set to explicit  values</a:t>
            </a:r>
            <a:endParaRPr lang="en-US" sz="1286" dirty="0">
              <a:solidFill>
                <a:prstClr val="black"/>
              </a:solidFill>
            </a:endParaRPr>
          </a:p>
        </p:txBody>
      </p:sp>
      <p:cxnSp>
        <p:nvCxnSpPr>
          <p:cNvPr id="14" name="Straight Arrow Connector 13">
            <a:extLst>
              <a:ext uri="{FF2B5EF4-FFF2-40B4-BE49-F238E27FC236}">
                <a16:creationId xmlns:a16="http://schemas.microsoft.com/office/drawing/2014/main" id="{D68A0636-5BF0-4E91-BF73-53BCAAFC4816}"/>
              </a:ext>
            </a:extLst>
          </p:cNvPr>
          <p:cNvCxnSpPr>
            <a:cxnSpLocks/>
          </p:cNvCxnSpPr>
          <p:nvPr/>
        </p:nvCxnSpPr>
        <p:spPr>
          <a:xfrm flipV="1">
            <a:off x="8590998" y="4850447"/>
            <a:ext cx="508780" cy="65604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AA3171B-E7A2-431A-97E1-4CD7C6CC8539}"/>
              </a:ext>
            </a:extLst>
          </p:cNvPr>
          <p:cNvPicPr>
            <a:picLocks noChangeAspect="1"/>
          </p:cNvPicPr>
          <p:nvPr/>
        </p:nvPicPr>
        <p:blipFill>
          <a:blip r:embed="rId4"/>
          <a:stretch>
            <a:fillRect/>
          </a:stretch>
        </p:blipFill>
        <p:spPr>
          <a:xfrm>
            <a:off x="1331161" y="1541940"/>
            <a:ext cx="8374134" cy="2376918"/>
          </a:xfrm>
          <a:prstGeom prst="rect">
            <a:avLst/>
          </a:prstGeom>
        </p:spPr>
      </p:pic>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flipV="1">
            <a:off x="2486706" y="2012307"/>
            <a:ext cx="7418869" cy="45739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EE5A76C0-3874-4E5B-8B04-FFF36EC142E0}"/>
              </a:ext>
            </a:extLst>
          </p:cNvPr>
          <p:cNvSpPr/>
          <p:nvPr/>
        </p:nvSpPr>
        <p:spPr>
          <a:xfrm>
            <a:off x="9099777" y="3612697"/>
            <a:ext cx="346982" cy="51316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pic>
        <p:nvPicPr>
          <p:cNvPr id="18" name="Picture 17">
            <a:extLst>
              <a:ext uri="{FF2B5EF4-FFF2-40B4-BE49-F238E27FC236}">
                <a16:creationId xmlns:a16="http://schemas.microsoft.com/office/drawing/2014/main" id="{80B07BBC-6AFA-4C2E-B09E-9735D890EC2D}"/>
              </a:ext>
            </a:extLst>
          </p:cNvPr>
          <p:cNvPicPr>
            <a:picLocks noChangeAspect="1"/>
          </p:cNvPicPr>
          <p:nvPr/>
        </p:nvPicPr>
        <p:blipFill>
          <a:blip r:embed="rId5"/>
          <a:stretch>
            <a:fillRect/>
          </a:stretch>
        </p:blipFill>
        <p:spPr>
          <a:xfrm>
            <a:off x="1506991" y="4125865"/>
            <a:ext cx="6653468" cy="2376918"/>
          </a:xfrm>
          <a:prstGeom prst="rect">
            <a:avLst/>
          </a:prstGeom>
        </p:spPr>
      </p:pic>
      <p:sp>
        <p:nvSpPr>
          <p:cNvPr id="20" name="TextBox 19">
            <a:extLst>
              <a:ext uri="{FF2B5EF4-FFF2-40B4-BE49-F238E27FC236}">
                <a16:creationId xmlns:a16="http://schemas.microsoft.com/office/drawing/2014/main" id="{18F366F8-CABF-49FE-8639-3C64E8DA6691}"/>
              </a:ext>
            </a:extLst>
          </p:cNvPr>
          <p:cNvSpPr txBox="1"/>
          <p:nvPr/>
        </p:nvSpPr>
        <p:spPr>
          <a:xfrm>
            <a:off x="5078866" y="4077550"/>
            <a:ext cx="2694214"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Once updated, click on Commit button or Action </a:t>
            </a:r>
            <a:r>
              <a:rPr lang="en-US" sz="1286" b="1" dirty="0">
                <a:solidFill>
                  <a:prstClr val="black"/>
                </a:solidFill>
                <a:sym typeface="Wingdings" panose="05000000000000000000" pitchFamily="2" charset="2"/>
              </a:rPr>
              <a:t> Commit</a:t>
            </a:r>
            <a:endParaRPr lang="en-US" sz="1286" dirty="0">
              <a:solidFill>
                <a:prstClr val="black"/>
              </a:solidFill>
            </a:endParaRPr>
          </a:p>
        </p:txBody>
      </p:sp>
      <p:cxnSp>
        <p:nvCxnSpPr>
          <p:cNvPr id="21" name="Straight Arrow Connector 20">
            <a:extLst>
              <a:ext uri="{FF2B5EF4-FFF2-40B4-BE49-F238E27FC236}">
                <a16:creationId xmlns:a16="http://schemas.microsoft.com/office/drawing/2014/main" id="{9D5D1DB6-67E4-4E15-BAAF-6917A6ACB4A8}"/>
              </a:ext>
            </a:extLst>
          </p:cNvPr>
          <p:cNvCxnSpPr>
            <a:cxnSpLocks/>
            <a:stCxn id="20" idx="1"/>
          </p:cNvCxnSpPr>
          <p:nvPr/>
        </p:nvCxnSpPr>
        <p:spPr>
          <a:xfrm flipH="1">
            <a:off x="2813277" y="4321591"/>
            <a:ext cx="2265589" cy="25060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D8FDE41-7982-4907-8591-7A3463AF026B}"/>
              </a:ext>
            </a:extLst>
          </p:cNvPr>
          <p:cNvPicPr>
            <a:picLocks noChangeAspect="1"/>
          </p:cNvPicPr>
          <p:nvPr/>
        </p:nvPicPr>
        <p:blipFill>
          <a:blip r:embed="rId6"/>
          <a:stretch>
            <a:fillRect/>
          </a:stretch>
        </p:blipFill>
        <p:spPr>
          <a:xfrm>
            <a:off x="5609545" y="5386728"/>
            <a:ext cx="2326821" cy="920184"/>
          </a:xfrm>
          <a:prstGeom prst="rect">
            <a:avLst/>
          </a:prstGeom>
        </p:spPr>
      </p:pic>
      <p:sp>
        <p:nvSpPr>
          <p:cNvPr id="26" name="Arrow: Left 25">
            <a:extLst>
              <a:ext uri="{FF2B5EF4-FFF2-40B4-BE49-F238E27FC236}">
                <a16:creationId xmlns:a16="http://schemas.microsoft.com/office/drawing/2014/main" id="{294B3DB0-8C3D-4970-9536-2EBA8530487B}"/>
              </a:ext>
            </a:extLst>
          </p:cNvPr>
          <p:cNvSpPr/>
          <p:nvPr/>
        </p:nvSpPr>
        <p:spPr>
          <a:xfrm>
            <a:off x="7910215" y="4805794"/>
            <a:ext cx="508780" cy="1904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a:p>
        </p:txBody>
      </p:sp>
      <p:sp>
        <p:nvSpPr>
          <p:cNvPr id="16" name="Oval 15">
            <a:extLst>
              <a:ext uri="{FF2B5EF4-FFF2-40B4-BE49-F238E27FC236}">
                <a16:creationId xmlns:a16="http://schemas.microsoft.com/office/drawing/2014/main" id="{02999819-1B38-4BAE-A34C-7BD3E6AD8DE0}"/>
              </a:ext>
            </a:extLst>
          </p:cNvPr>
          <p:cNvSpPr/>
          <p:nvPr/>
        </p:nvSpPr>
        <p:spPr>
          <a:xfrm>
            <a:off x="9495545" y="1678908"/>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1</a:t>
            </a:r>
          </a:p>
        </p:txBody>
      </p:sp>
      <p:sp>
        <p:nvSpPr>
          <p:cNvPr id="17" name="Oval 16">
            <a:extLst>
              <a:ext uri="{FF2B5EF4-FFF2-40B4-BE49-F238E27FC236}">
                <a16:creationId xmlns:a16="http://schemas.microsoft.com/office/drawing/2014/main" id="{F6E5F081-9D4C-489D-80CD-BE35FEC21AFE}"/>
              </a:ext>
            </a:extLst>
          </p:cNvPr>
          <p:cNvSpPr/>
          <p:nvPr/>
        </p:nvSpPr>
        <p:spPr>
          <a:xfrm>
            <a:off x="10288521" y="3990296"/>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2</a:t>
            </a:r>
          </a:p>
        </p:txBody>
      </p:sp>
      <p:sp>
        <p:nvSpPr>
          <p:cNvPr id="19" name="Oval 18">
            <a:extLst>
              <a:ext uri="{FF2B5EF4-FFF2-40B4-BE49-F238E27FC236}">
                <a16:creationId xmlns:a16="http://schemas.microsoft.com/office/drawing/2014/main" id="{9CED576E-9101-4D22-BAA4-CF06F81132C3}"/>
              </a:ext>
            </a:extLst>
          </p:cNvPr>
          <p:cNvSpPr/>
          <p:nvPr/>
        </p:nvSpPr>
        <p:spPr>
          <a:xfrm>
            <a:off x="4383382" y="3830229"/>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3</a:t>
            </a:r>
          </a:p>
        </p:txBody>
      </p:sp>
    </p:spTree>
    <p:extLst>
      <p:ext uri="{BB962C8B-B14F-4D97-AF65-F5344CB8AC3E}">
        <p14:creationId xmlns:p14="http://schemas.microsoft.com/office/powerpoint/2010/main" val="40065488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7B9806-F782-4CFF-A431-EF89CF3C57F1}"/>
              </a:ext>
            </a:extLst>
          </p:cNvPr>
          <p:cNvPicPr>
            <a:picLocks noChangeAspect="1"/>
          </p:cNvPicPr>
          <p:nvPr/>
        </p:nvPicPr>
        <p:blipFill>
          <a:blip r:embed="rId3"/>
          <a:stretch>
            <a:fillRect/>
          </a:stretch>
        </p:blipFill>
        <p:spPr>
          <a:xfrm>
            <a:off x="1331161" y="1212364"/>
            <a:ext cx="8482991" cy="2350006"/>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69240" y="230646"/>
            <a:ext cx="11201400" cy="571500"/>
          </a:xfrm>
        </p:spPr>
        <p:txBody>
          <a:bodyPr/>
          <a:lstStyle/>
          <a:p>
            <a:r>
              <a:rPr lang="en-US" sz="2571" dirty="0">
                <a:cs typeface="Arial"/>
              </a:rPr>
              <a:t>Commit against Forecast – Option 5</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81070" y="761277"/>
            <a:ext cx="8544916"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Option 5 – Update Commit values for individual buckets manually</a:t>
            </a:r>
          </a:p>
        </p:txBody>
      </p:sp>
      <p:sp>
        <p:nvSpPr>
          <p:cNvPr id="6" name="TextBox 5">
            <a:extLst>
              <a:ext uri="{FF2B5EF4-FFF2-40B4-BE49-F238E27FC236}">
                <a16:creationId xmlns:a16="http://schemas.microsoft.com/office/drawing/2014/main" id="{7B071CF3-B62C-4AFA-9230-2F71D585F57C}"/>
              </a:ext>
            </a:extLst>
          </p:cNvPr>
          <p:cNvSpPr txBox="1"/>
          <p:nvPr/>
        </p:nvSpPr>
        <p:spPr>
          <a:xfrm>
            <a:off x="9905575" y="2084921"/>
            <a:ext cx="1299482" cy="1279581"/>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Update Commit values for individual records and save </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a:off x="5364616" y="2469696"/>
            <a:ext cx="4540959" cy="51026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2936DA1-0EFB-48B0-91DE-FC09157949B4}"/>
              </a:ext>
            </a:extLst>
          </p:cNvPr>
          <p:cNvPicPr>
            <a:picLocks noChangeAspect="1"/>
          </p:cNvPicPr>
          <p:nvPr/>
        </p:nvPicPr>
        <p:blipFill>
          <a:blip r:embed="rId4"/>
          <a:stretch>
            <a:fillRect/>
          </a:stretch>
        </p:blipFill>
        <p:spPr>
          <a:xfrm>
            <a:off x="1280560" y="3649996"/>
            <a:ext cx="8482991" cy="2836654"/>
          </a:xfrm>
          <a:prstGeom prst="rect">
            <a:avLst/>
          </a:prstGeom>
        </p:spPr>
      </p:pic>
      <p:sp>
        <p:nvSpPr>
          <p:cNvPr id="13" name="TextBox 12">
            <a:extLst>
              <a:ext uri="{FF2B5EF4-FFF2-40B4-BE49-F238E27FC236}">
                <a16:creationId xmlns:a16="http://schemas.microsoft.com/office/drawing/2014/main" id="{8BCBDAE4-CFEE-471B-9423-611CC80DA7F9}"/>
              </a:ext>
            </a:extLst>
          </p:cNvPr>
          <p:cNvSpPr txBox="1"/>
          <p:nvPr/>
        </p:nvSpPr>
        <p:spPr>
          <a:xfrm>
            <a:off x="9925985" y="4382775"/>
            <a:ext cx="1299482" cy="2466829"/>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After saving the records, Cumulative Commit will be calculated and displayed. Click on Commit icon or Action </a:t>
            </a:r>
            <a:r>
              <a:rPr lang="en-US" sz="1286" b="1" dirty="0">
                <a:solidFill>
                  <a:prstClr val="black"/>
                </a:solidFill>
                <a:sym typeface="Wingdings" panose="05000000000000000000" pitchFamily="2" charset="2"/>
              </a:rPr>
              <a:t> Commit to update the values</a:t>
            </a:r>
            <a:endParaRPr lang="en-US" sz="1286" dirty="0">
              <a:solidFill>
                <a:prstClr val="black"/>
              </a:solidFill>
            </a:endParaRPr>
          </a:p>
        </p:txBody>
      </p:sp>
      <p:cxnSp>
        <p:nvCxnSpPr>
          <p:cNvPr id="14" name="Straight Arrow Connector 13">
            <a:extLst>
              <a:ext uri="{FF2B5EF4-FFF2-40B4-BE49-F238E27FC236}">
                <a16:creationId xmlns:a16="http://schemas.microsoft.com/office/drawing/2014/main" id="{D68A0636-5BF0-4E91-BF73-53BCAAFC4816}"/>
              </a:ext>
            </a:extLst>
          </p:cNvPr>
          <p:cNvCxnSpPr>
            <a:cxnSpLocks/>
          </p:cNvCxnSpPr>
          <p:nvPr/>
        </p:nvCxnSpPr>
        <p:spPr>
          <a:xfrm flipH="1" flipV="1">
            <a:off x="3165526" y="4250696"/>
            <a:ext cx="6760459" cy="1117322"/>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BAD6E85-B4FC-4791-B76A-0E501D5D4651}"/>
              </a:ext>
            </a:extLst>
          </p:cNvPr>
          <p:cNvSpPr/>
          <p:nvPr/>
        </p:nvSpPr>
        <p:spPr>
          <a:xfrm>
            <a:off x="9529497" y="1593710"/>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1</a:t>
            </a:r>
          </a:p>
        </p:txBody>
      </p:sp>
      <p:sp>
        <p:nvSpPr>
          <p:cNvPr id="15" name="Oval 14">
            <a:extLst>
              <a:ext uri="{FF2B5EF4-FFF2-40B4-BE49-F238E27FC236}">
                <a16:creationId xmlns:a16="http://schemas.microsoft.com/office/drawing/2014/main" id="{A230A78B-0003-4840-BDA7-6C86F294F8E3}"/>
              </a:ext>
            </a:extLst>
          </p:cNvPr>
          <p:cNvSpPr/>
          <p:nvPr/>
        </p:nvSpPr>
        <p:spPr>
          <a:xfrm>
            <a:off x="8817740" y="4012733"/>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2</a:t>
            </a:r>
          </a:p>
        </p:txBody>
      </p:sp>
    </p:spTree>
    <p:extLst>
      <p:ext uri="{BB962C8B-B14F-4D97-AF65-F5344CB8AC3E}">
        <p14:creationId xmlns:p14="http://schemas.microsoft.com/office/powerpoint/2010/main" val="7948766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28B498-AE98-493D-BEBE-095F57DBDBA1}"/>
              </a:ext>
            </a:extLst>
          </p:cNvPr>
          <p:cNvSpPr>
            <a:spLocks noGrp="1"/>
          </p:cNvSpPr>
          <p:nvPr>
            <p:ph type="title" idx="4294967295"/>
          </p:nvPr>
        </p:nvSpPr>
        <p:spPr>
          <a:xfrm>
            <a:off x="1006867" y="960675"/>
            <a:ext cx="9594850" cy="488950"/>
          </a:xfrm>
        </p:spPr>
        <p:txBody>
          <a:bodyPr/>
          <a:lstStyle/>
          <a:p>
            <a:r>
              <a:rPr lang="en-US" dirty="0"/>
              <a:t>Course Agenda</a:t>
            </a:r>
          </a:p>
        </p:txBody>
      </p:sp>
      <p:sp>
        <p:nvSpPr>
          <p:cNvPr id="93" name="Rectangle 92">
            <a:extLst>
              <a:ext uri="{FF2B5EF4-FFF2-40B4-BE49-F238E27FC236}">
                <a16:creationId xmlns:a16="http://schemas.microsoft.com/office/drawing/2014/main" id="{F53496E1-00C6-48CF-8831-D4526A8D82D5}"/>
              </a:ext>
            </a:extLst>
          </p:cNvPr>
          <p:cNvSpPr/>
          <p:nvPr/>
        </p:nvSpPr>
        <p:spPr>
          <a:xfrm>
            <a:off x="7324470" y="2331854"/>
            <a:ext cx="1331544" cy="293478"/>
          </a:xfrm>
          <a:prstGeom prst="rect">
            <a:avLst/>
          </a:prstGeom>
        </p:spPr>
        <p:txBody>
          <a:bodyPr>
            <a:spAutoFit/>
          </a:bodyPr>
          <a:lstStyle/>
          <a:p>
            <a:pPr algn="ctr"/>
            <a:r>
              <a:rPr lang="en-US" sz="1307" dirty="0">
                <a:solidFill>
                  <a:schemeClr val="bg1"/>
                </a:solidFill>
              </a:rPr>
              <a:t>IMAGE/ICON</a:t>
            </a:r>
          </a:p>
        </p:txBody>
      </p:sp>
      <p:sp>
        <p:nvSpPr>
          <p:cNvPr id="95" name="Rectangle 94">
            <a:extLst>
              <a:ext uri="{FF2B5EF4-FFF2-40B4-BE49-F238E27FC236}">
                <a16:creationId xmlns:a16="http://schemas.microsoft.com/office/drawing/2014/main" id="{8DD633D4-6827-4989-BF83-5E293E499C8E}"/>
              </a:ext>
            </a:extLst>
          </p:cNvPr>
          <p:cNvSpPr/>
          <p:nvPr/>
        </p:nvSpPr>
        <p:spPr>
          <a:xfrm>
            <a:off x="7324470" y="4191417"/>
            <a:ext cx="1331544" cy="293478"/>
          </a:xfrm>
          <a:prstGeom prst="rect">
            <a:avLst/>
          </a:prstGeom>
        </p:spPr>
        <p:txBody>
          <a:bodyPr>
            <a:spAutoFit/>
          </a:bodyPr>
          <a:lstStyle/>
          <a:p>
            <a:pPr algn="ctr"/>
            <a:r>
              <a:rPr lang="en-US" sz="1307" dirty="0">
                <a:solidFill>
                  <a:schemeClr val="bg1"/>
                </a:solidFill>
              </a:rPr>
              <a:t>IMAGE/ICON</a:t>
            </a:r>
          </a:p>
        </p:txBody>
      </p:sp>
      <p:graphicFrame>
        <p:nvGraphicFramePr>
          <p:cNvPr id="27" name="Table 26"/>
          <p:cNvGraphicFramePr>
            <a:graphicFrameLocks noGrp="1"/>
          </p:cNvGraphicFramePr>
          <p:nvPr>
            <p:extLst>
              <p:ext uri="{D42A27DB-BD31-4B8C-83A1-F6EECF244321}">
                <p14:modId xmlns:p14="http://schemas.microsoft.com/office/powerpoint/2010/main" val="1690821658"/>
              </p:ext>
            </p:extLst>
          </p:nvPr>
        </p:nvGraphicFramePr>
        <p:xfrm>
          <a:off x="1006867" y="2331854"/>
          <a:ext cx="9935109" cy="2461408"/>
        </p:xfrm>
        <a:graphic>
          <a:graphicData uri="http://schemas.openxmlformats.org/drawingml/2006/table">
            <a:tbl>
              <a:tblPr firstRow="1" bandRow="1">
                <a:tableStyleId>{5C22544A-7EE6-4342-B048-85BDC9FD1C3A}</a:tableStyleId>
              </a:tblPr>
              <a:tblGrid>
                <a:gridCol w="4581133">
                  <a:extLst>
                    <a:ext uri="{9D8B030D-6E8A-4147-A177-3AD203B41FA5}">
                      <a16:colId xmlns:a16="http://schemas.microsoft.com/office/drawing/2014/main" val="20000"/>
                    </a:ext>
                  </a:extLst>
                </a:gridCol>
                <a:gridCol w="5353976">
                  <a:extLst>
                    <a:ext uri="{9D8B030D-6E8A-4147-A177-3AD203B41FA5}">
                      <a16:colId xmlns:a16="http://schemas.microsoft.com/office/drawing/2014/main" val="20001"/>
                    </a:ext>
                  </a:extLst>
                </a:gridCol>
              </a:tblGrid>
              <a:tr h="968368">
                <a:tc>
                  <a:txBody>
                    <a:bodyPr/>
                    <a:lstStyle/>
                    <a:p>
                      <a:pPr marL="0" algn="ctr" defTabSz="731063" rtl="0" eaLnBrk="1" latinLnBrk="0" hangingPunct="1"/>
                      <a:r>
                        <a:rPr lang="en-US" sz="1700" kern="1200" dirty="0">
                          <a:solidFill>
                            <a:schemeClr val="bg1"/>
                          </a:solidFill>
                          <a:latin typeface="+mn-lt"/>
                          <a:ea typeface="+mn-ea"/>
                          <a:cs typeface="+mn-cs"/>
                        </a:rPr>
                        <a:t>Topic</a:t>
                      </a:r>
                    </a:p>
                  </a:txBody>
                  <a:tcPr marL="97971" marR="97971" marT="48986" marB="48986" anchor="ctr">
                    <a:solidFill>
                      <a:schemeClr val="accent2"/>
                    </a:solidFill>
                  </a:tcPr>
                </a:tc>
                <a:tc>
                  <a:txBody>
                    <a:bodyPr/>
                    <a:lstStyle/>
                    <a:p>
                      <a:pPr marL="0" algn="ctr" defTabSz="731063" rtl="0" eaLnBrk="1" latinLnBrk="0" hangingPunct="1"/>
                      <a:r>
                        <a:rPr lang="en-US" sz="1700" kern="1200" dirty="0">
                          <a:solidFill>
                            <a:schemeClr val="bg1"/>
                          </a:solidFill>
                          <a:latin typeface="+mn-lt"/>
                          <a:ea typeface="+mn-ea"/>
                          <a:cs typeface="+mn-cs"/>
                        </a:rPr>
                        <a:t>Objective</a:t>
                      </a:r>
                    </a:p>
                  </a:txBody>
                  <a:tcPr marL="97971" marR="97971" marT="48986" marB="48986" anchor="ctr">
                    <a:solidFill>
                      <a:schemeClr val="accent2"/>
                    </a:solidFill>
                  </a:tcPr>
                </a:tc>
                <a:extLst>
                  <a:ext uri="{0D108BD9-81ED-4DB2-BD59-A6C34878D82A}">
                    <a16:rowId xmlns:a16="http://schemas.microsoft.com/office/drawing/2014/main" val="10000"/>
                  </a:ext>
                </a:extLst>
              </a:tr>
              <a:tr h="1493040">
                <a:tc>
                  <a:txBody>
                    <a:bodyPr/>
                    <a:lstStyle/>
                    <a:p>
                      <a:pPr algn="l"/>
                      <a:r>
                        <a:rPr lang="en-US" sz="1700" dirty="0"/>
                        <a:t>Review Supplier Forecast &amp; Provide Supply Commit</a:t>
                      </a:r>
                      <a:endParaRPr lang="en-US" sz="1700" baseline="0" dirty="0"/>
                    </a:p>
                  </a:txBody>
                  <a:tcPr marL="97971" marR="97971" marT="48986" marB="48986" anchor="ctr"/>
                </a:tc>
                <a:tc>
                  <a:txBody>
                    <a:bodyPr/>
                    <a:lstStyle/>
                    <a:p>
                      <a:pPr marL="0" marR="0" lvl="0" indent="0" algn="l" defTabSz="731063"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Calibri" panose="020F0502020204030204" pitchFamily="34" charset="0"/>
                          <a:ea typeface="+mn-ea"/>
                          <a:cs typeface="+mn-cs"/>
                        </a:rPr>
                        <a:t>How suppliers will review forecast and provide commit against the forecast</a:t>
                      </a:r>
                    </a:p>
                  </a:txBody>
                  <a:tcPr marL="97971" marR="97971" marT="48986" marB="48986"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853894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D7DA0-B0E6-4D19-A3AF-8CEC787BC291}"/>
              </a:ext>
            </a:extLst>
          </p:cNvPr>
          <p:cNvPicPr>
            <a:picLocks noChangeAspect="1"/>
          </p:cNvPicPr>
          <p:nvPr/>
        </p:nvPicPr>
        <p:blipFill>
          <a:blip r:embed="rId3"/>
          <a:stretch>
            <a:fillRect/>
          </a:stretch>
        </p:blipFill>
        <p:spPr>
          <a:xfrm>
            <a:off x="1111487" y="2155299"/>
            <a:ext cx="9969023" cy="2763596"/>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69240" y="268378"/>
            <a:ext cx="11201400" cy="571500"/>
          </a:xfrm>
        </p:spPr>
        <p:txBody>
          <a:bodyPr/>
          <a:lstStyle/>
          <a:p>
            <a:r>
              <a:rPr lang="en-US" sz="2571" dirty="0">
                <a:cs typeface="Arial"/>
              </a:rPr>
              <a:t>Status of File after uploading Commit</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298525" y="1065005"/>
            <a:ext cx="9594949" cy="936475"/>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rgbClr val="C00000"/>
                </a:solidFill>
                <a:latin typeface="Calibri" panose="020F0502020204030204" pitchFamily="34" charset="0"/>
              </a:rPr>
              <a:t>Navigation </a:t>
            </a:r>
            <a:r>
              <a:rPr lang="en-US" sz="1714" dirty="0">
                <a:solidFill>
                  <a:schemeClr val="dk1"/>
                </a:solidFill>
                <a:latin typeface="Calibri" panose="020F0502020204030204" pitchFamily="34" charset="0"/>
              </a:rPr>
              <a:t>– Supplier Portal Work area </a:t>
            </a:r>
            <a:r>
              <a:rPr lang="en-US" sz="1714" dirty="0">
                <a:solidFill>
                  <a:schemeClr val="dk1"/>
                </a:solidFill>
                <a:latin typeface="Calibri" panose="020F0502020204030204" pitchFamily="34" charset="0"/>
                <a:sym typeface="Wingdings" panose="05000000000000000000" pitchFamily="2" charset="2"/>
              </a:rPr>
              <a:t> Supply Plan  Manage Order Forecasts and Commits  Action  Review Scheduled Upload Files</a:t>
            </a:r>
          </a:p>
          <a:p>
            <a:pPr marL="0" lvl="1" defTabSz="783261" fontAlgn="base">
              <a:spcBef>
                <a:spcPct val="20000"/>
              </a:spcBef>
              <a:spcAft>
                <a:spcPct val="0"/>
              </a:spcAft>
              <a:buSzPct val="145000"/>
            </a:pPr>
            <a:endParaRPr lang="en-US" sz="1714" dirty="0">
              <a:solidFill>
                <a:schemeClr val="dk1"/>
              </a:solidFill>
              <a:latin typeface="Calibri" panose="020F0502020204030204" pitchFamily="34" charset="0"/>
            </a:endParaRPr>
          </a:p>
        </p:txBody>
      </p:sp>
      <p:cxnSp>
        <p:nvCxnSpPr>
          <p:cNvPr id="14" name="Straight Arrow Connector 13">
            <a:extLst>
              <a:ext uri="{FF2B5EF4-FFF2-40B4-BE49-F238E27FC236}">
                <a16:creationId xmlns:a16="http://schemas.microsoft.com/office/drawing/2014/main" id="{D68A0636-5BF0-4E91-BF73-53BCAAFC4816}"/>
              </a:ext>
            </a:extLst>
          </p:cNvPr>
          <p:cNvCxnSpPr>
            <a:cxnSpLocks/>
          </p:cNvCxnSpPr>
          <p:nvPr/>
        </p:nvCxnSpPr>
        <p:spPr>
          <a:xfrm flipH="1" flipV="1">
            <a:off x="2815699" y="4536136"/>
            <a:ext cx="850233" cy="71987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CBDAE4-CFEE-471B-9423-611CC80DA7F9}"/>
              </a:ext>
            </a:extLst>
          </p:cNvPr>
          <p:cNvSpPr txBox="1"/>
          <p:nvPr/>
        </p:nvSpPr>
        <p:spPr>
          <a:xfrm>
            <a:off x="3208011" y="5256011"/>
            <a:ext cx="2786063" cy="290208"/>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Open Review Upload Files</a:t>
            </a:r>
          </a:p>
        </p:txBody>
      </p:sp>
      <p:sp>
        <p:nvSpPr>
          <p:cNvPr id="11" name="Oval 10">
            <a:extLst>
              <a:ext uri="{FF2B5EF4-FFF2-40B4-BE49-F238E27FC236}">
                <a16:creationId xmlns:a16="http://schemas.microsoft.com/office/drawing/2014/main" id="{BB1A1EFB-5645-41B1-97D6-54DB79603BF4}"/>
              </a:ext>
            </a:extLst>
          </p:cNvPr>
          <p:cNvSpPr/>
          <p:nvPr/>
        </p:nvSpPr>
        <p:spPr>
          <a:xfrm>
            <a:off x="7399433" y="2047203"/>
            <a:ext cx="792976" cy="46516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1</a:t>
            </a:r>
          </a:p>
        </p:txBody>
      </p:sp>
    </p:spTree>
    <p:extLst>
      <p:ext uri="{BB962C8B-B14F-4D97-AF65-F5344CB8AC3E}">
        <p14:creationId xmlns:p14="http://schemas.microsoft.com/office/powerpoint/2010/main" val="63123943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615B4A-8D6C-4705-BCF1-A187E21B705D}"/>
              </a:ext>
            </a:extLst>
          </p:cNvPr>
          <p:cNvPicPr/>
          <p:nvPr/>
        </p:nvPicPr>
        <p:blipFill>
          <a:blip r:embed="rId3"/>
          <a:stretch>
            <a:fillRect/>
          </a:stretch>
        </p:blipFill>
        <p:spPr>
          <a:xfrm>
            <a:off x="1331161" y="1305301"/>
            <a:ext cx="8676028" cy="1966098"/>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362768" y="327178"/>
            <a:ext cx="11201400" cy="571500"/>
          </a:xfrm>
        </p:spPr>
        <p:txBody>
          <a:bodyPr/>
          <a:lstStyle/>
          <a:p>
            <a:r>
              <a:rPr lang="en-US" sz="2571" dirty="0">
                <a:cs typeface="Arial"/>
              </a:rPr>
              <a:t>Status of File after uploading Commit</a:t>
            </a:r>
            <a:endParaRPr lang="en-US" dirty="0">
              <a:solidFill>
                <a:srgbClr val="FF0000"/>
              </a:solidFill>
              <a:latin typeface="+mj-lt"/>
            </a:endParaRPr>
          </a:p>
        </p:txBody>
      </p:sp>
      <p:cxnSp>
        <p:nvCxnSpPr>
          <p:cNvPr id="14" name="Straight Arrow Connector 13">
            <a:extLst>
              <a:ext uri="{FF2B5EF4-FFF2-40B4-BE49-F238E27FC236}">
                <a16:creationId xmlns:a16="http://schemas.microsoft.com/office/drawing/2014/main" id="{D68A0636-5BF0-4E91-BF73-53BCAAFC4816}"/>
              </a:ext>
            </a:extLst>
          </p:cNvPr>
          <p:cNvCxnSpPr>
            <a:cxnSpLocks/>
          </p:cNvCxnSpPr>
          <p:nvPr/>
        </p:nvCxnSpPr>
        <p:spPr>
          <a:xfrm flipH="1">
            <a:off x="6785756" y="1357515"/>
            <a:ext cx="631004" cy="51878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CBDAE4-CFEE-471B-9423-611CC80DA7F9}"/>
              </a:ext>
            </a:extLst>
          </p:cNvPr>
          <p:cNvSpPr txBox="1"/>
          <p:nvPr/>
        </p:nvSpPr>
        <p:spPr>
          <a:xfrm>
            <a:off x="6329812" y="1172849"/>
            <a:ext cx="3278849" cy="290208"/>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Click on Error link to see the error reason</a:t>
            </a:r>
          </a:p>
        </p:txBody>
      </p:sp>
      <p:sp>
        <p:nvSpPr>
          <p:cNvPr id="11" name="Oval 10">
            <a:extLst>
              <a:ext uri="{FF2B5EF4-FFF2-40B4-BE49-F238E27FC236}">
                <a16:creationId xmlns:a16="http://schemas.microsoft.com/office/drawing/2014/main" id="{BB1A1EFB-5645-41B1-97D6-54DB79603BF4}"/>
              </a:ext>
            </a:extLst>
          </p:cNvPr>
          <p:cNvSpPr/>
          <p:nvPr/>
        </p:nvSpPr>
        <p:spPr>
          <a:xfrm>
            <a:off x="9045616" y="2251327"/>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2</a:t>
            </a:r>
          </a:p>
        </p:txBody>
      </p:sp>
      <p:sp>
        <p:nvSpPr>
          <p:cNvPr id="12" name="TextBox 11">
            <a:extLst>
              <a:ext uri="{FF2B5EF4-FFF2-40B4-BE49-F238E27FC236}">
                <a16:creationId xmlns:a16="http://schemas.microsoft.com/office/drawing/2014/main" id="{AEB78862-6B11-4EE3-9D1B-B04327095A6C}"/>
              </a:ext>
            </a:extLst>
          </p:cNvPr>
          <p:cNvSpPr txBox="1"/>
          <p:nvPr/>
        </p:nvSpPr>
        <p:spPr>
          <a:xfrm>
            <a:off x="4029751" y="2797403"/>
            <a:ext cx="3278849"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Check number of records succeeded and number of records in error</a:t>
            </a:r>
          </a:p>
        </p:txBody>
      </p:sp>
      <p:cxnSp>
        <p:nvCxnSpPr>
          <p:cNvPr id="15" name="Straight Arrow Connector 14">
            <a:extLst>
              <a:ext uri="{FF2B5EF4-FFF2-40B4-BE49-F238E27FC236}">
                <a16:creationId xmlns:a16="http://schemas.microsoft.com/office/drawing/2014/main" id="{DB446883-B68A-407E-ABBD-BAEF26C0F37D}"/>
              </a:ext>
            </a:extLst>
          </p:cNvPr>
          <p:cNvCxnSpPr>
            <a:cxnSpLocks/>
          </p:cNvCxnSpPr>
          <p:nvPr/>
        </p:nvCxnSpPr>
        <p:spPr>
          <a:xfrm flipH="1" flipV="1">
            <a:off x="4959170" y="1876301"/>
            <a:ext cx="447076" cy="92110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407C28D-9C5E-4908-8D24-A944672B05B2}"/>
              </a:ext>
            </a:extLst>
          </p:cNvPr>
          <p:cNvCxnSpPr>
            <a:cxnSpLocks/>
          </p:cNvCxnSpPr>
          <p:nvPr/>
        </p:nvCxnSpPr>
        <p:spPr>
          <a:xfrm flipV="1">
            <a:off x="6096000" y="2059022"/>
            <a:ext cx="507096" cy="72064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FC53162-05B1-49EA-8087-383504B61DB7}"/>
              </a:ext>
            </a:extLst>
          </p:cNvPr>
          <p:cNvPicPr/>
          <p:nvPr/>
        </p:nvPicPr>
        <p:blipFill>
          <a:blip r:embed="rId4"/>
          <a:stretch>
            <a:fillRect/>
          </a:stretch>
        </p:blipFill>
        <p:spPr>
          <a:xfrm>
            <a:off x="1775098" y="3429000"/>
            <a:ext cx="6903664" cy="2632071"/>
          </a:xfrm>
          <a:prstGeom prst="rect">
            <a:avLst/>
          </a:prstGeom>
        </p:spPr>
      </p:pic>
      <p:cxnSp>
        <p:nvCxnSpPr>
          <p:cNvPr id="22" name="Straight Arrow Connector 21">
            <a:extLst>
              <a:ext uri="{FF2B5EF4-FFF2-40B4-BE49-F238E27FC236}">
                <a16:creationId xmlns:a16="http://schemas.microsoft.com/office/drawing/2014/main" id="{9547632A-97B9-4BAF-A973-650CC2E77122}"/>
              </a:ext>
            </a:extLst>
          </p:cNvPr>
          <p:cNvCxnSpPr>
            <a:cxnSpLocks/>
          </p:cNvCxnSpPr>
          <p:nvPr/>
        </p:nvCxnSpPr>
        <p:spPr>
          <a:xfrm flipH="1">
            <a:off x="6096000" y="3962522"/>
            <a:ext cx="3313397" cy="25875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939224F-F0F8-4ECA-92FE-935C5799772A}"/>
              </a:ext>
            </a:extLst>
          </p:cNvPr>
          <p:cNvSpPr txBox="1"/>
          <p:nvPr/>
        </p:nvSpPr>
        <p:spPr>
          <a:xfrm>
            <a:off x="7356574" y="3650277"/>
            <a:ext cx="3278849"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Check the error message details to ascertain the reason of error</a:t>
            </a:r>
          </a:p>
        </p:txBody>
      </p:sp>
    </p:spTree>
    <p:extLst>
      <p:ext uri="{BB962C8B-B14F-4D97-AF65-F5344CB8AC3E}">
        <p14:creationId xmlns:p14="http://schemas.microsoft.com/office/powerpoint/2010/main" val="154944726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78368" y="442914"/>
            <a:ext cx="11529853" cy="584200"/>
          </a:xfrm>
        </p:spPr>
        <p:txBody>
          <a:bodyPr wrap="square" anchor="b">
            <a:normAutofit/>
          </a:bodyPr>
          <a:lstStyle/>
          <a:p>
            <a:r>
              <a:rPr lang="en-US" dirty="0"/>
              <a:t>Learning Summary</a:t>
            </a:r>
          </a:p>
        </p:txBody>
      </p:sp>
      <p:sp>
        <p:nvSpPr>
          <p:cNvPr id="11" name="Text Placeholder 2">
            <a:extLst>
              <a:ext uri="{FF2B5EF4-FFF2-40B4-BE49-F238E27FC236}">
                <a16:creationId xmlns:a16="http://schemas.microsoft.com/office/drawing/2014/main" id="{A90C6AF0-304D-4189-54FF-D9D0E815F094}"/>
              </a:ext>
            </a:extLst>
          </p:cNvPr>
          <p:cNvSpPr>
            <a:spLocks noGrp="1"/>
          </p:cNvSpPr>
          <p:nvPr>
            <p:ph type="body" sz="quarter" idx="4294967295"/>
          </p:nvPr>
        </p:nvSpPr>
        <p:spPr>
          <a:xfrm>
            <a:off x="378368" y="1229437"/>
            <a:ext cx="11607800" cy="495300"/>
          </a:xfrm>
        </p:spPr>
        <p:txBody>
          <a:bodyPr/>
          <a:lstStyle/>
          <a:p>
            <a:r>
              <a:rPr lang="en-US" b="0" i="0" baseline="0" dirty="0"/>
              <a:t>Following topics are covered in the section</a:t>
            </a:r>
            <a:endParaRPr lang="en-MY" dirty="0"/>
          </a:p>
          <a:p>
            <a:endParaRPr lang="en-US" dirty="0"/>
          </a:p>
        </p:txBody>
      </p:sp>
      <p:graphicFrame>
        <p:nvGraphicFramePr>
          <p:cNvPr id="7" name="Content Placeholder 4">
            <a:extLst>
              <a:ext uri="{FF2B5EF4-FFF2-40B4-BE49-F238E27FC236}">
                <a16:creationId xmlns:a16="http://schemas.microsoft.com/office/drawing/2014/main" id="{7A5745C1-E759-9F4C-8AF8-604D692472FA}"/>
              </a:ext>
            </a:extLst>
          </p:cNvPr>
          <p:cNvGraphicFramePr>
            <a:graphicFrameLocks noGrp="1"/>
          </p:cNvGraphicFramePr>
          <p:nvPr>
            <p:ph sz="quarter" idx="4294967295"/>
            <p:extLst>
              <p:ext uri="{D42A27DB-BD31-4B8C-83A1-F6EECF244321}">
                <p14:modId xmlns:p14="http://schemas.microsoft.com/office/powerpoint/2010/main" val="2975698457"/>
              </p:ext>
            </p:extLst>
          </p:nvPr>
        </p:nvGraphicFramePr>
        <p:xfrm>
          <a:off x="292100" y="2053185"/>
          <a:ext cx="11607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267714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2842" y="341840"/>
            <a:ext cx="11201400" cy="571500"/>
          </a:xfrm>
        </p:spPr>
        <p:txBody>
          <a:bodyPr/>
          <a:lstStyle/>
          <a:p>
            <a:r>
              <a:rPr lang="en-US" dirty="0"/>
              <a:t>Additional References</a:t>
            </a:r>
          </a:p>
        </p:txBody>
      </p:sp>
      <p:grpSp>
        <p:nvGrpSpPr>
          <p:cNvPr id="3" name="Group 2">
            <a:extLst>
              <a:ext uri="{FF2B5EF4-FFF2-40B4-BE49-F238E27FC236}">
                <a16:creationId xmlns:a16="http://schemas.microsoft.com/office/drawing/2014/main" id="{A357ADE8-5791-9EA8-0EFE-7D0DFE22F719}"/>
              </a:ext>
            </a:extLst>
          </p:cNvPr>
          <p:cNvGrpSpPr/>
          <p:nvPr/>
        </p:nvGrpSpPr>
        <p:grpSpPr>
          <a:xfrm>
            <a:off x="802842" y="508419"/>
            <a:ext cx="9890452" cy="5841162"/>
            <a:chOff x="1331162" y="262993"/>
            <a:chExt cx="9890452" cy="5841162"/>
          </a:xfrm>
        </p:grpSpPr>
        <p:pic>
          <p:nvPicPr>
            <p:cNvPr id="4" name="Picture 3">
              <a:extLst>
                <a:ext uri="{FF2B5EF4-FFF2-40B4-BE49-F238E27FC236}">
                  <a16:creationId xmlns:a16="http://schemas.microsoft.com/office/drawing/2014/main" id="{897356BC-645A-4E5B-9228-D050DEDE24E8}"/>
                </a:ext>
              </a:extLst>
            </p:cNvPr>
            <p:cNvPicPr>
              <a:picLocks noChangeAspect="1"/>
            </p:cNvPicPr>
            <p:nvPr/>
          </p:nvPicPr>
          <p:blipFill>
            <a:blip r:embed="rId3"/>
            <a:stretch>
              <a:fillRect/>
            </a:stretch>
          </p:blipFill>
          <p:spPr>
            <a:xfrm>
              <a:off x="1331162" y="762001"/>
              <a:ext cx="4459741" cy="3915346"/>
            </a:xfrm>
            <a:prstGeom prst="rect">
              <a:avLst/>
            </a:prstGeom>
          </p:spPr>
        </p:pic>
        <p:sp>
          <p:nvSpPr>
            <p:cNvPr id="5" name="TextBox 4">
              <a:extLst>
                <a:ext uri="{FF2B5EF4-FFF2-40B4-BE49-F238E27FC236}">
                  <a16:creationId xmlns:a16="http://schemas.microsoft.com/office/drawing/2014/main" id="{5B50950D-8D71-44CD-A68A-02AEC02324FF}"/>
                </a:ext>
              </a:extLst>
            </p:cNvPr>
            <p:cNvSpPr txBox="1"/>
            <p:nvPr/>
          </p:nvSpPr>
          <p:spPr>
            <a:xfrm>
              <a:off x="3614542" y="2143462"/>
              <a:ext cx="2030334" cy="685957"/>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On Setting and Actions, click on Show Help Icons to enable help.</a:t>
              </a:r>
              <a:endParaRPr lang="en-US" sz="1286" dirty="0">
                <a:solidFill>
                  <a:prstClr val="black"/>
                </a:solidFill>
              </a:endParaRPr>
            </a:p>
          </p:txBody>
        </p:sp>
        <p:cxnSp>
          <p:nvCxnSpPr>
            <p:cNvPr id="6" name="Straight Arrow Connector 5">
              <a:extLst>
                <a:ext uri="{FF2B5EF4-FFF2-40B4-BE49-F238E27FC236}">
                  <a16:creationId xmlns:a16="http://schemas.microsoft.com/office/drawing/2014/main" id="{E3BFD2E0-F12C-4493-9FAA-C792681F481F}"/>
                </a:ext>
              </a:extLst>
            </p:cNvPr>
            <p:cNvCxnSpPr>
              <a:cxnSpLocks/>
            </p:cNvCxnSpPr>
            <p:nvPr/>
          </p:nvCxnSpPr>
          <p:spPr>
            <a:xfrm flipH="1">
              <a:off x="2696184" y="2835961"/>
              <a:ext cx="1933527" cy="118608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DB61044-72F7-4D87-95DB-E8EA1BD4BE1B}"/>
                </a:ext>
              </a:extLst>
            </p:cNvPr>
            <p:cNvPicPr>
              <a:picLocks noChangeAspect="1"/>
            </p:cNvPicPr>
            <p:nvPr/>
          </p:nvPicPr>
          <p:blipFill>
            <a:blip r:embed="rId4"/>
            <a:stretch>
              <a:fillRect/>
            </a:stretch>
          </p:blipFill>
          <p:spPr>
            <a:xfrm>
              <a:off x="3813858" y="3670671"/>
              <a:ext cx="7173579" cy="2433484"/>
            </a:xfrm>
            <a:prstGeom prst="rect">
              <a:avLst/>
            </a:prstGeom>
          </p:spPr>
        </p:pic>
        <p:sp>
          <p:nvSpPr>
            <p:cNvPr id="10" name="TextBox 9">
              <a:extLst>
                <a:ext uri="{FF2B5EF4-FFF2-40B4-BE49-F238E27FC236}">
                  <a16:creationId xmlns:a16="http://schemas.microsoft.com/office/drawing/2014/main" id="{64DE0824-D99D-4EFB-B068-B0A13EEDB88A}"/>
                </a:ext>
              </a:extLst>
            </p:cNvPr>
            <p:cNvSpPr txBox="1"/>
            <p:nvPr/>
          </p:nvSpPr>
          <p:spPr>
            <a:xfrm>
              <a:off x="7744943" y="3945448"/>
              <a:ext cx="2030334" cy="1081706"/>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Help Menu will get enables for each page and Users can click on help menu to get additional help.</a:t>
              </a:r>
              <a:endParaRPr lang="en-US" sz="1286" dirty="0">
                <a:solidFill>
                  <a:prstClr val="black"/>
                </a:solidFill>
              </a:endParaRPr>
            </a:p>
          </p:txBody>
        </p:sp>
        <p:cxnSp>
          <p:nvCxnSpPr>
            <p:cNvPr id="11" name="Straight Arrow Connector 10">
              <a:extLst>
                <a:ext uri="{FF2B5EF4-FFF2-40B4-BE49-F238E27FC236}">
                  <a16:creationId xmlns:a16="http://schemas.microsoft.com/office/drawing/2014/main" id="{07BDB652-C7B5-4694-9C8D-C9BFD54DBDC3}"/>
                </a:ext>
              </a:extLst>
            </p:cNvPr>
            <p:cNvCxnSpPr>
              <a:cxnSpLocks/>
              <a:stCxn id="10" idx="1"/>
            </p:cNvCxnSpPr>
            <p:nvPr/>
          </p:nvCxnSpPr>
          <p:spPr>
            <a:xfrm flipH="1" flipV="1">
              <a:off x="6783065" y="3918858"/>
              <a:ext cx="961878" cy="56744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FDE4A18-12B5-4982-B0C2-0BAB4F0530DD}"/>
                </a:ext>
              </a:extLst>
            </p:cNvPr>
            <p:cNvPicPr>
              <a:picLocks noChangeAspect="1"/>
            </p:cNvPicPr>
            <p:nvPr/>
          </p:nvPicPr>
          <p:blipFill>
            <a:blip r:embed="rId5"/>
            <a:stretch>
              <a:fillRect/>
            </a:stretch>
          </p:blipFill>
          <p:spPr>
            <a:xfrm>
              <a:off x="7149676" y="262993"/>
              <a:ext cx="4071938" cy="3223626"/>
            </a:xfrm>
            <a:prstGeom prst="rect">
              <a:avLst/>
            </a:prstGeom>
          </p:spPr>
        </p:pic>
        <p:sp>
          <p:nvSpPr>
            <p:cNvPr id="23" name="Oval 22">
              <a:extLst>
                <a:ext uri="{FF2B5EF4-FFF2-40B4-BE49-F238E27FC236}">
                  <a16:creationId xmlns:a16="http://schemas.microsoft.com/office/drawing/2014/main" id="{A12CA88B-F681-4609-8931-FA4AC5B99489}"/>
                </a:ext>
              </a:extLst>
            </p:cNvPr>
            <p:cNvSpPr/>
            <p:nvPr/>
          </p:nvSpPr>
          <p:spPr>
            <a:xfrm>
              <a:off x="4477079" y="1453770"/>
              <a:ext cx="537263" cy="4052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b="1" dirty="0">
                  <a:solidFill>
                    <a:schemeClr val="bg1"/>
                  </a:solidFill>
                </a:rPr>
                <a:t>1</a:t>
              </a:r>
            </a:p>
          </p:txBody>
        </p:sp>
        <p:sp>
          <p:nvSpPr>
            <p:cNvPr id="24" name="Oval 23">
              <a:extLst>
                <a:ext uri="{FF2B5EF4-FFF2-40B4-BE49-F238E27FC236}">
                  <a16:creationId xmlns:a16="http://schemas.microsoft.com/office/drawing/2014/main" id="{542478A2-31E8-42A4-AF07-5749086EA4FE}"/>
                </a:ext>
              </a:extLst>
            </p:cNvPr>
            <p:cNvSpPr/>
            <p:nvPr/>
          </p:nvSpPr>
          <p:spPr>
            <a:xfrm>
              <a:off x="5436956" y="4190283"/>
              <a:ext cx="537263" cy="4052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b="1" dirty="0">
                  <a:solidFill>
                    <a:schemeClr val="bg1"/>
                  </a:solidFill>
                </a:rPr>
                <a:t>2</a:t>
              </a:r>
            </a:p>
          </p:txBody>
        </p:sp>
        <p:sp>
          <p:nvSpPr>
            <p:cNvPr id="25" name="Oval 24">
              <a:extLst>
                <a:ext uri="{FF2B5EF4-FFF2-40B4-BE49-F238E27FC236}">
                  <a16:creationId xmlns:a16="http://schemas.microsoft.com/office/drawing/2014/main" id="{7A463367-5188-4731-8F3D-7A5FBC32D867}"/>
                </a:ext>
              </a:extLst>
            </p:cNvPr>
            <p:cNvSpPr/>
            <p:nvPr/>
          </p:nvSpPr>
          <p:spPr>
            <a:xfrm>
              <a:off x="7951843" y="2675419"/>
              <a:ext cx="537263" cy="4052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b="1" dirty="0">
                  <a:solidFill>
                    <a:schemeClr val="bg1"/>
                  </a:solidFill>
                </a:rPr>
                <a:t>3</a:t>
              </a:r>
            </a:p>
          </p:txBody>
        </p:sp>
      </p:grpSp>
    </p:spTree>
    <p:extLst>
      <p:ext uri="{BB962C8B-B14F-4D97-AF65-F5344CB8AC3E}">
        <p14:creationId xmlns:p14="http://schemas.microsoft.com/office/powerpoint/2010/main" val="7838630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9867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055-D88E-7A46-9DF8-1F2DE900E698}"/>
              </a:ext>
            </a:extLst>
          </p:cNvPr>
          <p:cNvSpPr>
            <a:spLocks noGrp="1"/>
          </p:cNvSpPr>
          <p:nvPr>
            <p:ph type="title" idx="4294967295"/>
          </p:nvPr>
        </p:nvSpPr>
        <p:spPr>
          <a:xfrm>
            <a:off x="111760" y="3088163"/>
            <a:ext cx="11653520" cy="681673"/>
          </a:xfrm>
        </p:spPr>
        <p:txBody>
          <a:bodyPr wrap="square" anchor="t">
            <a:normAutofit/>
          </a:bodyPr>
          <a:lstStyle/>
          <a:p>
            <a:r>
              <a:rPr lang="en-US" dirty="0">
                <a:solidFill>
                  <a:schemeClr val="tx2"/>
                </a:solidFill>
              </a:rPr>
              <a:t>REVIEW SUPPLIER FORECAST &amp; PROVIDE SUPPLY COMMIT</a:t>
            </a:r>
          </a:p>
        </p:txBody>
      </p:sp>
    </p:spTree>
    <p:extLst>
      <p:ext uri="{BB962C8B-B14F-4D97-AF65-F5344CB8AC3E}">
        <p14:creationId xmlns:p14="http://schemas.microsoft.com/office/powerpoint/2010/main" val="28499994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28B498-AE98-493D-BEBE-095F57DBDBA1}"/>
              </a:ext>
            </a:extLst>
          </p:cNvPr>
          <p:cNvSpPr>
            <a:spLocks noGrp="1"/>
          </p:cNvSpPr>
          <p:nvPr>
            <p:ph type="title" idx="4294967295"/>
          </p:nvPr>
        </p:nvSpPr>
        <p:spPr>
          <a:xfrm>
            <a:off x="358020" y="468914"/>
            <a:ext cx="11990138" cy="488950"/>
          </a:xfrm>
        </p:spPr>
        <p:txBody>
          <a:bodyPr/>
          <a:lstStyle/>
          <a:p>
            <a:pPr eaLnBrk="0" fontAlgn="base" hangingPunct="0">
              <a:spcBef>
                <a:spcPct val="20000"/>
              </a:spcBef>
              <a:spcAft>
                <a:spcPct val="0"/>
              </a:spcAft>
              <a:buSzPct val="145000"/>
            </a:pPr>
            <a:r>
              <a:rPr lang="en-US" dirty="0">
                <a:solidFill>
                  <a:schemeClr val="tx2"/>
                </a:solidFill>
                <a:cs typeface="Arial"/>
              </a:rPr>
              <a:t>Review Supplier Forecast &amp; Update Supply Commit-Overview</a:t>
            </a:r>
          </a:p>
        </p:txBody>
      </p:sp>
      <p:sp>
        <p:nvSpPr>
          <p:cNvPr id="3" name="Rectangle 2"/>
          <p:cNvSpPr/>
          <p:nvPr/>
        </p:nvSpPr>
        <p:spPr>
          <a:xfrm>
            <a:off x="6420446" y="2519458"/>
            <a:ext cx="4726528" cy="1886157"/>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tx2"/>
                </a:solidFill>
                <a:latin typeface="Calibri" panose="020F0502020204030204" pitchFamily="34" charset="0"/>
              </a:rPr>
              <a:t>Use Manage Order Forecasts and Commits page to </a:t>
            </a:r>
          </a:p>
          <a:p>
            <a:pPr marL="306153" lvl="1" indent="-306153" defTabSz="783261" fontAlgn="base">
              <a:spcBef>
                <a:spcPct val="20000"/>
              </a:spcBef>
              <a:spcAft>
                <a:spcPct val="0"/>
              </a:spcAft>
              <a:buSzPct val="145000"/>
              <a:buFont typeface="Arial" panose="020B0604020202020204" pitchFamily="34" charset="0"/>
              <a:buChar char="•"/>
            </a:pPr>
            <a:r>
              <a:rPr lang="en-US" sz="1714" dirty="0">
                <a:solidFill>
                  <a:schemeClr val="tx2"/>
                </a:solidFill>
                <a:latin typeface="Calibri" panose="020F0502020204030204" pitchFamily="34" charset="0"/>
              </a:rPr>
              <a:t>View Order Forecast Data </a:t>
            </a:r>
          </a:p>
          <a:p>
            <a:pPr marL="306153" lvl="1" indent="-306153" defTabSz="783261" fontAlgn="base">
              <a:spcBef>
                <a:spcPct val="20000"/>
              </a:spcBef>
              <a:spcAft>
                <a:spcPct val="0"/>
              </a:spcAft>
              <a:buSzPct val="145000"/>
              <a:buFont typeface="Arial" panose="020B0604020202020204" pitchFamily="34" charset="0"/>
              <a:buChar char="•"/>
            </a:pPr>
            <a:r>
              <a:rPr lang="en-US" sz="1714" dirty="0">
                <a:solidFill>
                  <a:schemeClr val="tx2"/>
                </a:solidFill>
                <a:latin typeface="Calibri" panose="020F0502020204030204" pitchFamily="34" charset="0"/>
              </a:rPr>
              <a:t>Update Commits against the Forecast</a:t>
            </a:r>
          </a:p>
          <a:p>
            <a:pPr marL="306153" lvl="1" indent="-306153" defTabSz="783261" fontAlgn="base">
              <a:spcBef>
                <a:spcPct val="20000"/>
              </a:spcBef>
              <a:spcAft>
                <a:spcPct val="0"/>
              </a:spcAft>
              <a:buSzPct val="145000"/>
              <a:buFont typeface="Arial" panose="020B0604020202020204" pitchFamily="34" charset="0"/>
              <a:buChar char="•"/>
            </a:pPr>
            <a:r>
              <a:rPr lang="en-US" sz="1714" dirty="0">
                <a:solidFill>
                  <a:schemeClr val="tx2"/>
                </a:solidFill>
                <a:latin typeface="Calibri" panose="020F0502020204030204" pitchFamily="34" charset="0"/>
              </a:rPr>
              <a:t>Download &amp; Upload Commit Data</a:t>
            </a:r>
          </a:p>
          <a:p>
            <a:pPr marL="306153" lvl="1" indent="-306153" defTabSz="783261" fontAlgn="base">
              <a:spcBef>
                <a:spcPct val="20000"/>
              </a:spcBef>
              <a:spcAft>
                <a:spcPct val="0"/>
              </a:spcAft>
              <a:buSzPct val="145000"/>
              <a:buFont typeface="Arial" panose="020B0604020202020204" pitchFamily="34" charset="0"/>
              <a:buChar char="•"/>
            </a:pPr>
            <a:r>
              <a:rPr lang="en-US" sz="1714" dirty="0">
                <a:solidFill>
                  <a:schemeClr val="tx2"/>
                </a:solidFill>
                <a:latin typeface="Calibri" panose="020F0502020204030204" pitchFamily="34" charset="0"/>
              </a:rPr>
              <a:t>Download Forecast, Commit along with other measures</a:t>
            </a:r>
          </a:p>
        </p:txBody>
      </p:sp>
      <p:sp>
        <p:nvSpPr>
          <p:cNvPr id="10" name="Rectangle 9">
            <a:extLst>
              <a:ext uri="{FF2B5EF4-FFF2-40B4-BE49-F238E27FC236}">
                <a16:creationId xmlns:a16="http://schemas.microsoft.com/office/drawing/2014/main" id="{DA2A6438-5BD0-40D0-8E95-E4F20BFCE3C2}"/>
              </a:ext>
            </a:extLst>
          </p:cNvPr>
          <p:cNvSpPr/>
          <p:nvPr/>
        </p:nvSpPr>
        <p:spPr>
          <a:xfrm>
            <a:off x="358020" y="986260"/>
            <a:ext cx="9850509" cy="936475"/>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tx2"/>
                </a:solidFill>
                <a:latin typeface="Calibri" panose="020F0502020204030204" pitchFamily="34" charset="0"/>
              </a:rPr>
              <a:t>Supply Planning Collaboration: O</a:t>
            </a:r>
            <a:r>
              <a:rPr lang="en-US" sz="1714" dirty="0">
                <a:solidFill>
                  <a:schemeClr val="tx2"/>
                </a:solidFill>
              </a:rPr>
              <a:t>rder forecasts will be shared with suppliers and get their commitment to deliver critical components, assemblies and materials when you need them.</a:t>
            </a:r>
            <a:endParaRPr lang="en-US" sz="1714" dirty="0">
              <a:solidFill>
                <a:schemeClr val="tx2"/>
              </a:solidFill>
              <a:latin typeface="Calibri" panose="020F0502020204030204" pitchFamily="34" charset="0"/>
            </a:endParaRPr>
          </a:p>
          <a:p>
            <a:pPr marL="61231" lvl="1" indent="-367383" defTabSz="783261" fontAlgn="base">
              <a:spcBef>
                <a:spcPct val="20000"/>
              </a:spcBef>
              <a:spcAft>
                <a:spcPct val="0"/>
              </a:spcAft>
              <a:buSzPct val="145000"/>
              <a:buFont typeface="Wingdings" panose="05000000000000000000" pitchFamily="2" charset="2"/>
              <a:buChar char="Ø"/>
            </a:pPr>
            <a:endParaRPr lang="en-US" sz="1714" dirty="0">
              <a:solidFill>
                <a:schemeClr val="tx2"/>
              </a:solidFill>
              <a:latin typeface="Calibri" panose="020F0502020204030204" pitchFamily="34" charset="0"/>
            </a:endParaRPr>
          </a:p>
        </p:txBody>
      </p:sp>
      <p:grpSp>
        <p:nvGrpSpPr>
          <p:cNvPr id="2" name="Group 1">
            <a:extLst>
              <a:ext uri="{FF2B5EF4-FFF2-40B4-BE49-F238E27FC236}">
                <a16:creationId xmlns:a16="http://schemas.microsoft.com/office/drawing/2014/main" id="{1E3F1C26-3EFC-8800-CBF7-C9CE563AF32A}"/>
              </a:ext>
            </a:extLst>
          </p:cNvPr>
          <p:cNvGrpSpPr/>
          <p:nvPr/>
        </p:nvGrpSpPr>
        <p:grpSpPr>
          <a:xfrm>
            <a:off x="907682" y="1964526"/>
            <a:ext cx="4612275" cy="2596641"/>
            <a:chOff x="1488296" y="1761223"/>
            <a:chExt cx="4367441" cy="2275221"/>
          </a:xfrm>
        </p:grpSpPr>
        <p:pic>
          <p:nvPicPr>
            <p:cNvPr id="6" name="Graphic 5" descr="Person eating">
              <a:extLst>
                <a:ext uri="{FF2B5EF4-FFF2-40B4-BE49-F238E27FC236}">
                  <a16:creationId xmlns:a16="http://schemas.microsoft.com/office/drawing/2014/main" id="{3ABF4CC6-71C2-4555-BB20-CD1B35C700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6219" y="1997056"/>
              <a:ext cx="979714" cy="979714"/>
            </a:xfrm>
            <a:prstGeom prst="rect">
              <a:avLst/>
            </a:prstGeom>
          </p:spPr>
        </p:pic>
        <p:pic>
          <p:nvPicPr>
            <p:cNvPr id="12" name="Graphic 11" descr="Download from cloud">
              <a:extLst>
                <a:ext uri="{FF2B5EF4-FFF2-40B4-BE49-F238E27FC236}">
                  <a16:creationId xmlns:a16="http://schemas.microsoft.com/office/drawing/2014/main" id="{FE19897F-A209-46A6-8421-AD40704077C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3429743" y="2699357"/>
              <a:ext cx="508156" cy="979714"/>
            </a:xfrm>
            <a:prstGeom prst="rect">
              <a:avLst/>
            </a:prstGeom>
          </p:spPr>
        </p:pic>
        <p:pic>
          <p:nvPicPr>
            <p:cNvPr id="19" name="Graphic 18" descr="Download from cloud">
              <a:extLst>
                <a:ext uri="{FF2B5EF4-FFF2-40B4-BE49-F238E27FC236}">
                  <a16:creationId xmlns:a16="http://schemas.microsoft.com/office/drawing/2014/main" id="{6AFFBF0E-AB1C-4AD7-B68C-7C9A8FC35F4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3409189" y="2131318"/>
              <a:ext cx="482713" cy="979714"/>
            </a:xfrm>
            <a:prstGeom prst="rect">
              <a:avLst/>
            </a:prstGeom>
          </p:spPr>
        </p:pic>
        <p:pic>
          <p:nvPicPr>
            <p:cNvPr id="20" name="Graphic 19" descr="Person eating">
              <a:extLst>
                <a:ext uri="{FF2B5EF4-FFF2-40B4-BE49-F238E27FC236}">
                  <a16:creationId xmlns:a16="http://schemas.microsoft.com/office/drawing/2014/main" id="{38D24740-32FE-49A1-A015-BA63848F988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711253" y="2035268"/>
              <a:ext cx="944868" cy="979714"/>
            </a:xfrm>
            <a:prstGeom prst="rect">
              <a:avLst/>
            </a:prstGeom>
          </p:spPr>
        </p:pic>
        <p:sp>
          <p:nvSpPr>
            <p:cNvPr id="14" name="Rectangle: Rounded Corners 13">
              <a:extLst>
                <a:ext uri="{FF2B5EF4-FFF2-40B4-BE49-F238E27FC236}">
                  <a16:creationId xmlns:a16="http://schemas.microsoft.com/office/drawing/2014/main" id="{CD901D17-7D8B-4D33-9541-12EB71E099E8}"/>
                </a:ext>
              </a:extLst>
            </p:cNvPr>
            <p:cNvSpPr/>
            <p:nvPr/>
          </p:nvSpPr>
          <p:spPr>
            <a:xfrm>
              <a:off x="3040378" y="1761223"/>
              <a:ext cx="1286887" cy="43198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solidFill>
                    <a:schemeClr val="bg2"/>
                  </a:solidFill>
                </a:rPr>
                <a:t>Forecast</a:t>
              </a:r>
            </a:p>
          </p:txBody>
        </p:sp>
        <p:sp>
          <p:nvSpPr>
            <p:cNvPr id="23" name="Rectangle: Rounded Corners 22">
              <a:extLst>
                <a:ext uri="{FF2B5EF4-FFF2-40B4-BE49-F238E27FC236}">
                  <a16:creationId xmlns:a16="http://schemas.microsoft.com/office/drawing/2014/main" id="{669548B2-6243-4B00-B627-3899729E0487}"/>
                </a:ext>
              </a:extLst>
            </p:cNvPr>
            <p:cNvSpPr/>
            <p:nvPr/>
          </p:nvSpPr>
          <p:spPr>
            <a:xfrm>
              <a:off x="3040378" y="3604461"/>
              <a:ext cx="1286887" cy="43198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solidFill>
                    <a:schemeClr val="bg2"/>
                  </a:solidFill>
                </a:rPr>
                <a:t>Commit</a:t>
              </a:r>
            </a:p>
          </p:txBody>
        </p:sp>
        <p:sp>
          <p:nvSpPr>
            <p:cNvPr id="24" name="Rectangle: Rounded Corners 23">
              <a:extLst>
                <a:ext uri="{FF2B5EF4-FFF2-40B4-BE49-F238E27FC236}">
                  <a16:creationId xmlns:a16="http://schemas.microsoft.com/office/drawing/2014/main" id="{9473A2BB-0353-4679-B9A9-CD548C9116EA}"/>
                </a:ext>
              </a:extLst>
            </p:cNvPr>
            <p:cNvSpPr/>
            <p:nvPr/>
          </p:nvSpPr>
          <p:spPr>
            <a:xfrm>
              <a:off x="4568849" y="3012060"/>
              <a:ext cx="1286888" cy="50815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solidFill>
                    <a:schemeClr val="bg2"/>
                  </a:solidFill>
                </a:rPr>
                <a:t>Suppliers</a:t>
              </a:r>
            </a:p>
          </p:txBody>
        </p:sp>
        <p:sp>
          <p:nvSpPr>
            <p:cNvPr id="25" name="Rectangle: Rounded Corners 24">
              <a:extLst>
                <a:ext uri="{FF2B5EF4-FFF2-40B4-BE49-F238E27FC236}">
                  <a16:creationId xmlns:a16="http://schemas.microsoft.com/office/drawing/2014/main" id="{9BE5A8BB-830C-44D6-BC8A-9D68DFBAF43F}"/>
                </a:ext>
              </a:extLst>
            </p:cNvPr>
            <p:cNvSpPr/>
            <p:nvPr/>
          </p:nvSpPr>
          <p:spPr>
            <a:xfrm>
              <a:off x="1488296" y="2935136"/>
              <a:ext cx="1286888" cy="50815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solidFill>
                    <a:schemeClr val="bg2"/>
                  </a:solidFill>
                </a:rPr>
                <a:t>Buyers / Planners</a:t>
              </a:r>
            </a:p>
          </p:txBody>
        </p:sp>
      </p:grpSp>
      <p:sp>
        <p:nvSpPr>
          <p:cNvPr id="26" name="Rectangle 25">
            <a:extLst>
              <a:ext uri="{FF2B5EF4-FFF2-40B4-BE49-F238E27FC236}">
                <a16:creationId xmlns:a16="http://schemas.microsoft.com/office/drawing/2014/main" id="{46A29FF6-83A3-4EA2-A04D-93399DE48EB2}"/>
              </a:ext>
            </a:extLst>
          </p:cNvPr>
          <p:cNvSpPr/>
          <p:nvPr/>
        </p:nvSpPr>
        <p:spPr>
          <a:xfrm>
            <a:off x="346583" y="4913573"/>
            <a:ext cx="9861946" cy="989245"/>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tx2"/>
                </a:solidFill>
                <a:latin typeface="Calibri" panose="020F0502020204030204" pitchFamily="34" charset="0"/>
              </a:rPr>
              <a:t>Following topics will be covered</a:t>
            </a:r>
          </a:p>
          <a:p>
            <a:pPr marL="367383" lvl="1" indent="-367383" defTabSz="783261" fontAlgn="base">
              <a:spcBef>
                <a:spcPct val="20000"/>
              </a:spcBef>
              <a:spcAft>
                <a:spcPct val="0"/>
              </a:spcAft>
              <a:buSzPct val="145000"/>
              <a:buFont typeface="+mj-lt"/>
              <a:buAutoNum type="arabicPeriod"/>
            </a:pPr>
            <a:r>
              <a:rPr lang="en-US" sz="1714" dirty="0">
                <a:solidFill>
                  <a:schemeClr val="tx2"/>
                </a:solidFill>
                <a:latin typeface="Calibri" panose="020F0502020204030204" pitchFamily="34" charset="0"/>
              </a:rPr>
              <a:t>Order Forecast &amp; Commit Page (Supplier View)</a:t>
            </a:r>
          </a:p>
          <a:p>
            <a:pPr marL="367383" lvl="1" indent="-367383" defTabSz="783261" fontAlgn="base">
              <a:spcBef>
                <a:spcPct val="20000"/>
              </a:spcBef>
              <a:spcAft>
                <a:spcPct val="0"/>
              </a:spcAft>
              <a:buSzPct val="145000"/>
              <a:buFont typeface="+mj-lt"/>
              <a:buAutoNum type="arabicPeriod"/>
            </a:pPr>
            <a:r>
              <a:rPr lang="en-US" sz="1714" dirty="0">
                <a:solidFill>
                  <a:schemeClr val="tx2"/>
                </a:solidFill>
                <a:latin typeface="Calibri" panose="020F0502020204030204" pitchFamily="34" charset="0"/>
              </a:rPr>
              <a:t>Commit against Forecast (Different Options)</a:t>
            </a:r>
          </a:p>
        </p:txBody>
      </p:sp>
    </p:spTree>
    <p:extLst>
      <p:ext uri="{BB962C8B-B14F-4D97-AF65-F5344CB8AC3E}">
        <p14:creationId xmlns:p14="http://schemas.microsoft.com/office/powerpoint/2010/main" val="9839504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54682" y="1519706"/>
            <a:ext cx="8046518" cy="4536546"/>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75185" y="331782"/>
            <a:ext cx="11201400" cy="571500"/>
          </a:xfrm>
        </p:spPr>
        <p:txBody>
          <a:bodyPr/>
          <a:lstStyle/>
          <a:p>
            <a:r>
              <a:rPr lang="en-US" sz="2571" dirty="0">
                <a:cs typeface="Arial"/>
              </a:rPr>
              <a:t>1.0 Order Forecast and Commit (Supplier’s View) </a:t>
            </a:r>
            <a:endParaRPr lang="en-US" dirty="0">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554683" y="1046046"/>
            <a:ext cx="8046518"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Navigation – Supplier Portal Work area </a:t>
            </a:r>
            <a:r>
              <a:rPr lang="en-US" sz="1714" dirty="0">
                <a:solidFill>
                  <a:schemeClr val="dk1"/>
                </a:solidFill>
                <a:latin typeface="Calibri" panose="020F0502020204030204" pitchFamily="34" charset="0"/>
                <a:sym typeface="Wingdings" panose="05000000000000000000" pitchFamily="2" charset="2"/>
              </a:rPr>
              <a:t> Suppliers Landing Page</a:t>
            </a:r>
            <a:endParaRPr lang="en-US" sz="1714" dirty="0">
              <a:solidFill>
                <a:schemeClr val="dk1"/>
              </a:solidFill>
              <a:latin typeface="Calibri" panose="020F0502020204030204" pitchFamily="34" charset="0"/>
            </a:endParaRPr>
          </a:p>
        </p:txBody>
      </p:sp>
      <p:sp>
        <p:nvSpPr>
          <p:cNvPr id="6" name="TextBox 5">
            <a:extLst>
              <a:ext uri="{FF2B5EF4-FFF2-40B4-BE49-F238E27FC236}">
                <a16:creationId xmlns:a16="http://schemas.microsoft.com/office/drawing/2014/main" id="{7B071CF3-B62C-4AFA-9230-2F71D585F57C}"/>
              </a:ext>
            </a:extLst>
          </p:cNvPr>
          <p:cNvSpPr txBox="1"/>
          <p:nvPr/>
        </p:nvSpPr>
        <p:spPr>
          <a:xfrm>
            <a:off x="7368875" y="4412146"/>
            <a:ext cx="3948867" cy="290208"/>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Suppliers will see summary of the new forecasts</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flipV="1">
            <a:off x="5977853" y="4052783"/>
            <a:ext cx="1391021" cy="507755"/>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9020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320040" y="279317"/>
            <a:ext cx="11201400" cy="571500"/>
          </a:xfrm>
        </p:spPr>
        <p:txBody>
          <a:bodyPr/>
          <a:lstStyle/>
          <a:p>
            <a:r>
              <a:rPr lang="en-US" sz="2571" dirty="0">
                <a:cs typeface="Arial"/>
              </a:rPr>
              <a:t>Order Forecast and Commit (Supplier’s View)</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31161" y="784973"/>
            <a:ext cx="9594949"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Navigation – Supplier Portal Work area </a:t>
            </a:r>
            <a:r>
              <a:rPr lang="en-US" sz="1714" dirty="0">
                <a:solidFill>
                  <a:schemeClr val="dk1"/>
                </a:solidFill>
                <a:latin typeface="Calibri" panose="020F0502020204030204" pitchFamily="34" charset="0"/>
                <a:sym typeface="Wingdings" panose="05000000000000000000" pitchFamily="2" charset="2"/>
              </a:rPr>
              <a:t> Supply Plan  Manage Order Forecasts and Commits</a:t>
            </a:r>
            <a:endParaRPr lang="en-US" sz="1714" dirty="0">
              <a:solidFill>
                <a:schemeClr val="dk1"/>
              </a:solidFill>
              <a:latin typeface="Calibri" panose="020F0502020204030204" pitchFamily="34" charset="0"/>
            </a:endParaRPr>
          </a:p>
        </p:txBody>
      </p:sp>
      <p:pic>
        <p:nvPicPr>
          <p:cNvPr id="5" name="Picture 4">
            <a:extLst>
              <a:ext uri="{FF2B5EF4-FFF2-40B4-BE49-F238E27FC236}">
                <a16:creationId xmlns:a16="http://schemas.microsoft.com/office/drawing/2014/main" id="{4FD5FDF6-BE40-44EB-8EAB-5871A4527CC9}"/>
              </a:ext>
            </a:extLst>
          </p:cNvPr>
          <p:cNvPicPr>
            <a:picLocks noChangeAspect="1"/>
          </p:cNvPicPr>
          <p:nvPr/>
        </p:nvPicPr>
        <p:blipFill>
          <a:blip r:embed="rId3"/>
          <a:stretch>
            <a:fillRect/>
          </a:stretch>
        </p:blipFill>
        <p:spPr>
          <a:xfrm>
            <a:off x="1331161" y="1236954"/>
            <a:ext cx="9594949" cy="2424663"/>
          </a:xfrm>
          <a:prstGeom prst="rect">
            <a:avLst/>
          </a:prstGeom>
        </p:spPr>
      </p:pic>
      <p:sp>
        <p:nvSpPr>
          <p:cNvPr id="6" name="TextBox 5">
            <a:extLst>
              <a:ext uri="{FF2B5EF4-FFF2-40B4-BE49-F238E27FC236}">
                <a16:creationId xmlns:a16="http://schemas.microsoft.com/office/drawing/2014/main" id="{7B071CF3-B62C-4AFA-9230-2F71D585F57C}"/>
              </a:ext>
            </a:extLst>
          </p:cNvPr>
          <p:cNvSpPr txBox="1"/>
          <p:nvPr/>
        </p:nvSpPr>
        <p:spPr>
          <a:xfrm>
            <a:off x="5086733" y="3181679"/>
            <a:ext cx="3948867" cy="685957"/>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Search for Forecast based on multiple search criteria available. For more details, click on Advanced. </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flipV="1">
            <a:off x="4242027" y="3204482"/>
            <a:ext cx="836839" cy="20410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105D361-43E6-48E5-A373-DF255C07DD1D}"/>
              </a:ext>
            </a:extLst>
          </p:cNvPr>
          <p:cNvPicPr>
            <a:picLocks noChangeAspect="1"/>
          </p:cNvPicPr>
          <p:nvPr/>
        </p:nvPicPr>
        <p:blipFill>
          <a:blip r:embed="rId4"/>
          <a:stretch>
            <a:fillRect/>
          </a:stretch>
        </p:blipFill>
        <p:spPr>
          <a:xfrm>
            <a:off x="1331161" y="3773835"/>
            <a:ext cx="6299044" cy="2424663"/>
          </a:xfrm>
          <a:prstGeom prst="rect">
            <a:avLst/>
          </a:prstGeom>
        </p:spPr>
      </p:pic>
      <p:pic>
        <p:nvPicPr>
          <p:cNvPr id="13" name="Picture 12">
            <a:extLst>
              <a:ext uri="{FF2B5EF4-FFF2-40B4-BE49-F238E27FC236}">
                <a16:creationId xmlns:a16="http://schemas.microsoft.com/office/drawing/2014/main" id="{26A45E6A-42F4-4220-A465-A6489D0EA0A8}"/>
              </a:ext>
            </a:extLst>
          </p:cNvPr>
          <p:cNvPicPr>
            <a:picLocks noChangeAspect="1"/>
          </p:cNvPicPr>
          <p:nvPr/>
        </p:nvPicPr>
        <p:blipFill>
          <a:blip r:embed="rId5"/>
          <a:stretch>
            <a:fillRect/>
          </a:stretch>
        </p:blipFill>
        <p:spPr>
          <a:xfrm>
            <a:off x="7772655" y="3732033"/>
            <a:ext cx="3153455" cy="2675952"/>
          </a:xfrm>
          <a:prstGeom prst="rect">
            <a:avLst/>
          </a:prstGeom>
        </p:spPr>
      </p:pic>
      <p:sp>
        <p:nvSpPr>
          <p:cNvPr id="14" name="TextBox 13">
            <a:extLst>
              <a:ext uri="{FF2B5EF4-FFF2-40B4-BE49-F238E27FC236}">
                <a16:creationId xmlns:a16="http://schemas.microsoft.com/office/drawing/2014/main" id="{A61768F2-40E6-459C-A16F-CB9C4FEB331B}"/>
              </a:ext>
            </a:extLst>
          </p:cNvPr>
          <p:cNvSpPr txBox="1"/>
          <p:nvPr/>
        </p:nvSpPr>
        <p:spPr>
          <a:xfrm>
            <a:off x="2474162" y="6059590"/>
            <a:ext cx="3948867"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To add more fields on main search screen, click on Add Fields</a:t>
            </a:r>
            <a:endParaRPr lang="en-US" sz="1286" dirty="0">
              <a:solidFill>
                <a:prstClr val="black"/>
              </a:solidFill>
            </a:endParaRPr>
          </a:p>
        </p:txBody>
      </p:sp>
      <p:sp>
        <p:nvSpPr>
          <p:cNvPr id="10" name="Oval 9">
            <a:extLst>
              <a:ext uri="{FF2B5EF4-FFF2-40B4-BE49-F238E27FC236}">
                <a16:creationId xmlns:a16="http://schemas.microsoft.com/office/drawing/2014/main" id="{6908BEB6-5D28-4798-BF35-F07481E127F9}"/>
              </a:ext>
            </a:extLst>
          </p:cNvPr>
          <p:cNvSpPr/>
          <p:nvPr/>
        </p:nvSpPr>
        <p:spPr>
          <a:xfrm>
            <a:off x="6358740" y="2706726"/>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1</a:t>
            </a:r>
          </a:p>
        </p:txBody>
      </p:sp>
      <p:sp>
        <p:nvSpPr>
          <p:cNvPr id="11" name="Oval 10">
            <a:extLst>
              <a:ext uri="{FF2B5EF4-FFF2-40B4-BE49-F238E27FC236}">
                <a16:creationId xmlns:a16="http://schemas.microsoft.com/office/drawing/2014/main" id="{1DA8E66C-90DF-4709-85A3-F886B03BC000}"/>
              </a:ext>
            </a:extLst>
          </p:cNvPr>
          <p:cNvSpPr/>
          <p:nvPr/>
        </p:nvSpPr>
        <p:spPr>
          <a:xfrm>
            <a:off x="1681186" y="5881723"/>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2</a:t>
            </a:r>
          </a:p>
        </p:txBody>
      </p:sp>
      <p:sp>
        <p:nvSpPr>
          <p:cNvPr id="15" name="Oval 14">
            <a:extLst>
              <a:ext uri="{FF2B5EF4-FFF2-40B4-BE49-F238E27FC236}">
                <a16:creationId xmlns:a16="http://schemas.microsoft.com/office/drawing/2014/main" id="{269AE188-0C06-4567-B8F3-FD2381C758B5}"/>
              </a:ext>
            </a:extLst>
          </p:cNvPr>
          <p:cNvSpPr/>
          <p:nvPr/>
        </p:nvSpPr>
        <p:spPr>
          <a:xfrm>
            <a:off x="10349573" y="3889250"/>
            <a:ext cx="792976" cy="49464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29" dirty="0"/>
              <a:t>3</a:t>
            </a:r>
          </a:p>
        </p:txBody>
      </p:sp>
    </p:spTree>
    <p:extLst>
      <p:ext uri="{BB962C8B-B14F-4D97-AF65-F5344CB8AC3E}">
        <p14:creationId xmlns:p14="http://schemas.microsoft.com/office/powerpoint/2010/main" val="22982514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5B7E47-80C1-456D-A0DA-84492FFEB322}"/>
              </a:ext>
            </a:extLst>
          </p:cNvPr>
          <p:cNvPicPr>
            <a:picLocks noChangeAspect="1"/>
          </p:cNvPicPr>
          <p:nvPr/>
        </p:nvPicPr>
        <p:blipFill>
          <a:blip r:embed="rId3"/>
          <a:stretch>
            <a:fillRect/>
          </a:stretch>
        </p:blipFill>
        <p:spPr>
          <a:xfrm>
            <a:off x="1177018" y="1713300"/>
            <a:ext cx="9837964" cy="3000375"/>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340360" y="320203"/>
            <a:ext cx="11201400" cy="571500"/>
          </a:xfrm>
        </p:spPr>
        <p:txBody>
          <a:bodyPr/>
          <a:lstStyle/>
          <a:p>
            <a:r>
              <a:rPr lang="en-US" sz="2571" dirty="0">
                <a:cs typeface="Arial"/>
              </a:rPr>
              <a:t>Order Forecast and Commit – Save Search Criteria</a:t>
            </a:r>
            <a:endParaRPr lang="en-US" dirty="0">
              <a:solidFill>
                <a:srgbClr val="FF0000"/>
              </a:solidFill>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177018" y="1164848"/>
            <a:ext cx="9837964"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Once the fields are added, provide default values and save the search criteria  </a:t>
            </a:r>
          </a:p>
        </p:txBody>
      </p:sp>
      <p:sp>
        <p:nvSpPr>
          <p:cNvPr id="6" name="TextBox 5">
            <a:extLst>
              <a:ext uri="{FF2B5EF4-FFF2-40B4-BE49-F238E27FC236}">
                <a16:creationId xmlns:a16="http://schemas.microsoft.com/office/drawing/2014/main" id="{7B071CF3-B62C-4AFA-9230-2F71D585F57C}"/>
              </a:ext>
            </a:extLst>
          </p:cNvPr>
          <p:cNvSpPr txBox="1"/>
          <p:nvPr/>
        </p:nvSpPr>
        <p:spPr>
          <a:xfrm>
            <a:off x="6811056" y="4906004"/>
            <a:ext cx="3948867" cy="1477456"/>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Click on Save and provide a Name for the search criteria provided.</a:t>
            </a:r>
          </a:p>
          <a:p>
            <a:pPr marL="183692" indent="-183692" defTabSz="1306219">
              <a:buFont typeface="Arial" panose="020B0604020202020204" pitchFamily="34" charset="0"/>
              <a:buChar char="•"/>
            </a:pPr>
            <a:r>
              <a:rPr lang="en-US" sz="1286" b="1" dirty="0">
                <a:solidFill>
                  <a:prstClr val="black"/>
                </a:solidFill>
              </a:rPr>
              <a:t>Check Set as Default if the same search criteria need to be run as default.</a:t>
            </a:r>
          </a:p>
          <a:p>
            <a:pPr marL="183692" indent="-183692" defTabSz="1306219">
              <a:buFont typeface="Arial" panose="020B0604020202020204" pitchFamily="34" charset="0"/>
              <a:buChar char="•"/>
            </a:pPr>
            <a:r>
              <a:rPr lang="en-US" sz="1286" b="1" dirty="0">
                <a:solidFill>
                  <a:prstClr val="black"/>
                </a:solidFill>
              </a:rPr>
              <a:t>Check Run Automatically, if the save search criteria needs to be run automatically whenever the screen opens</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V="1">
            <a:off x="9014794" y="3063835"/>
            <a:ext cx="694706" cy="184216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1262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2FE30-CD58-40EE-957C-7BE0E08831AD}"/>
              </a:ext>
            </a:extLst>
          </p:cNvPr>
          <p:cNvPicPr>
            <a:picLocks noChangeAspect="1"/>
          </p:cNvPicPr>
          <p:nvPr/>
        </p:nvPicPr>
        <p:blipFill>
          <a:blip r:embed="rId3"/>
          <a:stretch>
            <a:fillRect/>
          </a:stretch>
        </p:blipFill>
        <p:spPr>
          <a:xfrm>
            <a:off x="1331161" y="1565228"/>
            <a:ext cx="9594949" cy="3299810"/>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380518" y="318882"/>
            <a:ext cx="11201400" cy="571500"/>
          </a:xfrm>
        </p:spPr>
        <p:txBody>
          <a:bodyPr/>
          <a:lstStyle/>
          <a:p>
            <a:r>
              <a:rPr lang="en-US" sz="2571" dirty="0">
                <a:cs typeface="Arial"/>
              </a:rPr>
              <a:t>Order Forecast and Commit</a:t>
            </a:r>
            <a:endParaRPr lang="en-US" dirty="0">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31161" y="1071750"/>
            <a:ext cx="9594949"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Based on the Search criteria, search result will be shown</a:t>
            </a:r>
          </a:p>
        </p:txBody>
      </p:sp>
      <p:sp>
        <p:nvSpPr>
          <p:cNvPr id="14" name="TextBox 13">
            <a:extLst>
              <a:ext uri="{FF2B5EF4-FFF2-40B4-BE49-F238E27FC236}">
                <a16:creationId xmlns:a16="http://schemas.microsoft.com/office/drawing/2014/main" id="{A61768F2-40E6-459C-A16F-CB9C4FEB331B}"/>
              </a:ext>
            </a:extLst>
          </p:cNvPr>
          <p:cNvSpPr txBox="1"/>
          <p:nvPr/>
        </p:nvSpPr>
        <p:spPr>
          <a:xfrm>
            <a:off x="5521100" y="5227774"/>
            <a:ext cx="3948867" cy="290208"/>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Click on the Item link to see the details of  an item</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flipV="1">
            <a:off x="5109154" y="3429000"/>
            <a:ext cx="1744128" cy="175145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0308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15FCA1-BFF8-49BC-AFD8-A8183D50C1E9}"/>
              </a:ext>
            </a:extLst>
          </p:cNvPr>
          <p:cNvPicPr>
            <a:picLocks noChangeAspect="1"/>
          </p:cNvPicPr>
          <p:nvPr/>
        </p:nvPicPr>
        <p:blipFill>
          <a:blip r:embed="rId3"/>
          <a:stretch>
            <a:fillRect/>
          </a:stretch>
        </p:blipFill>
        <p:spPr>
          <a:xfrm>
            <a:off x="1331161" y="1374023"/>
            <a:ext cx="9594949" cy="4486262"/>
          </a:xfrm>
          <a:prstGeom prst="rect">
            <a:avLst/>
          </a:prstGeom>
        </p:spPr>
      </p:pic>
      <p:sp>
        <p:nvSpPr>
          <p:cNvPr id="2" name="Title 1">
            <a:extLst>
              <a:ext uri="{FF2B5EF4-FFF2-40B4-BE49-F238E27FC236}">
                <a16:creationId xmlns:a16="http://schemas.microsoft.com/office/drawing/2014/main" id="{12A848B8-D3D9-47C2-8547-71325999E61A}"/>
              </a:ext>
            </a:extLst>
          </p:cNvPr>
          <p:cNvSpPr>
            <a:spLocks noGrp="1"/>
          </p:cNvSpPr>
          <p:nvPr>
            <p:ph type="title" idx="4294967295"/>
          </p:nvPr>
        </p:nvSpPr>
        <p:spPr>
          <a:xfrm>
            <a:off x="208280" y="281852"/>
            <a:ext cx="11201400" cy="571500"/>
          </a:xfrm>
        </p:spPr>
        <p:txBody>
          <a:bodyPr/>
          <a:lstStyle/>
          <a:p>
            <a:r>
              <a:rPr lang="en-US" sz="2571" dirty="0">
                <a:cs typeface="Arial"/>
              </a:rPr>
              <a:t> Order Forecast and Commit</a:t>
            </a:r>
            <a:endParaRPr lang="en-US" dirty="0">
              <a:latin typeface="+mj-lt"/>
            </a:endParaRPr>
          </a:p>
        </p:txBody>
      </p:sp>
      <p:sp>
        <p:nvSpPr>
          <p:cNvPr id="4" name="Rectangle 3">
            <a:extLst>
              <a:ext uri="{FF2B5EF4-FFF2-40B4-BE49-F238E27FC236}">
                <a16:creationId xmlns:a16="http://schemas.microsoft.com/office/drawing/2014/main" id="{51C46F27-8F2B-44A0-AE07-53002B2AE79E}"/>
              </a:ext>
            </a:extLst>
          </p:cNvPr>
          <p:cNvSpPr/>
          <p:nvPr/>
        </p:nvSpPr>
        <p:spPr>
          <a:xfrm>
            <a:off x="1331161" y="873761"/>
            <a:ext cx="9594949" cy="356123"/>
          </a:xfrm>
          <a:prstGeom prst="rect">
            <a:avLst/>
          </a:prstGeom>
          <a:ln>
            <a:solidFill>
              <a:schemeClr val="accent1">
                <a:lumMod val="75000"/>
              </a:schemeClr>
            </a:solidFill>
          </a:ln>
        </p:spPr>
        <p:txBody>
          <a:bodyPr wrap="square">
            <a:spAutoFit/>
          </a:bodyPr>
          <a:lstStyle/>
          <a:p>
            <a:pPr marL="0" lvl="1" defTabSz="783261" fontAlgn="base">
              <a:spcBef>
                <a:spcPct val="20000"/>
              </a:spcBef>
              <a:spcAft>
                <a:spcPct val="0"/>
              </a:spcAft>
              <a:buSzPct val="145000"/>
            </a:pPr>
            <a:r>
              <a:rPr lang="en-US" sz="1714" dirty="0">
                <a:solidFill>
                  <a:schemeClr val="dk1"/>
                </a:solidFill>
                <a:latin typeface="Calibri" panose="020F0502020204030204" pitchFamily="34" charset="0"/>
              </a:rPr>
              <a:t>Details of the selected item will be shown</a:t>
            </a:r>
          </a:p>
        </p:txBody>
      </p:sp>
      <p:sp>
        <p:nvSpPr>
          <p:cNvPr id="10" name="TextBox 9">
            <a:extLst>
              <a:ext uri="{FF2B5EF4-FFF2-40B4-BE49-F238E27FC236}">
                <a16:creationId xmlns:a16="http://schemas.microsoft.com/office/drawing/2014/main" id="{46DED61B-3974-4914-B126-15001231FC74}"/>
              </a:ext>
            </a:extLst>
          </p:cNvPr>
          <p:cNvSpPr txBox="1"/>
          <p:nvPr/>
        </p:nvSpPr>
        <p:spPr>
          <a:xfrm>
            <a:off x="3747700" y="6142005"/>
            <a:ext cx="3595155" cy="488082"/>
          </a:xfrm>
          <a:prstGeom prst="rect">
            <a:avLst/>
          </a:prstGeom>
          <a:solidFill>
            <a:schemeClr val="accent3">
              <a:lumMod val="20000"/>
              <a:lumOff val="80000"/>
            </a:schemeClr>
          </a:solidFill>
        </p:spPr>
        <p:txBody>
          <a:bodyPr wrap="square" rtlCol="0">
            <a:spAutoFit/>
          </a:bodyPr>
          <a:lstStyle/>
          <a:p>
            <a:pPr defTabSz="1306219"/>
            <a:r>
              <a:rPr lang="en-US" sz="1286" b="1" dirty="0">
                <a:solidFill>
                  <a:prstClr val="black"/>
                </a:solidFill>
              </a:rPr>
              <a:t>Review Order Forecast (Current &amp; Cumulative)</a:t>
            </a:r>
            <a:endParaRPr lang="en-US" sz="1286" dirty="0">
              <a:solidFill>
                <a:prstClr val="black"/>
              </a:solidFill>
            </a:endParaRPr>
          </a:p>
        </p:txBody>
      </p:sp>
      <p:cxnSp>
        <p:nvCxnSpPr>
          <p:cNvPr id="7" name="Straight Arrow Connector 6">
            <a:extLst>
              <a:ext uri="{FF2B5EF4-FFF2-40B4-BE49-F238E27FC236}">
                <a16:creationId xmlns:a16="http://schemas.microsoft.com/office/drawing/2014/main" id="{8E0D95D3-6D1C-4978-9D67-C4A775A39143}"/>
              </a:ext>
            </a:extLst>
          </p:cNvPr>
          <p:cNvCxnSpPr>
            <a:cxnSpLocks/>
          </p:cNvCxnSpPr>
          <p:nvPr/>
        </p:nvCxnSpPr>
        <p:spPr>
          <a:xfrm flipH="1" flipV="1">
            <a:off x="3747700" y="4582535"/>
            <a:ext cx="2187758" cy="1707863"/>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883375"/>
      </p:ext>
    </p:extLst>
  </p:cSld>
  <p:clrMapOvr>
    <a:masterClrMapping/>
  </p:clrMapOvr>
  <p:transition>
    <p:fade/>
  </p:transition>
</p:sld>
</file>

<file path=ppt/theme/theme1.xml><?xml version="1.0" encoding="utf-8"?>
<a:theme xmlns:a="http://schemas.openxmlformats.org/drawingml/2006/main" name="Sandisk PPT Template v2">
  <a:themeElements>
    <a:clrScheme name="Sandisk Corporate Colors 021625">
      <a:dk1>
        <a:srgbClr val="000000"/>
      </a:dk1>
      <a:lt1>
        <a:srgbClr val="FFFCF9"/>
      </a:lt1>
      <a:dk2>
        <a:srgbClr val="000000"/>
      </a:dk2>
      <a:lt2>
        <a:srgbClr val="FFFCF9"/>
      </a:lt2>
      <a:accent1>
        <a:srgbClr val="BCBCBC"/>
      </a:accent1>
      <a:accent2>
        <a:srgbClr val="772C22"/>
      </a:accent2>
      <a:accent3>
        <a:srgbClr val="E10600"/>
      </a:accent3>
      <a:accent4>
        <a:srgbClr val="BCBCBC"/>
      </a:accent4>
      <a:accent5>
        <a:srgbClr val="772C22"/>
      </a:accent5>
      <a:accent6>
        <a:srgbClr val="E10600"/>
      </a:accent6>
      <a:hlink>
        <a:srgbClr val="E10600"/>
      </a:hlink>
      <a:folHlink>
        <a:srgbClr val="772C22"/>
      </a:folHlink>
    </a:clrScheme>
    <a:fontScheme name="Sandisk Fonts 1.1">
      <a:majorFont>
        <a:latin typeface="Pilat Book"/>
        <a:ea typeface=""/>
        <a:cs typeface=""/>
      </a:majorFont>
      <a:minorFont>
        <a:latin typeface="Pil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disk_PPT_Template_v2_022025a (1)  -  Read-Only" id="{DB15DF9D-2B17-4BA6-98C9-B38CFD64E06D}" vid="{AD431983-8973-4F70-A684-DD342EA55A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Sandisk_PPT_Template_v2_022025a (1)</Template>
  <TotalTime>26</TotalTime>
  <Words>2146</Words>
  <Application>Microsoft Office PowerPoint</Application>
  <PresentationFormat>Widescreen</PresentationFormat>
  <Paragraphs>237</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Calibri</vt:lpstr>
      <vt:lpstr>NB Architekt Pro Neue</vt:lpstr>
      <vt:lpstr>Pilat Book</vt:lpstr>
      <vt:lpstr>Pilat Regular</vt:lpstr>
      <vt:lpstr>Verdana</vt:lpstr>
      <vt:lpstr>Wingdings</vt:lpstr>
      <vt:lpstr>Sandisk PPT Template v2</vt:lpstr>
      <vt:lpstr> SUPPLY CHAIN COLLABORATION TRAINING FORECAST REVIEW &amp; COMMIT</vt:lpstr>
      <vt:lpstr>Course Agenda</vt:lpstr>
      <vt:lpstr>REVIEW SUPPLIER FORECAST &amp; PROVIDE SUPPLY COMMIT</vt:lpstr>
      <vt:lpstr>Review Supplier Forecast &amp; Update Supply Commit-Overview</vt:lpstr>
      <vt:lpstr>1.0 Order Forecast and Commit (Supplier’s View) </vt:lpstr>
      <vt:lpstr>Order Forecast and Commit (Supplier’s View)</vt:lpstr>
      <vt:lpstr>Order Forecast and Commit – Save Search Criteria</vt:lpstr>
      <vt:lpstr>Order Forecast and Commit</vt:lpstr>
      <vt:lpstr> Order Forecast and Commit</vt:lpstr>
      <vt:lpstr> Order Forecast and Commit</vt:lpstr>
      <vt:lpstr>2.0 Commit against Forecast</vt:lpstr>
      <vt:lpstr>Commit against Forecast – Option 1</vt:lpstr>
      <vt:lpstr>Commit against Forecast – Option 1</vt:lpstr>
      <vt:lpstr>Commit against Forecast – Option 2</vt:lpstr>
      <vt:lpstr>Commit against Forecast – Option 2 </vt:lpstr>
      <vt:lpstr>Commit against Forecast – Option 3 </vt:lpstr>
      <vt:lpstr>Commit against Forecast – Option 3</vt:lpstr>
      <vt:lpstr>Commit against Forecast – Option 4</vt:lpstr>
      <vt:lpstr>Commit against Forecast – Option 5</vt:lpstr>
      <vt:lpstr>Status of File after uploading Commit</vt:lpstr>
      <vt:lpstr>Status of File after uploading Commit</vt:lpstr>
      <vt:lpstr>Learning Summary</vt:lpstr>
      <vt:lpstr>Additional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Nur Ilyana Binti Ibrahim</dc:creator>
  <cp:lastModifiedBy>Nur Ilyana Binti Ibrahim</cp:lastModifiedBy>
  <cp:revision>1</cp:revision>
  <dcterms:created xsi:type="dcterms:W3CDTF">2025-05-16T12:56:26Z</dcterms:created>
  <dcterms:modified xsi:type="dcterms:W3CDTF">2025-05-16T13:22:54Z</dcterms:modified>
</cp:coreProperties>
</file>