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3"/>
  </p:notesMasterIdLst>
  <p:sldIdLst>
    <p:sldId id="284" r:id="rId2"/>
    <p:sldId id="423" r:id="rId3"/>
    <p:sldId id="424" r:id="rId4"/>
    <p:sldId id="405" r:id="rId5"/>
    <p:sldId id="406" r:id="rId6"/>
    <p:sldId id="421" r:id="rId7"/>
    <p:sldId id="417" r:id="rId8"/>
    <p:sldId id="420" r:id="rId9"/>
    <p:sldId id="418" r:id="rId10"/>
    <p:sldId id="422" r:id="rId11"/>
    <p:sldId id="292" r:id="rId12"/>
  </p:sldIdLst>
  <p:sldSz cx="12192000" cy="6858000"/>
  <p:notesSz cx="6858000" cy="9144000"/>
  <p:defaultTextStyle>
    <a:defPPr>
      <a:defRPr lang="en-US"/>
    </a:defPPr>
    <a:lvl1pPr marL="0" algn="l" defTabSz="914311" rtl="0" eaLnBrk="1" latinLnBrk="0" hangingPunct="1">
      <a:defRPr sz="1800" kern="1200">
        <a:solidFill>
          <a:schemeClr val="tx1"/>
        </a:solidFill>
        <a:latin typeface="+mn-lt"/>
        <a:ea typeface="+mn-ea"/>
        <a:cs typeface="+mn-cs"/>
      </a:defRPr>
    </a:lvl1pPr>
    <a:lvl2pPr marL="457156" algn="l" defTabSz="914311" rtl="0" eaLnBrk="1" latinLnBrk="0" hangingPunct="1">
      <a:defRPr sz="1800" kern="1200">
        <a:solidFill>
          <a:schemeClr val="tx1"/>
        </a:solidFill>
        <a:latin typeface="+mn-lt"/>
        <a:ea typeface="+mn-ea"/>
        <a:cs typeface="+mn-cs"/>
      </a:defRPr>
    </a:lvl2pPr>
    <a:lvl3pPr marL="914311" algn="l" defTabSz="914311" rtl="0" eaLnBrk="1" latinLnBrk="0" hangingPunct="1">
      <a:defRPr sz="1800" kern="1200">
        <a:solidFill>
          <a:schemeClr val="tx1"/>
        </a:solidFill>
        <a:latin typeface="+mn-lt"/>
        <a:ea typeface="+mn-ea"/>
        <a:cs typeface="+mn-cs"/>
      </a:defRPr>
    </a:lvl3pPr>
    <a:lvl4pPr marL="1371468" algn="l" defTabSz="914311" rtl="0" eaLnBrk="1" latinLnBrk="0" hangingPunct="1">
      <a:defRPr sz="1800" kern="1200">
        <a:solidFill>
          <a:schemeClr val="tx1"/>
        </a:solidFill>
        <a:latin typeface="+mn-lt"/>
        <a:ea typeface="+mn-ea"/>
        <a:cs typeface="+mn-cs"/>
      </a:defRPr>
    </a:lvl4pPr>
    <a:lvl5pPr marL="1828623" algn="l" defTabSz="914311" rtl="0" eaLnBrk="1" latinLnBrk="0" hangingPunct="1">
      <a:defRPr sz="1800" kern="1200">
        <a:solidFill>
          <a:schemeClr val="tx1"/>
        </a:solidFill>
        <a:latin typeface="+mn-lt"/>
        <a:ea typeface="+mn-ea"/>
        <a:cs typeface="+mn-cs"/>
      </a:defRPr>
    </a:lvl5pPr>
    <a:lvl6pPr marL="2285779" algn="l" defTabSz="914311" rtl="0" eaLnBrk="1" latinLnBrk="0" hangingPunct="1">
      <a:defRPr sz="1800" kern="1200">
        <a:solidFill>
          <a:schemeClr val="tx1"/>
        </a:solidFill>
        <a:latin typeface="+mn-lt"/>
        <a:ea typeface="+mn-ea"/>
        <a:cs typeface="+mn-cs"/>
      </a:defRPr>
    </a:lvl6pPr>
    <a:lvl7pPr marL="2742934" algn="l" defTabSz="914311" rtl="0" eaLnBrk="1" latinLnBrk="0" hangingPunct="1">
      <a:defRPr sz="1800" kern="1200">
        <a:solidFill>
          <a:schemeClr val="tx1"/>
        </a:solidFill>
        <a:latin typeface="+mn-lt"/>
        <a:ea typeface="+mn-ea"/>
        <a:cs typeface="+mn-cs"/>
      </a:defRPr>
    </a:lvl7pPr>
    <a:lvl8pPr marL="3200090" algn="l" defTabSz="914311" rtl="0" eaLnBrk="1" latinLnBrk="0" hangingPunct="1">
      <a:defRPr sz="1800" kern="1200">
        <a:solidFill>
          <a:schemeClr val="tx1"/>
        </a:solidFill>
        <a:latin typeface="+mn-lt"/>
        <a:ea typeface="+mn-ea"/>
        <a:cs typeface="+mn-cs"/>
      </a:defRPr>
    </a:lvl8pPr>
    <a:lvl9pPr marL="3657246" algn="l" defTabSz="91431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3" d="100"/>
          <a:sy n="63" d="100"/>
        </p:scale>
        <p:origin x="7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D12040-92D0-4BBD-9CB5-2AAA863D71E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D221475-9075-4E4F-A0BE-3718078EFF03}">
      <dgm:prSet phldrT="[Text]"/>
      <dgm:spPr/>
      <dgm:t>
        <a:bodyPr/>
        <a:lstStyle/>
        <a:p>
          <a:r>
            <a:rPr lang="en-US" dirty="0"/>
            <a:t>BU_TH_5805</a:t>
          </a:r>
        </a:p>
      </dgm:t>
    </dgm:pt>
    <dgm:pt modelId="{A598A6B5-660F-4C93-A9D9-A9F5FC676341}" type="parTrans" cxnId="{3DB3006C-D5A2-4C03-8513-53E2C02CB0D8}">
      <dgm:prSet/>
      <dgm:spPr/>
      <dgm:t>
        <a:bodyPr/>
        <a:lstStyle/>
        <a:p>
          <a:endParaRPr lang="en-US"/>
        </a:p>
      </dgm:t>
    </dgm:pt>
    <dgm:pt modelId="{D4DB4A41-909A-4199-8056-6DA7188082B7}" type="sibTrans" cxnId="{3DB3006C-D5A2-4C03-8513-53E2C02CB0D8}">
      <dgm:prSet/>
      <dgm:spPr/>
      <dgm:t>
        <a:bodyPr/>
        <a:lstStyle/>
        <a:p>
          <a:endParaRPr lang="en-US"/>
        </a:p>
      </dgm:t>
    </dgm:pt>
    <dgm:pt modelId="{C94FE53B-9791-4BD9-8BD2-812CB8F43FCA}" type="asst">
      <dgm:prSet phldrT="[Text]"/>
      <dgm:spPr/>
      <dgm:t>
        <a:bodyPr/>
        <a:lstStyle/>
        <a:p>
          <a:r>
            <a:rPr lang="en-US" dirty="0"/>
            <a:t>MTHBP101</a:t>
          </a:r>
        </a:p>
      </dgm:t>
    </dgm:pt>
    <dgm:pt modelId="{88A6B175-EF03-42EA-9560-04C453A15106}" type="parTrans" cxnId="{65C3DF7D-CB55-4003-9441-D7F54D996ADE}">
      <dgm:prSet/>
      <dgm:spPr/>
      <dgm:t>
        <a:bodyPr/>
        <a:lstStyle/>
        <a:p>
          <a:endParaRPr lang="en-US"/>
        </a:p>
      </dgm:t>
    </dgm:pt>
    <dgm:pt modelId="{E7B40AEA-B2A9-42F1-B1E9-802323A47361}" type="sibTrans" cxnId="{65C3DF7D-CB55-4003-9441-D7F54D996ADE}">
      <dgm:prSet/>
      <dgm:spPr/>
      <dgm:t>
        <a:bodyPr/>
        <a:lstStyle/>
        <a:p>
          <a:endParaRPr lang="en-US"/>
        </a:p>
      </dgm:t>
    </dgm:pt>
    <dgm:pt modelId="{1D838EE8-EF39-407C-A942-92C8C69A6282}">
      <dgm:prSet phldrT="[Text]"/>
      <dgm:spPr/>
      <dgm:t>
        <a:bodyPr/>
        <a:lstStyle/>
        <a:p>
          <a:r>
            <a:rPr lang="en-US" dirty="0"/>
            <a:t>MTHBP201</a:t>
          </a:r>
        </a:p>
      </dgm:t>
    </dgm:pt>
    <dgm:pt modelId="{BCF7494B-9239-4377-A53E-596842B53F51}" type="parTrans" cxnId="{C9F6AFE0-E8BF-4DB8-A15B-C6C83430D262}">
      <dgm:prSet/>
      <dgm:spPr/>
      <dgm:t>
        <a:bodyPr/>
        <a:lstStyle/>
        <a:p>
          <a:endParaRPr lang="en-US"/>
        </a:p>
      </dgm:t>
    </dgm:pt>
    <dgm:pt modelId="{C2A6281A-2910-4921-9E28-EADAA117A0F8}" type="sibTrans" cxnId="{C9F6AFE0-E8BF-4DB8-A15B-C6C83430D262}">
      <dgm:prSet/>
      <dgm:spPr/>
      <dgm:t>
        <a:bodyPr/>
        <a:lstStyle/>
        <a:p>
          <a:endParaRPr lang="en-US"/>
        </a:p>
      </dgm:t>
    </dgm:pt>
    <dgm:pt modelId="{B1AEC914-21C0-4405-98BD-F5A6A825C956}">
      <dgm:prSet phldrT="[Text]"/>
      <dgm:spPr/>
      <dgm:t>
        <a:bodyPr/>
        <a:lstStyle/>
        <a:p>
          <a:r>
            <a:rPr lang="en-US" dirty="0"/>
            <a:t>MTHPRB01</a:t>
          </a:r>
        </a:p>
      </dgm:t>
    </dgm:pt>
    <dgm:pt modelId="{6D892728-7D2B-4D22-807E-9F326412FAB4}" type="parTrans" cxnId="{B2BF1A33-C6C1-45DB-A5E6-204A3953B77D}">
      <dgm:prSet/>
      <dgm:spPr/>
      <dgm:t>
        <a:bodyPr/>
        <a:lstStyle/>
        <a:p>
          <a:endParaRPr lang="en-US"/>
        </a:p>
      </dgm:t>
    </dgm:pt>
    <dgm:pt modelId="{9BE6A050-B93A-42DC-BEEF-BAFD29883B6B}" type="sibTrans" cxnId="{B2BF1A33-C6C1-45DB-A5E6-204A3953B77D}">
      <dgm:prSet/>
      <dgm:spPr/>
      <dgm:t>
        <a:bodyPr/>
        <a:lstStyle/>
        <a:p>
          <a:endParaRPr lang="en-US"/>
        </a:p>
      </dgm:t>
    </dgm:pt>
    <dgm:pt modelId="{F685A3CC-04FA-4257-9BEA-4B72A8219446}" type="pres">
      <dgm:prSet presAssocID="{D3D12040-92D0-4BBD-9CB5-2AAA863D71E7}" presName="hierChild1" presStyleCnt="0">
        <dgm:presLayoutVars>
          <dgm:chPref val="1"/>
          <dgm:dir/>
          <dgm:animOne val="branch"/>
          <dgm:animLvl val="lvl"/>
          <dgm:resizeHandles/>
        </dgm:presLayoutVars>
      </dgm:prSet>
      <dgm:spPr/>
    </dgm:pt>
    <dgm:pt modelId="{E5AAF77C-1468-41A5-9E85-09175ABC2081}" type="pres">
      <dgm:prSet presAssocID="{8D221475-9075-4E4F-A0BE-3718078EFF03}" presName="hierRoot1" presStyleCnt="0"/>
      <dgm:spPr/>
    </dgm:pt>
    <dgm:pt modelId="{E82DCD29-CD23-4489-9A63-BD89F79CD8E0}" type="pres">
      <dgm:prSet presAssocID="{8D221475-9075-4E4F-A0BE-3718078EFF03}" presName="composite" presStyleCnt="0"/>
      <dgm:spPr/>
    </dgm:pt>
    <dgm:pt modelId="{A846A6E0-D124-40F0-8CD4-3A3051FF52DC}" type="pres">
      <dgm:prSet presAssocID="{8D221475-9075-4E4F-A0BE-3718078EFF03}" presName="background" presStyleLbl="node0" presStyleIdx="0" presStyleCnt="1"/>
      <dgm:spPr/>
    </dgm:pt>
    <dgm:pt modelId="{BF0A81A9-C4DA-4E05-A01F-548E7EB9C9A2}" type="pres">
      <dgm:prSet presAssocID="{8D221475-9075-4E4F-A0BE-3718078EFF03}" presName="text" presStyleLbl="fgAcc0" presStyleIdx="0" presStyleCnt="1">
        <dgm:presLayoutVars>
          <dgm:chPref val="3"/>
        </dgm:presLayoutVars>
      </dgm:prSet>
      <dgm:spPr/>
    </dgm:pt>
    <dgm:pt modelId="{3C5FED5A-5127-4771-B627-D81891F19339}" type="pres">
      <dgm:prSet presAssocID="{8D221475-9075-4E4F-A0BE-3718078EFF03}" presName="hierChild2" presStyleCnt="0"/>
      <dgm:spPr/>
    </dgm:pt>
    <dgm:pt modelId="{821F5104-1FEC-4868-8E42-F52BC8F44493}" type="pres">
      <dgm:prSet presAssocID="{88A6B175-EF03-42EA-9560-04C453A15106}" presName="Name10" presStyleLbl="parChTrans1D2" presStyleIdx="0" presStyleCnt="3"/>
      <dgm:spPr/>
    </dgm:pt>
    <dgm:pt modelId="{6D63F5CD-8726-4A6A-BF02-845F77DE232E}" type="pres">
      <dgm:prSet presAssocID="{C94FE53B-9791-4BD9-8BD2-812CB8F43FCA}" presName="hierRoot2" presStyleCnt="0"/>
      <dgm:spPr/>
    </dgm:pt>
    <dgm:pt modelId="{F0D01DEE-F34C-4A0D-9097-08E21CFF920A}" type="pres">
      <dgm:prSet presAssocID="{C94FE53B-9791-4BD9-8BD2-812CB8F43FCA}" presName="composite2" presStyleCnt="0"/>
      <dgm:spPr/>
    </dgm:pt>
    <dgm:pt modelId="{3C0ED2AA-2BA0-47D7-868F-D2F00F93B01A}" type="pres">
      <dgm:prSet presAssocID="{C94FE53B-9791-4BD9-8BD2-812CB8F43FCA}" presName="background2" presStyleLbl="asst1" presStyleIdx="0" presStyleCnt="1"/>
      <dgm:spPr/>
    </dgm:pt>
    <dgm:pt modelId="{A409A74A-0F6D-42AC-97D1-B4013E6D8C5B}" type="pres">
      <dgm:prSet presAssocID="{C94FE53B-9791-4BD9-8BD2-812CB8F43FCA}" presName="text2" presStyleLbl="fgAcc2" presStyleIdx="0" presStyleCnt="3">
        <dgm:presLayoutVars>
          <dgm:chPref val="3"/>
        </dgm:presLayoutVars>
      </dgm:prSet>
      <dgm:spPr/>
    </dgm:pt>
    <dgm:pt modelId="{76A43948-60E1-4BB5-9560-4234F71176CE}" type="pres">
      <dgm:prSet presAssocID="{C94FE53B-9791-4BD9-8BD2-812CB8F43FCA}" presName="hierChild3" presStyleCnt="0"/>
      <dgm:spPr/>
    </dgm:pt>
    <dgm:pt modelId="{6A066233-286B-4924-A0AD-3F50028F592D}" type="pres">
      <dgm:prSet presAssocID="{BCF7494B-9239-4377-A53E-596842B53F51}" presName="Name10" presStyleLbl="parChTrans1D2" presStyleIdx="1" presStyleCnt="3"/>
      <dgm:spPr/>
    </dgm:pt>
    <dgm:pt modelId="{4C5527F6-FCE8-429F-A84A-CBBB1F24F6A8}" type="pres">
      <dgm:prSet presAssocID="{1D838EE8-EF39-407C-A942-92C8C69A6282}" presName="hierRoot2" presStyleCnt="0"/>
      <dgm:spPr/>
    </dgm:pt>
    <dgm:pt modelId="{2554B6F0-D447-4477-8303-34BFFBFA6CAF}" type="pres">
      <dgm:prSet presAssocID="{1D838EE8-EF39-407C-A942-92C8C69A6282}" presName="composite2" presStyleCnt="0"/>
      <dgm:spPr/>
    </dgm:pt>
    <dgm:pt modelId="{AE1E4D45-00D6-489B-80B5-B866D2A115B6}" type="pres">
      <dgm:prSet presAssocID="{1D838EE8-EF39-407C-A942-92C8C69A6282}" presName="background2" presStyleLbl="node2" presStyleIdx="0" presStyleCnt="2"/>
      <dgm:spPr/>
    </dgm:pt>
    <dgm:pt modelId="{90A8CC42-DD79-4FAB-BD9D-D3903EEFC6A9}" type="pres">
      <dgm:prSet presAssocID="{1D838EE8-EF39-407C-A942-92C8C69A6282}" presName="text2" presStyleLbl="fgAcc2" presStyleIdx="1" presStyleCnt="3">
        <dgm:presLayoutVars>
          <dgm:chPref val="3"/>
        </dgm:presLayoutVars>
      </dgm:prSet>
      <dgm:spPr/>
    </dgm:pt>
    <dgm:pt modelId="{F8D6E23F-0244-4EE3-B8D6-1E0D76F0A017}" type="pres">
      <dgm:prSet presAssocID="{1D838EE8-EF39-407C-A942-92C8C69A6282}" presName="hierChild3" presStyleCnt="0"/>
      <dgm:spPr/>
    </dgm:pt>
    <dgm:pt modelId="{8B511117-BAE2-4FA2-8745-689BE194D2D2}" type="pres">
      <dgm:prSet presAssocID="{6D892728-7D2B-4D22-807E-9F326412FAB4}" presName="Name10" presStyleLbl="parChTrans1D2" presStyleIdx="2" presStyleCnt="3"/>
      <dgm:spPr/>
    </dgm:pt>
    <dgm:pt modelId="{8EB8D181-B5A9-46E4-8555-9FA03771F290}" type="pres">
      <dgm:prSet presAssocID="{B1AEC914-21C0-4405-98BD-F5A6A825C956}" presName="hierRoot2" presStyleCnt="0"/>
      <dgm:spPr/>
    </dgm:pt>
    <dgm:pt modelId="{4BF056F5-2067-4C2F-AD24-FDA4B66CD31A}" type="pres">
      <dgm:prSet presAssocID="{B1AEC914-21C0-4405-98BD-F5A6A825C956}" presName="composite2" presStyleCnt="0"/>
      <dgm:spPr/>
    </dgm:pt>
    <dgm:pt modelId="{EDF63E9E-3439-424A-BFC5-DEA5FC347B19}" type="pres">
      <dgm:prSet presAssocID="{B1AEC914-21C0-4405-98BD-F5A6A825C956}" presName="background2" presStyleLbl="node2" presStyleIdx="1" presStyleCnt="2"/>
      <dgm:spPr/>
    </dgm:pt>
    <dgm:pt modelId="{948A61C4-A364-4A55-B7F6-84D89B734EB8}" type="pres">
      <dgm:prSet presAssocID="{B1AEC914-21C0-4405-98BD-F5A6A825C956}" presName="text2" presStyleLbl="fgAcc2" presStyleIdx="2" presStyleCnt="3">
        <dgm:presLayoutVars>
          <dgm:chPref val="3"/>
        </dgm:presLayoutVars>
      </dgm:prSet>
      <dgm:spPr/>
    </dgm:pt>
    <dgm:pt modelId="{835990D2-1F05-4C58-9140-9BD196E1E044}" type="pres">
      <dgm:prSet presAssocID="{B1AEC914-21C0-4405-98BD-F5A6A825C956}" presName="hierChild3" presStyleCnt="0"/>
      <dgm:spPr/>
    </dgm:pt>
  </dgm:ptLst>
  <dgm:cxnLst>
    <dgm:cxn modelId="{6E0C2D13-704D-40EE-B0CD-DA7548BF8819}" type="presOf" srcId="{88A6B175-EF03-42EA-9560-04C453A15106}" destId="{821F5104-1FEC-4868-8E42-F52BC8F44493}" srcOrd="0" destOrd="0" presId="urn:microsoft.com/office/officeart/2005/8/layout/hierarchy1"/>
    <dgm:cxn modelId="{C31C702C-9B4C-4B2E-8B66-AF85DA781361}" type="presOf" srcId="{D3D12040-92D0-4BBD-9CB5-2AAA863D71E7}" destId="{F685A3CC-04FA-4257-9BEA-4B72A8219446}" srcOrd="0" destOrd="0" presId="urn:microsoft.com/office/officeart/2005/8/layout/hierarchy1"/>
    <dgm:cxn modelId="{DE2F8B2F-A5B3-42E1-B563-DD04762DFBB5}" type="presOf" srcId="{BCF7494B-9239-4377-A53E-596842B53F51}" destId="{6A066233-286B-4924-A0AD-3F50028F592D}" srcOrd="0" destOrd="0" presId="urn:microsoft.com/office/officeart/2005/8/layout/hierarchy1"/>
    <dgm:cxn modelId="{B2BF1A33-C6C1-45DB-A5E6-204A3953B77D}" srcId="{8D221475-9075-4E4F-A0BE-3718078EFF03}" destId="{B1AEC914-21C0-4405-98BD-F5A6A825C956}" srcOrd="2" destOrd="0" parTransId="{6D892728-7D2B-4D22-807E-9F326412FAB4}" sibTransId="{9BE6A050-B93A-42DC-BEEF-BAFD29883B6B}"/>
    <dgm:cxn modelId="{0F63E73E-A613-4B41-B260-290F3BAA9CA3}" type="presOf" srcId="{6D892728-7D2B-4D22-807E-9F326412FAB4}" destId="{8B511117-BAE2-4FA2-8745-689BE194D2D2}" srcOrd="0" destOrd="0" presId="urn:microsoft.com/office/officeart/2005/8/layout/hierarchy1"/>
    <dgm:cxn modelId="{3DB3006C-D5A2-4C03-8513-53E2C02CB0D8}" srcId="{D3D12040-92D0-4BBD-9CB5-2AAA863D71E7}" destId="{8D221475-9075-4E4F-A0BE-3718078EFF03}" srcOrd="0" destOrd="0" parTransId="{A598A6B5-660F-4C93-A9D9-A9F5FC676341}" sibTransId="{D4DB4A41-909A-4199-8056-6DA7188082B7}"/>
    <dgm:cxn modelId="{9D07206E-B159-47F9-B205-1240EB437C59}" type="presOf" srcId="{C94FE53B-9791-4BD9-8BD2-812CB8F43FCA}" destId="{A409A74A-0F6D-42AC-97D1-B4013E6D8C5B}" srcOrd="0" destOrd="0" presId="urn:microsoft.com/office/officeart/2005/8/layout/hierarchy1"/>
    <dgm:cxn modelId="{65C3DF7D-CB55-4003-9441-D7F54D996ADE}" srcId="{8D221475-9075-4E4F-A0BE-3718078EFF03}" destId="{C94FE53B-9791-4BD9-8BD2-812CB8F43FCA}" srcOrd="0" destOrd="0" parTransId="{88A6B175-EF03-42EA-9560-04C453A15106}" sibTransId="{E7B40AEA-B2A9-42F1-B1E9-802323A47361}"/>
    <dgm:cxn modelId="{715EFC82-D369-4AA4-BE51-502B7AD513DA}" type="presOf" srcId="{1D838EE8-EF39-407C-A942-92C8C69A6282}" destId="{90A8CC42-DD79-4FAB-BD9D-D3903EEFC6A9}" srcOrd="0" destOrd="0" presId="urn:microsoft.com/office/officeart/2005/8/layout/hierarchy1"/>
    <dgm:cxn modelId="{6E08FB8D-16BC-421D-B90F-E990C69F7B43}" type="presOf" srcId="{B1AEC914-21C0-4405-98BD-F5A6A825C956}" destId="{948A61C4-A364-4A55-B7F6-84D89B734EB8}" srcOrd="0" destOrd="0" presId="urn:microsoft.com/office/officeart/2005/8/layout/hierarchy1"/>
    <dgm:cxn modelId="{4BA08FB4-1E0C-4FB0-B0BD-B5E73A9C211F}" type="presOf" srcId="{8D221475-9075-4E4F-A0BE-3718078EFF03}" destId="{BF0A81A9-C4DA-4E05-A01F-548E7EB9C9A2}" srcOrd="0" destOrd="0" presId="urn:microsoft.com/office/officeart/2005/8/layout/hierarchy1"/>
    <dgm:cxn modelId="{C9F6AFE0-E8BF-4DB8-A15B-C6C83430D262}" srcId="{8D221475-9075-4E4F-A0BE-3718078EFF03}" destId="{1D838EE8-EF39-407C-A942-92C8C69A6282}" srcOrd="1" destOrd="0" parTransId="{BCF7494B-9239-4377-A53E-596842B53F51}" sibTransId="{C2A6281A-2910-4921-9E28-EADAA117A0F8}"/>
    <dgm:cxn modelId="{6A2F8E1D-35FA-4708-8491-E93F31B3B377}" type="presParOf" srcId="{F685A3CC-04FA-4257-9BEA-4B72A8219446}" destId="{E5AAF77C-1468-41A5-9E85-09175ABC2081}" srcOrd="0" destOrd="0" presId="urn:microsoft.com/office/officeart/2005/8/layout/hierarchy1"/>
    <dgm:cxn modelId="{301D1101-D651-45F3-BCC0-D14F26C61746}" type="presParOf" srcId="{E5AAF77C-1468-41A5-9E85-09175ABC2081}" destId="{E82DCD29-CD23-4489-9A63-BD89F79CD8E0}" srcOrd="0" destOrd="0" presId="urn:microsoft.com/office/officeart/2005/8/layout/hierarchy1"/>
    <dgm:cxn modelId="{10F78084-E292-41AC-B277-6686CBE6CE99}" type="presParOf" srcId="{E82DCD29-CD23-4489-9A63-BD89F79CD8E0}" destId="{A846A6E0-D124-40F0-8CD4-3A3051FF52DC}" srcOrd="0" destOrd="0" presId="urn:microsoft.com/office/officeart/2005/8/layout/hierarchy1"/>
    <dgm:cxn modelId="{1D4724D9-C402-49E6-97B4-D47A1E5D3736}" type="presParOf" srcId="{E82DCD29-CD23-4489-9A63-BD89F79CD8E0}" destId="{BF0A81A9-C4DA-4E05-A01F-548E7EB9C9A2}" srcOrd="1" destOrd="0" presId="urn:microsoft.com/office/officeart/2005/8/layout/hierarchy1"/>
    <dgm:cxn modelId="{67EB6627-B346-4EB3-9EDA-B5D393A159B8}" type="presParOf" srcId="{E5AAF77C-1468-41A5-9E85-09175ABC2081}" destId="{3C5FED5A-5127-4771-B627-D81891F19339}" srcOrd="1" destOrd="0" presId="urn:microsoft.com/office/officeart/2005/8/layout/hierarchy1"/>
    <dgm:cxn modelId="{68629F50-6E98-45CB-AA79-1F20E30F9BD0}" type="presParOf" srcId="{3C5FED5A-5127-4771-B627-D81891F19339}" destId="{821F5104-1FEC-4868-8E42-F52BC8F44493}" srcOrd="0" destOrd="0" presId="urn:microsoft.com/office/officeart/2005/8/layout/hierarchy1"/>
    <dgm:cxn modelId="{490D12A7-BCAF-44AC-8C84-6508EC33298E}" type="presParOf" srcId="{3C5FED5A-5127-4771-B627-D81891F19339}" destId="{6D63F5CD-8726-4A6A-BF02-845F77DE232E}" srcOrd="1" destOrd="0" presId="urn:microsoft.com/office/officeart/2005/8/layout/hierarchy1"/>
    <dgm:cxn modelId="{43327CC0-44AE-4212-9388-D2A4891DB3E9}" type="presParOf" srcId="{6D63F5CD-8726-4A6A-BF02-845F77DE232E}" destId="{F0D01DEE-F34C-4A0D-9097-08E21CFF920A}" srcOrd="0" destOrd="0" presId="urn:microsoft.com/office/officeart/2005/8/layout/hierarchy1"/>
    <dgm:cxn modelId="{4741F8AE-7740-46C2-8733-7731578704D4}" type="presParOf" srcId="{F0D01DEE-F34C-4A0D-9097-08E21CFF920A}" destId="{3C0ED2AA-2BA0-47D7-868F-D2F00F93B01A}" srcOrd="0" destOrd="0" presId="urn:microsoft.com/office/officeart/2005/8/layout/hierarchy1"/>
    <dgm:cxn modelId="{B87AADB2-A37D-4C56-AADB-EA0D8FF34297}" type="presParOf" srcId="{F0D01DEE-F34C-4A0D-9097-08E21CFF920A}" destId="{A409A74A-0F6D-42AC-97D1-B4013E6D8C5B}" srcOrd="1" destOrd="0" presId="urn:microsoft.com/office/officeart/2005/8/layout/hierarchy1"/>
    <dgm:cxn modelId="{C4F2D90C-8314-48AB-9DB3-12E3BAB42787}" type="presParOf" srcId="{6D63F5CD-8726-4A6A-BF02-845F77DE232E}" destId="{76A43948-60E1-4BB5-9560-4234F71176CE}" srcOrd="1" destOrd="0" presId="urn:microsoft.com/office/officeart/2005/8/layout/hierarchy1"/>
    <dgm:cxn modelId="{4012261E-EC66-4164-AB82-82F54C1E8D94}" type="presParOf" srcId="{3C5FED5A-5127-4771-B627-D81891F19339}" destId="{6A066233-286B-4924-A0AD-3F50028F592D}" srcOrd="2" destOrd="0" presId="urn:microsoft.com/office/officeart/2005/8/layout/hierarchy1"/>
    <dgm:cxn modelId="{673202B6-CBF6-4020-AA66-7183C7430E53}" type="presParOf" srcId="{3C5FED5A-5127-4771-B627-D81891F19339}" destId="{4C5527F6-FCE8-429F-A84A-CBBB1F24F6A8}" srcOrd="3" destOrd="0" presId="urn:microsoft.com/office/officeart/2005/8/layout/hierarchy1"/>
    <dgm:cxn modelId="{077B3596-6F41-4D85-9258-78D38D4F35D0}" type="presParOf" srcId="{4C5527F6-FCE8-429F-A84A-CBBB1F24F6A8}" destId="{2554B6F0-D447-4477-8303-34BFFBFA6CAF}" srcOrd="0" destOrd="0" presId="urn:microsoft.com/office/officeart/2005/8/layout/hierarchy1"/>
    <dgm:cxn modelId="{94456694-E485-4004-A407-88C63D51F372}" type="presParOf" srcId="{2554B6F0-D447-4477-8303-34BFFBFA6CAF}" destId="{AE1E4D45-00D6-489B-80B5-B866D2A115B6}" srcOrd="0" destOrd="0" presId="urn:microsoft.com/office/officeart/2005/8/layout/hierarchy1"/>
    <dgm:cxn modelId="{51F32305-597F-444D-8E47-81ED6F042558}" type="presParOf" srcId="{2554B6F0-D447-4477-8303-34BFFBFA6CAF}" destId="{90A8CC42-DD79-4FAB-BD9D-D3903EEFC6A9}" srcOrd="1" destOrd="0" presId="urn:microsoft.com/office/officeart/2005/8/layout/hierarchy1"/>
    <dgm:cxn modelId="{9DA20F7B-5EB6-49B0-BE83-31689EA215F9}" type="presParOf" srcId="{4C5527F6-FCE8-429F-A84A-CBBB1F24F6A8}" destId="{F8D6E23F-0244-4EE3-B8D6-1E0D76F0A017}" srcOrd="1" destOrd="0" presId="urn:microsoft.com/office/officeart/2005/8/layout/hierarchy1"/>
    <dgm:cxn modelId="{D4008904-F9ED-4EE5-B696-00D8CB18C2F2}" type="presParOf" srcId="{3C5FED5A-5127-4771-B627-D81891F19339}" destId="{8B511117-BAE2-4FA2-8745-689BE194D2D2}" srcOrd="4" destOrd="0" presId="urn:microsoft.com/office/officeart/2005/8/layout/hierarchy1"/>
    <dgm:cxn modelId="{42D26D2F-544D-4E30-97D5-86E0B3C4736E}" type="presParOf" srcId="{3C5FED5A-5127-4771-B627-D81891F19339}" destId="{8EB8D181-B5A9-46E4-8555-9FA03771F290}" srcOrd="5" destOrd="0" presId="urn:microsoft.com/office/officeart/2005/8/layout/hierarchy1"/>
    <dgm:cxn modelId="{B0CD77A6-C639-4EC1-9555-E67BF7F0FA11}" type="presParOf" srcId="{8EB8D181-B5A9-46E4-8555-9FA03771F290}" destId="{4BF056F5-2067-4C2F-AD24-FDA4B66CD31A}" srcOrd="0" destOrd="0" presId="urn:microsoft.com/office/officeart/2005/8/layout/hierarchy1"/>
    <dgm:cxn modelId="{D8CB13D1-6486-4707-BF43-D389EF0FCF2D}" type="presParOf" srcId="{4BF056F5-2067-4C2F-AD24-FDA4B66CD31A}" destId="{EDF63E9E-3439-424A-BFC5-DEA5FC347B19}" srcOrd="0" destOrd="0" presId="urn:microsoft.com/office/officeart/2005/8/layout/hierarchy1"/>
    <dgm:cxn modelId="{310D611E-5502-41A9-A768-34BCEE733E27}" type="presParOf" srcId="{4BF056F5-2067-4C2F-AD24-FDA4B66CD31A}" destId="{948A61C4-A364-4A55-B7F6-84D89B734EB8}" srcOrd="1" destOrd="0" presId="urn:microsoft.com/office/officeart/2005/8/layout/hierarchy1"/>
    <dgm:cxn modelId="{57682646-EA47-481D-974A-005E8210A0D8}" type="presParOf" srcId="{8EB8D181-B5A9-46E4-8555-9FA03771F290}" destId="{835990D2-1F05-4C58-9140-9BD196E1E04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11117-BAE2-4FA2-8745-689BE194D2D2}">
      <dsp:nvSpPr>
        <dsp:cNvPr id="0" name=""/>
        <dsp:cNvSpPr/>
      </dsp:nvSpPr>
      <dsp:spPr>
        <a:xfrm>
          <a:off x="1474014" y="914405"/>
          <a:ext cx="1046074" cy="248918"/>
        </a:xfrm>
        <a:custGeom>
          <a:avLst/>
          <a:gdLst/>
          <a:ahLst/>
          <a:cxnLst/>
          <a:rect l="0" t="0" r="0" b="0"/>
          <a:pathLst>
            <a:path>
              <a:moveTo>
                <a:pt x="0" y="0"/>
              </a:moveTo>
              <a:lnTo>
                <a:pt x="0" y="169630"/>
              </a:lnTo>
              <a:lnTo>
                <a:pt x="1046074" y="169630"/>
              </a:lnTo>
              <a:lnTo>
                <a:pt x="1046074" y="24891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066233-286B-4924-A0AD-3F50028F592D}">
      <dsp:nvSpPr>
        <dsp:cNvPr id="0" name=""/>
        <dsp:cNvSpPr/>
      </dsp:nvSpPr>
      <dsp:spPr>
        <a:xfrm>
          <a:off x="1428294" y="914405"/>
          <a:ext cx="91440" cy="248918"/>
        </a:xfrm>
        <a:custGeom>
          <a:avLst/>
          <a:gdLst/>
          <a:ahLst/>
          <a:cxnLst/>
          <a:rect l="0" t="0" r="0" b="0"/>
          <a:pathLst>
            <a:path>
              <a:moveTo>
                <a:pt x="45720" y="0"/>
              </a:moveTo>
              <a:lnTo>
                <a:pt x="45720" y="24891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1F5104-1FEC-4868-8E42-F52BC8F44493}">
      <dsp:nvSpPr>
        <dsp:cNvPr id="0" name=""/>
        <dsp:cNvSpPr/>
      </dsp:nvSpPr>
      <dsp:spPr>
        <a:xfrm>
          <a:off x="427939" y="914405"/>
          <a:ext cx="1046074" cy="248918"/>
        </a:xfrm>
        <a:custGeom>
          <a:avLst/>
          <a:gdLst/>
          <a:ahLst/>
          <a:cxnLst/>
          <a:rect l="0" t="0" r="0" b="0"/>
          <a:pathLst>
            <a:path>
              <a:moveTo>
                <a:pt x="1046074" y="0"/>
              </a:moveTo>
              <a:lnTo>
                <a:pt x="1046074" y="169630"/>
              </a:lnTo>
              <a:lnTo>
                <a:pt x="0" y="169630"/>
              </a:lnTo>
              <a:lnTo>
                <a:pt x="0" y="24891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46A6E0-D124-40F0-8CD4-3A3051FF52DC}">
      <dsp:nvSpPr>
        <dsp:cNvPr id="0" name=""/>
        <dsp:cNvSpPr/>
      </dsp:nvSpPr>
      <dsp:spPr>
        <a:xfrm>
          <a:off x="1046074" y="370922"/>
          <a:ext cx="855879" cy="5434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0A81A9-C4DA-4E05-A01F-548E7EB9C9A2}">
      <dsp:nvSpPr>
        <dsp:cNvPr id="0" name=""/>
        <dsp:cNvSpPr/>
      </dsp:nvSpPr>
      <dsp:spPr>
        <a:xfrm>
          <a:off x="1141172" y="461265"/>
          <a:ext cx="855879" cy="54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BU_TH_5805</a:t>
          </a:r>
        </a:p>
      </dsp:txBody>
      <dsp:txXfrm>
        <a:off x="1157090" y="477183"/>
        <a:ext cx="824043" cy="511647"/>
      </dsp:txXfrm>
    </dsp:sp>
    <dsp:sp modelId="{3C0ED2AA-2BA0-47D7-868F-D2F00F93B01A}">
      <dsp:nvSpPr>
        <dsp:cNvPr id="0" name=""/>
        <dsp:cNvSpPr/>
      </dsp:nvSpPr>
      <dsp:spPr>
        <a:xfrm>
          <a:off x="0" y="1163323"/>
          <a:ext cx="855879" cy="5434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09A74A-0F6D-42AC-97D1-B4013E6D8C5B}">
      <dsp:nvSpPr>
        <dsp:cNvPr id="0" name=""/>
        <dsp:cNvSpPr/>
      </dsp:nvSpPr>
      <dsp:spPr>
        <a:xfrm>
          <a:off x="95097" y="1253666"/>
          <a:ext cx="855879" cy="54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MTHBP101</a:t>
          </a:r>
        </a:p>
      </dsp:txBody>
      <dsp:txXfrm>
        <a:off x="111015" y="1269584"/>
        <a:ext cx="824043" cy="511647"/>
      </dsp:txXfrm>
    </dsp:sp>
    <dsp:sp modelId="{AE1E4D45-00D6-489B-80B5-B866D2A115B6}">
      <dsp:nvSpPr>
        <dsp:cNvPr id="0" name=""/>
        <dsp:cNvSpPr/>
      </dsp:nvSpPr>
      <dsp:spPr>
        <a:xfrm>
          <a:off x="1046074" y="1163323"/>
          <a:ext cx="855879" cy="5434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A8CC42-DD79-4FAB-BD9D-D3903EEFC6A9}">
      <dsp:nvSpPr>
        <dsp:cNvPr id="0" name=""/>
        <dsp:cNvSpPr/>
      </dsp:nvSpPr>
      <dsp:spPr>
        <a:xfrm>
          <a:off x="1141172" y="1253666"/>
          <a:ext cx="855879" cy="54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MTHBP201</a:t>
          </a:r>
        </a:p>
      </dsp:txBody>
      <dsp:txXfrm>
        <a:off x="1157090" y="1269584"/>
        <a:ext cx="824043" cy="511647"/>
      </dsp:txXfrm>
    </dsp:sp>
    <dsp:sp modelId="{EDF63E9E-3439-424A-BFC5-DEA5FC347B19}">
      <dsp:nvSpPr>
        <dsp:cNvPr id="0" name=""/>
        <dsp:cNvSpPr/>
      </dsp:nvSpPr>
      <dsp:spPr>
        <a:xfrm>
          <a:off x="2092149" y="1163323"/>
          <a:ext cx="855879" cy="5434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8A61C4-A364-4A55-B7F6-84D89B734EB8}">
      <dsp:nvSpPr>
        <dsp:cNvPr id="0" name=""/>
        <dsp:cNvSpPr/>
      </dsp:nvSpPr>
      <dsp:spPr>
        <a:xfrm>
          <a:off x="2187246" y="1253666"/>
          <a:ext cx="855879" cy="5434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MTHPRB01</a:t>
          </a:r>
        </a:p>
      </dsp:txBody>
      <dsp:txXfrm>
        <a:off x="2203164" y="1269584"/>
        <a:ext cx="824043" cy="5116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B5757E-CDDA-43C2-B36A-9194D252A15E}" type="datetimeFigureOut">
              <a:rPr lang="en-MY" smtClean="0"/>
              <a:t>16/5/2025</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C6B131-E62B-4DD6-9A92-5740C770A4FF}" type="slidenum">
              <a:rPr lang="en-MY" smtClean="0"/>
              <a:t>‹#›</a:t>
            </a:fld>
            <a:endParaRPr lang="en-MY"/>
          </a:p>
        </p:txBody>
      </p:sp>
    </p:spTree>
    <p:extLst>
      <p:ext uri="{BB962C8B-B14F-4D97-AF65-F5344CB8AC3E}">
        <p14:creationId xmlns:p14="http://schemas.microsoft.com/office/powerpoint/2010/main" val="375068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Oracle Cloud Supply Chain Collaboration Training. This training will enable users to understand how to upload on hand on Supplier portal</a:t>
            </a:r>
          </a:p>
        </p:txBody>
      </p:sp>
      <p:sp>
        <p:nvSpPr>
          <p:cNvPr id="4" name="Slide Number Placeholder 3"/>
          <p:cNvSpPr>
            <a:spLocks noGrp="1"/>
          </p:cNvSpPr>
          <p:nvPr>
            <p:ph type="sldNum" sz="quarter" idx="5"/>
          </p:nvPr>
        </p:nvSpPr>
        <p:spPr/>
        <p:txBody>
          <a:bodyPr/>
          <a:lstStyle/>
          <a:p>
            <a:fld id="{51C0F2FB-55D5-483D-A5A0-47B99420B677}" type="slidenum">
              <a:rPr lang="en-US" smtClean="0"/>
              <a:t>1</a:t>
            </a:fld>
            <a:endParaRPr lang="en-US"/>
          </a:p>
        </p:txBody>
      </p:sp>
    </p:spTree>
    <p:extLst>
      <p:ext uri="{BB962C8B-B14F-4D97-AF65-F5344CB8AC3E}">
        <p14:creationId xmlns:p14="http://schemas.microsoft.com/office/powerpoint/2010/main" val="216676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731063" rtl="0" eaLnBrk="1" fontAlgn="base" latinLnBrk="0" hangingPunct="1">
              <a:lnSpc>
                <a:spcPct val="100000"/>
              </a:lnSpc>
              <a:spcBef>
                <a:spcPct val="20000"/>
              </a:spcBef>
              <a:spcAft>
                <a:spcPct val="0"/>
              </a:spcAft>
              <a:buClrTx/>
              <a:buSzPct val="145000"/>
              <a:buFont typeface="Arial" panose="020B0604020202020204" pitchFamily="34" charset="0"/>
              <a:buNone/>
              <a:tabLst/>
              <a:defRPr/>
            </a:pPr>
            <a:r>
              <a:rPr lang="en-US" sz="1600" dirty="0">
                <a:solidFill>
                  <a:schemeClr val="dk1"/>
                </a:solidFill>
                <a:latin typeface="Calibri" panose="020F0502020204030204" pitchFamily="34" charset="0"/>
              </a:rPr>
              <a:t>WD needs supplier Inventory (SOH) to be tracked by each Inventory Organization. Hence during the upload process it is important that correct Supplier Site is selected.</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For each Supplier a unique Planning only site will be created for each organization against which the on hand needs to be tracked.</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The Site code will contain the Inventory Organization Code.</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Supplier need to upload the on hand quantities against the Supplier site</a:t>
            </a:r>
            <a:r>
              <a:rPr lang="en-US" sz="1600" baseline="0" dirty="0">
                <a:solidFill>
                  <a:schemeClr val="dk1"/>
                </a:solidFill>
                <a:latin typeface="Calibri" panose="020F0502020204030204" pitchFamily="34" charset="0"/>
              </a:rPr>
              <a:t> </a:t>
            </a:r>
            <a:r>
              <a:rPr lang="en-US" sz="1600" dirty="0">
                <a:solidFill>
                  <a:schemeClr val="dk1"/>
                </a:solidFill>
                <a:latin typeface="Calibri" panose="020F0502020204030204" pitchFamily="34" charset="0"/>
              </a:rPr>
              <a:t>that corresponds to the specific inventory organization.</a:t>
            </a:r>
          </a:p>
        </p:txBody>
      </p:sp>
      <p:sp>
        <p:nvSpPr>
          <p:cNvPr id="4" name="Slide Number Placeholder 3"/>
          <p:cNvSpPr>
            <a:spLocks noGrp="1"/>
          </p:cNvSpPr>
          <p:nvPr>
            <p:ph type="sldNum" sz="quarter" idx="10"/>
          </p:nvPr>
        </p:nvSpPr>
        <p:spPr/>
        <p:txBody>
          <a:bodyPr/>
          <a:lstStyle/>
          <a:p>
            <a:fld id="{51C0F2FB-55D5-483D-A5A0-47B99420B677}" type="slidenum">
              <a:rPr lang="en-US" smtClean="0"/>
              <a:t>10</a:t>
            </a:fld>
            <a:endParaRPr lang="en-US"/>
          </a:p>
        </p:txBody>
      </p:sp>
    </p:spTree>
    <p:extLst>
      <p:ext uri="{BB962C8B-B14F-4D97-AF65-F5344CB8AC3E}">
        <p14:creationId xmlns:p14="http://schemas.microsoft.com/office/powerpoint/2010/main" val="4025456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775045" rtl="0" eaLnBrk="1" fontAlgn="auto" latinLnBrk="0" hangingPunct="1">
              <a:lnSpc>
                <a:spcPct val="100000"/>
              </a:lnSpc>
              <a:spcBef>
                <a:spcPts val="0"/>
              </a:spcBef>
              <a:spcAft>
                <a:spcPts val="0"/>
              </a:spcAft>
              <a:buClrTx/>
              <a:buSzTx/>
              <a:buFontTx/>
              <a:buNone/>
              <a:tabLst/>
              <a:defRPr/>
            </a:pPr>
            <a:r>
              <a:rPr lang="en-US" sz="1017" kern="1200" dirty="0">
                <a:solidFill>
                  <a:schemeClr val="tx1"/>
                </a:solidFill>
                <a:effectLst/>
                <a:latin typeface="+mn-lt"/>
                <a:ea typeface="+mn-ea"/>
                <a:cs typeface="+mn-cs"/>
              </a:rPr>
              <a:t>At the end of this course users will have understanding of how to upload supplier on hand on portal</a:t>
            </a:r>
          </a:p>
        </p:txBody>
      </p:sp>
      <p:sp>
        <p:nvSpPr>
          <p:cNvPr id="4" name="Slide Number Placeholder 3"/>
          <p:cNvSpPr>
            <a:spLocks noGrp="1"/>
          </p:cNvSpPr>
          <p:nvPr>
            <p:ph type="sldNum" sz="quarter" idx="10"/>
          </p:nvPr>
        </p:nvSpPr>
        <p:spPr/>
        <p:txBody>
          <a:bodyPr/>
          <a:lstStyle/>
          <a:p>
            <a:fld id="{51C0F2FB-55D5-483D-A5A0-47B99420B677}" type="slidenum">
              <a:rPr lang="en-US" smtClean="0"/>
              <a:t>2</a:t>
            </a:fld>
            <a:endParaRPr lang="en-US"/>
          </a:p>
        </p:txBody>
      </p:sp>
    </p:spTree>
    <p:extLst>
      <p:ext uri="{BB962C8B-B14F-4D97-AF65-F5344CB8AC3E}">
        <p14:creationId xmlns:p14="http://schemas.microsoft.com/office/powerpoint/2010/main" val="2735227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Narration:</a:t>
            </a:r>
          </a:p>
          <a:p>
            <a:pPr marL="0" marR="0" lvl="0" indent="0" algn="l" defTabSz="775045" rtl="0" eaLnBrk="1" fontAlgn="auto" latinLnBrk="0" hangingPunct="1">
              <a:lnSpc>
                <a:spcPct val="100000"/>
              </a:lnSpc>
              <a:spcBef>
                <a:spcPts val="0"/>
              </a:spcBef>
              <a:spcAft>
                <a:spcPts val="0"/>
              </a:spcAft>
              <a:buClrTx/>
              <a:buSzTx/>
              <a:buFontTx/>
              <a:buNone/>
              <a:tabLst/>
              <a:defRPr/>
            </a:pPr>
            <a:r>
              <a:rPr lang="en-US" dirty="0"/>
              <a:t>This section will cover how to manage Supplier On Hand by using Supply Chain Collaboration.</a:t>
            </a:r>
          </a:p>
        </p:txBody>
      </p:sp>
      <p:sp>
        <p:nvSpPr>
          <p:cNvPr id="4" name="Slide Number Placeholder 3"/>
          <p:cNvSpPr>
            <a:spLocks noGrp="1"/>
          </p:cNvSpPr>
          <p:nvPr>
            <p:ph type="sldNum" sz="quarter" idx="5"/>
          </p:nvPr>
        </p:nvSpPr>
        <p:spPr/>
        <p:txBody>
          <a:bodyPr/>
          <a:lstStyle/>
          <a:p>
            <a:fld id="{51C0F2FB-55D5-483D-A5A0-47B99420B677}" type="slidenum">
              <a:rPr lang="en-US" smtClean="0"/>
              <a:t>3</a:t>
            </a:fld>
            <a:endParaRPr lang="en-US"/>
          </a:p>
        </p:txBody>
      </p:sp>
    </p:spTree>
    <p:extLst>
      <p:ext uri="{BB962C8B-B14F-4D97-AF65-F5344CB8AC3E}">
        <p14:creationId xmlns:p14="http://schemas.microsoft.com/office/powerpoint/2010/main" val="2448568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731063" fontAlgn="base">
              <a:spcBef>
                <a:spcPct val="20000"/>
              </a:spcBef>
              <a:spcAft>
                <a:spcPct val="0"/>
              </a:spcAft>
              <a:buSzPct val="145000"/>
            </a:pPr>
            <a:r>
              <a:rPr lang="en-US" sz="1600" dirty="0">
                <a:solidFill>
                  <a:schemeClr val="dk1"/>
                </a:solidFill>
                <a:latin typeface="Calibri" panose="020F0502020204030204" pitchFamily="34" charset="0"/>
              </a:rPr>
              <a:t>Supplier can upload the On Hand quantities for a specific Supplier site on the portal thus enabling better planning decisions</a:t>
            </a:r>
          </a:p>
          <a:p>
            <a:pPr marL="57150" lvl="1" indent="-342900" defTabSz="731063" fontAlgn="base">
              <a:spcBef>
                <a:spcPct val="20000"/>
              </a:spcBef>
              <a:spcAft>
                <a:spcPct val="0"/>
              </a:spcAft>
              <a:buSzPct val="145000"/>
              <a:buFont typeface="Wingdings" panose="05000000000000000000" pitchFamily="2" charset="2"/>
              <a:buChar char="Ø"/>
            </a:pPr>
            <a:r>
              <a:rPr lang="en-US" sz="1600" dirty="0">
                <a:solidFill>
                  <a:schemeClr val="dk1"/>
                </a:solidFill>
                <a:latin typeface="Calibri" panose="020F0502020204030204" pitchFamily="34" charset="0"/>
              </a:rPr>
              <a:t>Allows users to manage supplier on-had quantities at the supplier site level</a:t>
            </a:r>
          </a:p>
          <a:p>
            <a:pPr marL="57150" lvl="1" indent="-342900" defTabSz="731063" fontAlgn="base">
              <a:spcBef>
                <a:spcPct val="20000"/>
              </a:spcBef>
              <a:spcAft>
                <a:spcPct val="0"/>
              </a:spcAft>
              <a:buSzPct val="145000"/>
              <a:buFont typeface="Wingdings" panose="05000000000000000000" pitchFamily="2" charset="2"/>
              <a:buChar char="Ø"/>
            </a:pPr>
            <a:r>
              <a:rPr lang="en-US" sz="1600" dirty="0">
                <a:solidFill>
                  <a:schemeClr val="dk1"/>
                </a:solidFill>
                <a:latin typeface="Calibri" panose="020F0502020204030204" pitchFamily="34" charset="0"/>
              </a:rPr>
              <a:t>Supplier on-hand quantities can be managed by either Supplier or Planner on behalf of supplier</a:t>
            </a:r>
          </a:p>
          <a:p>
            <a:pPr marL="57150" lvl="1" indent="-342900" defTabSz="731063" fontAlgn="base">
              <a:spcBef>
                <a:spcPct val="20000"/>
              </a:spcBef>
              <a:spcAft>
                <a:spcPct val="0"/>
              </a:spcAft>
              <a:buSzPct val="145000"/>
              <a:buFont typeface="Wingdings" panose="05000000000000000000" pitchFamily="2" charset="2"/>
              <a:buChar char="Ø"/>
            </a:pPr>
            <a:r>
              <a:rPr lang="en-US" sz="1600" dirty="0">
                <a:solidFill>
                  <a:schemeClr val="dk1"/>
                </a:solidFill>
                <a:latin typeface="Calibri" panose="020F0502020204030204" pitchFamily="34" charset="0"/>
              </a:rPr>
              <a:t>Supplier on-hand quantities are visible on Manage Supplier On Hand Quantities page and in Forecast Commit and Analysis Report providing additional information to buyer to take planning decisions</a:t>
            </a:r>
          </a:p>
        </p:txBody>
      </p:sp>
      <p:sp>
        <p:nvSpPr>
          <p:cNvPr id="4" name="Slide Number Placeholder 3"/>
          <p:cNvSpPr>
            <a:spLocks noGrp="1"/>
          </p:cNvSpPr>
          <p:nvPr>
            <p:ph type="sldNum" sz="quarter" idx="10"/>
          </p:nvPr>
        </p:nvSpPr>
        <p:spPr/>
        <p:txBody>
          <a:bodyPr/>
          <a:lstStyle/>
          <a:p>
            <a:fld id="{51C0F2FB-55D5-483D-A5A0-47B99420B677}" type="slidenum">
              <a:rPr lang="en-US" smtClean="0"/>
              <a:t>4</a:t>
            </a:fld>
            <a:endParaRPr lang="en-US"/>
          </a:p>
        </p:txBody>
      </p:sp>
    </p:spTree>
    <p:extLst>
      <p:ext uri="{BB962C8B-B14F-4D97-AF65-F5344CB8AC3E}">
        <p14:creationId xmlns:p14="http://schemas.microsoft.com/office/powerpoint/2010/main" val="3033537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template is downloaded, the same template can be used every time to upload the on hand quantities.</a:t>
            </a:r>
          </a:p>
        </p:txBody>
      </p:sp>
      <p:sp>
        <p:nvSpPr>
          <p:cNvPr id="4" name="Slide Number Placeholder 3"/>
          <p:cNvSpPr>
            <a:spLocks noGrp="1"/>
          </p:cNvSpPr>
          <p:nvPr>
            <p:ph type="sldNum" sz="quarter" idx="5"/>
          </p:nvPr>
        </p:nvSpPr>
        <p:spPr/>
        <p:txBody>
          <a:bodyPr/>
          <a:lstStyle/>
          <a:p>
            <a:fld id="{51C0F2FB-55D5-483D-A5A0-47B99420B677}" type="slidenum">
              <a:rPr lang="en-US" smtClean="0"/>
              <a:t>5</a:t>
            </a:fld>
            <a:endParaRPr lang="en-US"/>
          </a:p>
        </p:txBody>
      </p:sp>
    </p:spTree>
    <p:extLst>
      <p:ext uri="{BB962C8B-B14F-4D97-AF65-F5344CB8AC3E}">
        <p14:creationId xmlns:p14="http://schemas.microsoft.com/office/powerpoint/2010/main" val="340828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template is downloaded, the same template can be used every time to upload the on hand quantities.</a:t>
            </a:r>
          </a:p>
        </p:txBody>
      </p:sp>
      <p:sp>
        <p:nvSpPr>
          <p:cNvPr id="4" name="Slide Number Placeholder 3"/>
          <p:cNvSpPr>
            <a:spLocks noGrp="1"/>
          </p:cNvSpPr>
          <p:nvPr>
            <p:ph type="sldNum" sz="quarter" idx="5"/>
          </p:nvPr>
        </p:nvSpPr>
        <p:spPr/>
        <p:txBody>
          <a:bodyPr/>
          <a:lstStyle/>
          <a:p>
            <a:fld id="{51C0F2FB-55D5-483D-A5A0-47B99420B677}" type="slidenum">
              <a:rPr lang="en-US" smtClean="0"/>
              <a:t>6</a:t>
            </a:fld>
            <a:endParaRPr lang="en-US"/>
          </a:p>
        </p:txBody>
      </p:sp>
    </p:spTree>
    <p:extLst>
      <p:ext uri="{BB962C8B-B14F-4D97-AF65-F5344CB8AC3E}">
        <p14:creationId xmlns:p14="http://schemas.microsoft.com/office/powerpoint/2010/main" val="3317878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 the data template with Quantities &amp; UOM. </a:t>
            </a:r>
          </a:p>
          <a:p>
            <a:r>
              <a:rPr lang="en-US" dirty="0"/>
              <a:t>Once the file is updated with data, upload the file on portal by using upload feature. The upload process can be monitored</a:t>
            </a:r>
            <a:r>
              <a:rPr lang="en-US" baseline="0" dirty="0"/>
              <a:t> for completion and the on-hand reviewed from Manage Supplier On Hand screen.</a:t>
            </a:r>
            <a:endParaRPr lang="en-US" dirty="0"/>
          </a:p>
        </p:txBody>
      </p:sp>
      <p:sp>
        <p:nvSpPr>
          <p:cNvPr id="4" name="Slide Number Placeholder 3"/>
          <p:cNvSpPr>
            <a:spLocks noGrp="1"/>
          </p:cNvSpPr>
          <p:nvPr>
            <p:ph type="sldNum" sz="quarter" idx="5"/>
          </p:nvPr>
        </p:nvSpPr>
        <p:spPr/>
        <p:txBody>
          <a:bodyPr/>
          <a:lstStyle/>
          <a:p>
            <a:fld id="{51C0F2FB-55D5-483D-A5A0-47B99420B677}" type="slidenum">
              <a:rPr lang="en-US" smtClean="0"/>
              <a:t>7</a:t>
            </a:fld>
            <a:endParaRPr lang="en-US"/>
          </a:p>
        </p:txBody>
      </p:sp>
    </p:spTree>
    <p:extLst>
      <p:ext uri="{BB962C8B-B14F-4D97-AF65-F5344CB8AC3E}">
        <p14:creationId xmlns:p14="http://schemas.microsoft.com/office/powerpoint/2010/main" val="1901381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View the On hand quantities uploaded using Manage Supplier On Hand Quantities page. Provide relevant Search criteria in the search window and the results will be displayed in Search Results window.</a:t>
            </a:r>
          </a:p>
        </p:txBody>
      </p:sp>
      <p:sp>
        <p:nvSpPr>
          <p:cNvPr id="4" name="Slide Number Placeholder 3"/>
          <p:cNvSpPr>
            <a:spLocks noGrp="1"/>
          </p:cNvSpPr>
          <p:nvPr>
            <p:ph type="sldNum" sz="quarter" idx="5"/>
          </p:nvPr>
        </p:nvSpPr>
        <p:spPr/>
        <p:txBody>
          <a:bodyPr/>
          <a:lstStyle/>
          <a:p>
            <a:fld id="{51C0F2FB-55D5-483D-A5A0-47B99420B677}" type="slidenum">
              <a:rPr lang="en-US" smtClean="0"/>
              <a:t>8</a:t>
            </a:fld>
            <a:endParaRPr lang="en-US"/>
          </a:p>
        </p:txBody>
      </p:sp>
    </p:spTree>
    <p:extLst>
      <p:ext uri="{BB962C8B-B14F-4D97-AF65-F5344CB8AC3E}">
        <p14:creationId xmlns:p14="http://schemas.microsoft.com/office/powerpoint/2010/main" val="1254718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731063" rtl="0" eaLnBrk="1" fontAlgn="base" latinLnBrk="0" hangingPunct="1">
              <a:lnSpc>
                <a:spcPct val="100000"/>
              </a:lnSpc>
              <a:spcBef>
                <a:spcPct val="20000"/>
              </a:spcBef>
              <a:spcAft>
                <a:spcPct val="0"/>
              </a:spcAft>
              <a:buClrTx/>
              <a:buSzPct val="145000"/>
              <a:buFont typeface="Arial" panose="020B0604020202020204" pitchFamily="34" charset="0"/>
              <a:buNone/>
              <a:tabLst/>
              <a:defRPr/>
            </a:pPr>
            <a:r>
              <a:rPr lang="en-US" sz="1600" dirty="0">
                <a:solidFill>
                  <a:schemeClr val="dk1"/>
                </a:solidFill>
                <a:latin typeface="Calibri" panose="020F0502020204030204" pitchFamily="34" charset="0"/>
              </a:rPr>
              <a:t>WD needs supplier Inventory (SOH) to be tracked by each Inventory Organization. Hence during the upload process it is important that correct Supplier Site is selected.</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For each Supplier a unique Planning only site will be created for each organization against which the on hand needs to be tracked.</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The Site code will contain the Inventory Organization Code.</a:t>
            </a:r>
          </a:p>
          <a:p>
            <a:pPr marL="285750" lvl="1" indent="-285750" defTabSz="731063" fontAlgn="base">
              <a:spcBef>
                <a:spcPct val="20000"/>
              </a:spcBef>
              <a:spcAft>
                <a:spcPct val="0"/>
              </a:spcAft>
              <a:buSzPct val="145000"/>
              <a:buFont typeface="Arial" panose="020B0604020202020204" pitchFamily="34" charset="0"/>
              <a:buChar char="•"/>
            </a:pPr>
            <a:r>
              <a:rPr lang="en-US" sz="1600" dirty="0">
                <a:solidFill>
                  <a:schemeClr val="dk1"/>
                </a:solidFill>
                <a:latin typeface="Calibri" panose="020F0502020204030204" pitchFamily="34" charset="0"/>
              </a:rPr>
              <a:t>Supplier need to upload the on hand quantities against the Supplier site</a:t>
            </a:r>
            <a:r>
              <a:rPr lang="en-US" sz="1600" baseline="0" dirty="0">
                <a:solidFill>
                  <a:schemeClr val="dk1"/>
                </a:solidFill>
                <a:latin typeface="Calibri" panose="020F0502020204030204" pitchFamily="34" charset="0"/>
              </a:rPr>
              <a:t> </a:t>
            </a:r>
            <a:r>
              <a:rPr lang="en-US" sz="1600" dirty="0">
                <a:solidFill>
                  <a:schemeClr val="dk1"/>
                </a:solidFill>
                <a:latin typeface="Calibri" panose="020F0502020204030204" pitchFamily="34" charset="0"/>
              </a:rPr>
              <a:t>that corresponds to the specific inventory organization.</a:t>
            </a:r>
          </a:p>
        </p:txBody>
      </p:sp>
      <p:sp>
        <p:nvSpPr>
          <p:cNvPr id="4" name="Slide Number Placeholder 3"/>
          <p:cNvSpPr>
            <a:spLocks noGrp="1"/>
          </p:cNvSpPr>
          <p:nvPr>
            <p:ph type="sldNum" sz="quarter" idx="10"/>
          </p:nvPr>
        </p:nvSpPr>
        <p:spPr/>
        <p:txBody>
          <a:bodyPr/>
          <a:lstStyle/>
          <a:p>
            <a:fld id="{51C0F2FB-55D5-483D-A5A0-47B99420B677}" type="slidenum">
              <a:rPr lang="en-US" smtClean="0"/>
              <a:t>9</a:t>
            </a:fld>
            <a:endParaRPr lang="en-US"/>
          </a:p>
        </p:txBody>
      </p:sp>
    </p:spTree>
    <p:extLst>
      <p:ext uri="{BB962C8B-B14F-4D97-AF65-F5344CB8AC3E}">
        <p14:creationId xmlns:p14="http://schemas.microsoft.com/office/powerpoint/2010/main" val="34242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and Subtitle Black">
    <p:bg>
      <p:bgPr>
        <a:solidFill>
          <a:schemeClr val="tx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bg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bg1"/>
                </a:solidFill>
                <a:latin typeface="+mj-lt"/>
              </a:defRPr>
            </a:lvl1pPr>
          </a:lstStyle>
          <a:p>
            <a:pPr lvl="0"/>
            <a:r>
              <a:rPr lang="en-US" dirty="0"/>
              <a:t>CLICK TO ADD TITLE</a:t>
            </a:r>
          </a:p>
        </p:txBody>
      </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bg1"/>
                </a:solidFill>
                <a:latin typeface="NB Architekt Pro Neue" panose="02010509020201040001" pitchFamily="49" charset="77"/>
              </a:defRPr>
            </a:lvl1pPr>
          </a:lstStyle>
          <a:p>
            <a:pPr lvl="0"/>
            <a:r>
              <a:rPr lang="en-US" dirty="0"/>
              <a:t>CLICK TO ADD DATE</a:t>
            </a:r>
          </a:p>
        </p:txBody>
      </p:sp>
      <p:grpSp>
        <p:nvGrpSpPr>
          <p:cNvPr id="2" name="Group 1">
            <a:extLst>
              <a:ext uri="{FF2B5EF4-FFF2-40B4-BE49-F238E27FC236}">
                <a16:creationId xmlns:a16="http://schemas.microsoft.com/office/drawing/2014/main" id="{70AB061F-37F4-3371-0386-6DABF3BFE021}"/>
              </a:ext>
            </a:extLst>
          </p:cNvPr>
          <p:cNvGrpSpPr/>
          <p:nvPr/>
        </p:nvGrpSpPr>
        <p:grpSpPr>
          <a:xfrm>
            <a:off x="297005" y="5411270"/>
            <a:ext cx="11602895" cy="1158371"/>
            <a:chOff x="297005" y="5421618"/>
            <a:chExt cx="11585651" cy="1156649"/>
          </a:xfrm>
          <a:solidFill>
            <a:schemeClr val="bg1"/>
          </a:solidFill>
        </p:grpSpPr>
        <p:grpSp>
          <p:nvGrpSpPr>
            <p:cNvPr id="3" name="Group 2">
              <a:extLst>
                <a:ext uri="{FF2B5EF4-FFF2-40B4-BE49-F238E27FC236}">
                  <a16:creationId xmlns:a16="http://schemas.microsoft.com/office/drawing/2014/main" id="{FD9A9638-C2A3-1839-212D-304885625A61}"/>
                </a:ext>
              </a:extLst>
            </p:cNvPr>
            <p:cNvGrpSpPr/>
            <p:nvPr userDrawn="1"/>
          </p:nvGrpSpPr>
          <p:grpSpPr>
            <a:xfrm>
              <a:off x="297005" y="5421618"/>
              <a:ext cx="10643138" cy="1156649"/>
              <a:chOff x="3726006" y="3171824"/>
              <a:chExt cx="4740852" cy="515215"/>
            </a:xfrm>
            <a:grpFill/>
          </p:grpSpPr>
          <p:sp>
            <p:nvSpPr>
              <p:cNvPr id="8" name="Freeform 7">
                <a:extLst>
                  <a:ext uri="{FF2B5EF4-FFF2-40B4-BE49-F238E27FC236}">
                    <a16:creationId xmlns:a16="http://schemas.microsoft.com/office/drawing/2014/main" id="{16F0241C-1948-BF84-639D-E8E39C808944}"/>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9" name="Freeform 8">
                <a:extLst>
                  <a:ext uri="{FF2B5EF4-FFF2-40B4-BE49-F238E27FC236}">
                    <a16:creationId xmlns:a16="http://schemas.microsoft.com/office/drawing/2014/main" id="{64C98641-645D-0B20-1931-FC95777E3E93}"/>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7F7519B4-FB0E-2AFE-142C-41050C292520}"/>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C7367585-FA62-94BC-4019-11C3659C187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2" name="Freeform 11">
                <a:extLst>
                  <a:ext uri="{FF2B5EF4-FFF2-40B4-BE49-F238E27FC236}">
                    <a16:creationId xmlns:a16="http://schemas.microsoft.com/office/drawing/2014/main" id="{250F0E30-BE00-3568-B0D7-D5A043FB78B6}"/>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3" name="Freeform 12">
                <a:extLst>
                  <a:ext uri="{FF2B5EF4-FFF2-40B4-BE49-F238E27FC236}">
                    <a16:creationId xmlns:a16="http://schemas.microsoft.com/office/drawing/2014/main" id="{370A4361-187F-7DE6-E662-E7A34275BECE}"/>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B031D13C-0C00-9E14-38EA-150422BE6075}"/>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6" name="Freeform 15">
                <a:extLst>
                  <a:ext uri="{FF2B5EF4-FFF2-40B4-BE49-F238E27FC236}">
                    <a16:creationId xmlns:a16="http://schemas.microsoft.com/office/drawing/2014/main" id="{8065ACE3-71DE-DB87-D5B2-0BCD87760D85}"/>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17" name="Freeform 16">
                <a:extLst>
                  <a:ext uri="{FF2B5EF4-FFF2-40B4-BE49-F238E27FC236}">
                    <a16:creationId xmlns:a16="http://schemas.microsoft.com/office/drawing/2014/main" id="{3E272DE8-1E8C-8684-18A3-E47AAF21B373}"/>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5" name="Group 4">
              <a:extLst>
                <a:ext uri="{FF2B5EF4-FFF2-40B4-BE49-F238E27FC236}">
                  <a16:creationId xmlns:a16="http://schemas.microsoft.com/office/drawing/2014/main" id="{B8DD0071-FF36-FB3D-BCFC-5CDF9D4BB8E4}"/>
                </a:ext>
              </a:extLst>
            </p:cNvPr>
            <p:cNvGrpSpPr/>
            <p:nvPr userDrawn="1"/>
          </p:nvGrpSpPr>
          <p:grpSpPr>
            <a:xfrm>
              <a:off x="11237775" y="5428812"/>
              <a:ext cx="644881" cy="280035"/>
              <a:chOff x="11237775" y="5428812"/>
              <a:chExt cx="644881" cy="280035"/>
            </a:xfrm>
            <a:grpFill/>
          </p:grpSpPr>
          <p:sp>
            <p:nvSpPr>
              <p:cNvPr id="6" name="Freeform 5">
                <a:extLst>
                  <a:ext uri="{FF2B5EF4-FFF2-40B4-BE49-F238E27FC236}">
                    <a16:creationId xmlns:a16="http://schemas.microsoft.com/office/drawing/2014/main" id="{FC72BE89-CE24-18EC-0AB5-646830BB6488}"/>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Freeform 6">
                <a:extLst>
                  <a:ext uri="{FF2B5EF4-FFF2-40B4-BE49-F238E27FC236}">
                    <a16:creationId xmlns:a16="http://schemas.microsoft.com/office/drawing/2014/main" id="{153D48ED-44B9-8C7C-1618-E4932A3F335F}"/>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19" name="Rectangle 18">
            <a:extLst>
              <a:ext uri="{FF2B5EF4-FFF2-40B4-BE49-F238E27FC236}">
                <a16:creationId xmlns:a16="http://schemas.microsoft.com/office/drawing/2014/main" id="{AA526EF8-C741-90B4-C2E4-5A46E47F861D}"/>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278883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Black">
    <p:bg>
      <p:bgPr>
        <a:solidFill>
          <a:schemeClr val="tx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2" name="Group 11">
            <a:extLst>
              <a:ext uri="{FF2B5EF4-FFF2-40B4-BE49-F238E27FC236}">
                <a16:creationId xmlns:a16="http://schemas.microsoft.com/office/drawing/2014/main" id="{A04647B2-3595-A741-1EC4-A09E9488BC2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CEB56B84-5BE3-3D3F-7401-04188DADEF3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6CCA0356-9320-B942-6773-B921AB68839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A595F84-C51D-066F-E065-0F6520E2092C}"/>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3CE45755-1412-2737-07F6-C06A364D54D6}"/>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A60D7546-48E6-2469-1BA2-B844BBF9D957}"/>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ED57CB0E-899C-746E-611B-3D1A00857EEA}"/>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7CDE551A-6BA3-015B-3833-6BCA6118054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ED82E78D-3819-1F1A-D966-BC3B3F9B3370}"/>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AEFE6622-74C6-53C0-15F3-CD6A14815A22}"/>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6525B237-3E5C-7EC5-C2F0-E646787E2F33}"/>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CE3006BC-623B-0218-1B09-75D08880AA35}"/>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name_2024 sandisk or its affiliates All rights reserved">
            <a:extLst>
              <a:ext uri="{FF2B5EF4-FFF2-40B4-BE49-F238E27FC236}">
                <a16:creationId xmlns:a16="http://schemas.microsoft.com/office/drawing/2014/main" id="{646CA856-70AA-D85B-625B-97C1AEB1CED6}"/>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6" name="name_2024 sandisk or its affiliates All rights reserved">
            <a:extLst>
              <a:ext uri="{FF2B5EF4-FFF2-40B4-BE49-F238E27FC236}">
                <a16:creationId xmlns:a16="http://schemas.microsoft.com/office/drawing/2014/main" id="{14A74770-E2CD-E746-760E-E7B7AB9D9959}"/>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7" name="Rectangle 36">
            <a:extLst>
              <a:ext uri="{FF2B5EF4-FFF2-40B4-BE49-F238E27FC236}">
                <a16:creationId xmlns:a16="http://schemas.microsoft.com/office/drawing/2014/main" id="{08BE3BE6-2545-620F-5B54-B70AD5AF750F}"/>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9" name="Content Placeholder 8">
            <a:extLst>
              <a:ext uri="{FF2B5EF4-FFF2-40B4-BE49-F238E27FC236}">
                <a16:creationId xmlns:a16="http://schemas.microsoft.com/office/drawing/2014/main" id="{402A282F-C080-4B95-9D93-6C0221C2F465}"/>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351119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Gray">
    <p:bg>
      <p:bgPr>
        <a:solidFill>
          <a:schemeClr val="accent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2" name="Group 11">
            <a:extLst>
              <a:ext uri="{FF2B5EF4-FFF2-40B4-BE49-F238E27FC236}">
                <a16:creationId xmlns:a16="http://schemas.microsoft.com/office/drawing/2014/main" id="{D997292F-CF1E-3CD4-CD5B-27D17B02060C}"/>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015F0CA2-4CC9-ADEF-4F8F-87D8057851FC}"/>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FF0C4E8B-F76F-C544-D198-0A70045B8783}"/>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142F149E-6873-D283-0DA0-18010F05859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20F40659-20B1-F441-4897-5A556619185A}"/>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EF41CF2C-C479-03FD-A940-AD524158EA4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B4A86CF7-AB7B-BE2F-18D8-B07905D4601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C477B0D6-C4D1-A790-B6A0-964722CE8C6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2050C485-7816-EC75-A8F0-1E989B63068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7441CEAD-6437-E895-E401-B754FBC2BAE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F6744FFA-4E92-F613-7AA5-92C01C3B9D6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54439DC5-B658-774B-2032-D21C7FEAA41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name_2024 sandisk or its affiliates All rights reserved">
            <a:extLst>
              <a:ext uri="{FF2B5EF4-FFF2-40B4-BE49-F238E27FC236}">
                <a16:creationId xmlns:a16="http://schemas.microsoft.com/office/drawing/2014/main" id="{72F8658A-7DDF-1A0E-9043-BDEC07FAFDB0}"/>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5" name="name_2024 sandisk or its affiliates All rights reserved">
            <a:extLst>
              <a:ext uri="{FF2B5EF4-FFF2-40B4-BE49-F238E27FC236}">
                <a16:creationId xmlns:a16="http://schemas.microsoft.com/office/drawing/2014/main" id="{CBE807D9-F695-A0B4-A653-328CF15F3DD2}"/>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6" name="Rectangle 35">
            <a:extLst>
              <a:ext uri="{FF2B5EF4-FFF2-40B4-BE49-F238E27FC236}">
                <a16:creationId xmlns:a16="http://schemas.microsoft.com/office/drawing/2014/main" id="{B57C35AE-61A7-BB1B-B1A0-A6A5B41E1E6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Content Placeholder 8">
            <a:extLst>
              <a:ext uri="{FF2B5EF4-FFF2-40B4-BE49-F238E27FC236}">
                <a16:creationId xmlns:a16="http://schemas.microsoft.com/office/drawing/2014/main" id="{98395796-33AA-51E3-CE74-B5F0900243A6}"/>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045447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White">
    <p:bg>
      <p:bgPr>
        <a:solidFill>
          <a:schemeClr val="bg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2" name="Group 11">
            <a:extLst>
              <a:ext uri="{FF2B5EF4-FFF2-40B4-BE49-F238E27FC236}">
                <a16:creationId xmlns:a16="http://schemas.microsoft.com/office/drawing/2014/main" id="{68F43665-ADE7-01E8-0170-7FE3F702A28E}"/>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E697CA37-B9D0-BF99-9E1D-F0FE058DA195}"/>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FFF59A5B-6547-4923-2DCD-3DEE1DBF56E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A6622E23-4806-0482-605D-D57F8001076F}"/>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A7F6BAB7-1CE0-3383-B22D-2451C12477C0}"/>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9869B75A-4312-079A-DB76-312B5FF8A04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03CCD0F-6B57-E374-3261-B843A2B9E98C}"/>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82B70F33-1D4C-8DC0-1F38-B911C8D81BE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39FBC49B-A162-7935-10EF-6FBAF8003975}"/>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CA72D42B-2AF8-6787-0226-B1B0C75ED8F3}"/>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28349935-8A31-53C3-F92C-EADE4984278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E3FC1670-0286-A12F-DF8D-7F0B38C12572}"/>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name_2024 sandisk or its affiliates All rights reserved">
            <a:extLst>
              <a:ext uri="{FF2B5EF4-FFF2-40B4-BE49-F238E27FC236}">
                <a16:creationId xmlns:a16="http://schemas.microsoft.com/office/drawing/2014/main" id="{7B158CA7-6BD7-4A79-CA3C-EFD2F50C9790}"/>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5" name="name_2024 sandisk or its affiliates All rights reserved">
            <a:extLst>
              <a:ext uri="{FF2B5EF4-FFF2-40B4-BE49-F238E27FC236}">
                <a16:creationId xmlns:a16="http://schemas.microsoft.com/office/drawing/2014/main" id="{50D7B5B4-45F6-C52A-103A-232CD5411C0A}"/>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6" name="Rectangle 35">
            <a:extLst>
              <a:ext uri="{FF2B5EF4-FFF2-40B4-BE49-F238E27FC236}">
                <a16:creationId xmlns:a16="http://schemas.microsoft.com/office/drawing/2014/main" id="{1EE45B96-414A-F378-EB73-6FCEEED0CE78}"/>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Content Placeholder 8">
            <a:extLst>
              <a:ext uri="{FF2B5EF4-FFF2-40B4-BE49-F238E27FC236}">
                <a16:creationId xmlns:a16="http://schemas.microsoft.com/office/drawing/2014/main" id="{E1D4FC08-8E31-A604-4A57-3FF232DD4FA8}"/>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372021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Subtitle Black">
    <p:bg>
      <p:bgPr>
        <a:solidFill>
          <a:schemeClr val="tx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9" y="442939"/>
            <a:ext cx="11607801" cy="964579"/>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7" name="Group 16">
            <a:extLst>
              <a:ext uri="{FF2B5EF4-FFF2-40B4-BE49-F238E27FC236}">
                <a16:creationId xmlns:a16="http://schemas.microsoft.com/office/drawing/2014/main" id="{46EE3D5D-5564-276A-F946-9C889AE6DC05}"/>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88A85A7E-F460-1F7E-16E3-2759A2BCF211}"/>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FE2AAA60-E5A9-2903-6149-D4823B3D04D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B81679E5-E8BE-FC00-512F-C377F77A70D0}"/>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5308F59A-B699-AB3E-CF97-5EF299ECC0A1}"/>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39954F61-7834-C29E-6112-788A0F461E59}"/>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CB30C72-CD21-56E2-7058-306294D997F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8A0F8160-C1DB-CC8A-E39C-FE00E705DBF0}"/>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83695381-7278-5305-A523-B7EAE6B9582B}"/>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F9303C80-5A5C-92C6-4960-E066E5DA9F6B}"/>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F1929CF-D5C2-9070-55B0-3C7531FDD463}"/>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32FF1998-5937-9DFC-DA03-C6C693287226}"/>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FFB30446-98ED-E20A-5D61-9A227D4A47B3}"/>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73062082-7507-CB6E-07EA-9A09200BDCE0}"/>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5" name="Rectangle 34">
            <a:extLst>
              <a:ext uri="{FF2B5EF4-FFF2-40B4-BE49-F238E27FC236}">
                <a16:creationId xmlns:a16="http://schemas.microsoft.com/office/drawing/2014/main" id="{1A12CBE4-3356-D233-C1C6-57028888BA46}"/>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609307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Subtitle Gray">
    <p:bg>
      <p:bgPr>
        <a:solidFill>
          <a:schemeClr val="accent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8"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831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50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7" name="Group 16">
            <a:extLst>
              <a:ext uri="{FF2B5EF4-FFF2-40B4-BE49-F238E27FC236}">
                <a16:creationId xmlns:a16="http://schemas.microsoft.com/office/drawing/2014/main" id="{E6B2361C-1FF1-AEB6-6713-E0281B36B06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B9EE28EB-F6F1-36C1-2B7E-8D95ED05FB1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EB4C1E28-F21E-4009-364A-DE62868FCC6C}"/>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107B6AB7-06DE-2432-5F21-63EE86265FC7}"/>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B44C2123-F401-DA5E-2E1B-BC06F75AF327}"/>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73A91731-E5A9-3219-EC9D-A11740DE7B2F}"/>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6F72D44-45C2-4750-6FAC-C96D3374618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BF18C05A-E7A3-39BB-6B14-7375C0AB406B}"/>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225E9975-A4AD-1ED7-ED3A-27B284DF66EA}"/>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B3740024-9CAF-9332-202F-21692E9002CC}"/>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743AB835-9015-A043-665E-B4CB3DCA012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E99A9EB5-C5F9-B01B-DB12-5EB220293892}"/>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6CC8F73B-3287-7018-969A-E477DF85FCD3}"/>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7F30C189-812E-A59B-A8ED-2B9F5383F40D}"/>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CFCF90C0-B53F-05D6-27F6-03EEBAF2E63F}"/>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114745149"/>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Subtitle White">
    <p:bg>
      <p:bgPr>
        <a:solidFill>
          <a:schemeClr val="bg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9"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75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7" name="Group 16">
            <a:extLst>
              <a:ext uri="{FF2B5EF4-FFF2-40B4-BE49-F238E27FC236}">
                <a16:creationId xmlns:a16="http://schemas.microsoft.com/office/drawing/2014/main" id="{FBA640EA-9B40-3BEC-FE96-3C5E85AFA20F}"/>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733CE88C-9F15-6B6E-D642-E88B5A5FA738}"/>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C1EF5B5C-ED2F-6102-6EB7-CEEE9D03EEEB}"/>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825DA8C4-BD9E-7093-4D00-C226C34B9A15}"/>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A3A35920-5BE9-0EEB-2932-7B8A60BF23F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DCC467F-79EF-99F0-0BA6-99DF0BF0CED0}"/>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9412588D-3E04-0183-9916-AC7A460A87E4}"/>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D02A2C69-23CD-0B4F-1282-5B5C05F9B7B1}"/>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82F7100C-ED57-D482-2C29-3A73DD5516B2}"/>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EA1A0846-AB2E-5352-6E4A-CDB4C066020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2BDD6B2-45C9-1C85-564A-1A1E07443A4D}"/>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FE7D8272-799E-EECA-29EC-2F2D61E6D10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C6D3E968-6B55-F788-09CE-3B20B871322A}"/>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80576D53-058E-8C70-D884-0222E72AFFCE}"/>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5" name="Rectangle 34">
            <a:extLst>
              <a:ext uri="{FF2B5EF4-FFF2-40B4-BE49-F238E27FC236}">
                <a16:creationId xmlns:a16="http://schemas.microsoft.com/office/drawing/2014/main" id="{7E6667A2-32FE-537D-7753-A0E6BFCABFF9}"/>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4572559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Black">
    <p:bg>
      <p:bgPr>
        <a:solidFill>
          <a:schemeClr val="tx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9" name="Group 18">
            <a:extLst>
              <a:ext uri="{FF2B5EF4-FFF2-40B4-BE49-F238E27FC236}">
                <a16:creationId xmlns:a16="http://schemas.microsoft.com/office/drawing/2014/main" id="{834F35CF-6B39-916F-A9C2-CDB74BB1B77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20411C25-D090-D0B2-F12F-22B74FC7BF48}"/>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93FFAF4C-85A9-20F2-2147-D51823291C6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F1428A7-2EFE-9248-2527-67C887F1A14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60A0A5F-B898-7474-4E1B-F982699C6B65}"/>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04C08D48-6ADF-0478-4FD8-285B14571158}"/>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FB516320-324E-D2BF-4324-B5C57EC5247D}"/>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9EA04773-863C-996F-24B6-DDA959717712}"/>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E69647E-A7E5-5FEA-1387-7BDE955235D0}"/>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606CDCC5-8E11-E5AF-1221-1142F287EFC6}"/>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47CEBA78-6D0C-2B8B-290A-9082FB900EA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2A678A48-94C4-0442-B88E-F437670FBFD8}"/>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22280101-B852-305A-1BD3-59B6B361FC3C}"/>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E095BAF6-CB05-FD2B-88EE-80784301AA7B}"/>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AB2E12A4-8161-676E-B0BC-CD336BCD436E}"/>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05349816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Gray">
    <p:bg>
      <p:bgPr>
        <a:solidFill>
          <a:schemeClr val="accent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9" name="Group 18">
            <a:extLst>
              <a:ext uri="{FF2B5EF4-FFF2-40B4-BE49-F238E27FC236}">
                <a16:creationId xmlns:a16="http://schemas.microsoft.com/office/drawing/2014/main" id="{FE76FBDE-17D0-4DA3-A8FB-9D9B252458B2}"/>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4ACE6E5F-2549-F335-1306-68261507B18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35212BCC-AD18-02BB-8B33-B2194EA20DA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9643817C-95E5-D4D0-D54C-6AE3A82850D8}"/>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7300BA43-134C-DBA1-5272-99BAB06FF14A}"/>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EBD5B91B-0CE6-0C22-DF37-D38902F5BE82}"/>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D10FAD8-C83B-8723-1D36-1C855F85F30B}"/>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EF43D845-BFD3-5105-A206-71E806A63698}"/>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A35DCF02-48D8-2DC2-CB99-DE8C34C9143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4E8843F8-5643-AA25-1221-68D57811732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91427FBE-6FF2-E92A-973F-0A76280150DA}"/>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6E9A3582-36D4-3DB2-7408-DEC61231181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643D72E0-7B3C-64A0-D80E-D1E987BA52CD}"/>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8E94B2FB-FB6B-7F08-A9EC-FB4F25889317}"/>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3A21EAF7-0FA9-C747-FADE-EB9909F140A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075685102"/>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Only White">
    <p:bg>
      <p:bgPr>
        <a:solidFill>
          <a:schemeClr val="bg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9" name="Group 18">
            <a:extLst>
              <a:ext uri="{FF2B5EF4-FFF2-40B4-BE49-F238E27FC236}">
                <a16:creationId xmlns:a16="http://schemas.microsoft.com/office/drawing/2014/main" id="{7F0406A0-E371-CCA0-0E3C-011931EE09EC}"/>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D64245B2-0CB5-7B8B-CC15-AE5BA4296F27}"/>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2FF7457D-84BE-C4EA-EC45-E88013B6E66B}"/>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7A08D193-7FD6-1CBA-BC5D-3B74B7BCBF16}"/>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7EB08EFB-08ED-E974-2DAA-2DEC28F0E39B}"/>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0ED1BC95-58DF-138C-CDA1-26DFC53D4DCF}"/>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10BDCFD7-3FBF-9E3E-E741-AA049690101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23FA7BB8-3B27-1071-F195-CFD17D443085}"/>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4BAE674E-096B-E0A5-B7C3-120F887949E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302645B4-5800-7AAB-AC5A-09ED8D6FF05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DC99294D-BF32-6EAD-73D3-0606521CE43C}"/>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B214E987-5A69-8703-F571-5E68DF37A9D6}"/>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B1951E7E-D22B-360E-A694-AD8930F2BDE4}"/>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480C0E7B-FC10-7560-47C4-23ED64BAFA41}"/>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1FF71922-37DB-D48B-0C10-D21700C2ED8E}"/>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45968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Black">
    <p:bg>
      <p:bgPr>
        <a:solidFill>
          <a:schemeClr val="tx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8" name="Group 17">
            <a:extLst>
              <a:ext uri="{FF2B5EF4-FFF2-40B4-BE49-F238E27FC236}">
                <a16:creationId xmlns:a16="http://schemas.microsoft.com/office/drawing/2014/main" id="{551DE8E8-DED1-1D29-3F20-99D6DF25CAF6}"/>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9" name="Freeform 18">
              <a:extLst>
                <a:ext uri="{FF2B5EF4-FFF2-40B4-BE49-F238E27FC236}">
                  <a16:creationId xmlns:a16="http://schemas.microsoft.com/office/drawing/2014/main" id="{57E56DC0-31DB-A07E-9417-7BD33DD9F47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95685BBB-0254-E69E-5D07-AD1621E30874}"/>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CF020F4D-A232-EAB3-613A-D6528C5D6DB8}"/>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2C835825-62DB-79DC-84B5-AF013BCBBA82}"/>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1EBDEF4D-90B4-ECF7-E20C-B40CD532D70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F9463C2-B66A-BDEE-7F76-534FFA69D13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3FDF4D4A-BBD5-D4D0-4D13-878A7CC67720}"/>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4CFF5657-4BE2-F62A-7761-118F0B7C39F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F191E492-027A-F9BF-82DA-B57CDDE7381E}"/>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9E572BC9-4326-44EB-5022-A00E8D09A174}"/>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E442AC51-7D65-93EB-6DF0-9ECAE1EDAEF4}"/>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A171EF2A-6057-D328-301B-4C75E036D718}"/>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922692D1-6778-C74C-7CEA-3EEA509C843D}"/>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255FAC2B-9831-FC3C-95E2-F09B96BD8117}"/>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11373839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resentation Title and Subtitle Gray">
    <p:bg>
      <p:bgPr>
        <a:solidFill>
          <a:schemeClr val="accent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tx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tx1"/>
                </a:solidFill>
                <a:latin typeface="+mj-lt"/>
              </a:defRPr>
            </a:lvl1pPr>
          </a:lstStyle>
          <a:p>
            <a:pPr lvl="0"/>
            <a:r>
              <a:rPr lang="en-US" dirty="0"/>
              <a:t>CLICK TO ADD TITLE</a:t>
            </a:r>
          </a:p>
        </p:txBody>
      </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tx1"/>
                </a:solidFill>
                <a:latin typeface="NB Architekt Pro Neue" panose="02010509020201040001" pitchFamily="49" charset="77"/>
              </a:defRPr>
            </a:lvl1pPr>
          </a:lstStyle>
          <a:p>
            <a:pPr lvl="0"/>
            <a:r>
              <a:rPr lang="en-US" dirty="0"/>
              <a:t>CLICK TO ADD DATE</a:t>
            </a:r>
          </a:p>
        </p:txBody>
      </p:sp>
      <p:grpSp>
        <p:nvGrpSpPr>
          <p:cNvPr id="2" name="Group 1">
            <a:extLst>
              <a:ext uri="{FF2B5EF4-FFF2-40B4-BE49-F238E27FC236}">
                <a16:creationId xmlns:a16="http://schemas.microsoft.com/office/drawing/2014/main" id="{FCDDF994-F924-91C6-3F1E-E4E0875CC5B8}"/>
              </a:ext>
            </a:extLst>
          </p:cNvPr>
          <p:cNvGrpSpPr/>
          <p:nvPr/>
        </p:nvGrpSpPr>
        <p:grpSpPr>
          <a:xfrm>
            <a:off x="297005" y="5411270"/>
            <a:ext cx="11602895" cy="1158371"/>
            <a:chOff x="297005" y="5421618"/>
            <a:chExt cx="11585651" cy="1156649"/>
          </a:xfrm>
          <a:solidFill>
            <a:schemeClr val="tx1"/>
          </a:solidFill>
        </p:grpSpPr>
        <p:grpSp>
          <p:nvGrpSpPr>
            <p:cNvPr id="3" name="Group 2">
              <a:extLst>
                <a:ext uri="{FF2B5EF4-FFF2-40B4-BE49-F238E27FC236}">
                  <a16:creationId xmlns:a16="http://schemas.microsoft.com/office/drawing/2014/main" id="{571B6FE7-EBB1-DA7B-4A82-3C2956220F14}"/>
                </a:ext>
              </a:extLst>
            </p:cNvPr>
            <p:cNvGrpSpPr/>
            <p:nvPr userDrawn="1"/>
          </p:nvGrpSpPr>
          <p:grpSpPr>
            <a:xfrm>
              <a:off x="297005" y="5421618"/>
              <a:ext cx="10643138" cy="1156649"/>
              <a:chOff x="3726006" y="3171824"/>
              <a:chExt cx="4740852" cy="515215"/>
            </a:xfrm>
            <a:grpFill/>
          </p:grpSpPr>
          <p:sp>
            <p:nvSpPr>
              <p:cNvPr id="8" name="Freeform 7">
                <a:extLst>
                  <a:ext uri="{FF2B5EF4-FFF2-40B4-BE49-F238E27FC236}">
                    <a16:creationId xmlns:a16="http://schemas.microsoft.com/office/drawing/2014/main" id="{41CE9A53-042C-0D1D-67F0-DD8E216DD81D}"/>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9" name="Freeform 8">
                <a:extLst>
                  <a:ext uri="{FF2B5EF4-FFF2-40B4-BE49-F238E27FC236}">
                    <a16:creationId xmlns:a16="http://schemas.microsoft.com/office/drawing/2014/main" id="{DF8A31ED-BC93-1D0D-4E03-72AF5B573E1D}"/>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6375847E-E13A-CCDC-24A1-BFF9174C4F30}"/>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C88CEF2C-3CC1-2E7F-DF95-9E63557D806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2" name="Freeform 11">
                <a:extLst>
                  <a:ext uri="{FF2B5EF4-FFF2-40B4-BE49-F238E27FC236}">
                    <a16:creationId xmlns:a16="http://schemas.microsoft.com/office/drawing/2014/main" id="{112F2B03-8480-D609-B224-E4D743EA85A4}"/>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3" name="Freeform 12">
                <a:extLst>
                  <a:ext uri="{FF2B5EF4-FFF2-40B4-BE49-F238E27FC236}">
                    <a16:creationId xmlns:a16="http://schemas.microsoft.com/office/drawing/2014/main" id="{B1440623-6D14-1615-2242-429016447FA1}"/>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EC96DCED-A37A-1276-26F5-FF8B921F0AF3}"/>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6" name="Freeform 15">
                <a:extLst>
                  <a:ext uri="{FF2B5EF4-FFF2-40B4-BE49-F238E27FC236}">
                    <a16:creationId xmlns:a16="http://schemas.microsoft.com/office/drawing/2014/main" id="{2F0C4913-8674-D2B2-B4D7-7161F1C94F2D}"/>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17" name="Freeform 16">
                <a:extLst>
                  <a:ext uri="{FF2B5EF4-FFF2-40B4-BE49-F238E27FC236}">
                    <a16:creationId xmlns:a16="http://schemas.microsoft.com/office/drawing/2014/main" id="{31312A80-0BC7-73AF-E143-3E944484C391}"/>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5" name="Group 4">
              <a:extLst>
                <a:ext uri="{FF2B5EF4-FFF2-40B4-BE49-F238E27FC236}">
                  <a16:creationId xmlns:a16="http://schemas.microsoft.com/office/drawing/2014/main" id="{10D9A886-CF59-A2E1-05A5-E0E9877EA409}"/>
                </a:ext>
              </a:extLst>
            </p:cNvPr>
            <p:cNvGrpSpPr/>
            <p:nvPr userDrawn="1"/>
          </p:nvGrpSpPr>
          <p:grpSpPr>
            <a:xfrm>
              <a:off x="11237775" y="5428812"/>
              <a:ext cx="644881" cy="280035"/>
              <a:chOff x="11237775" y="5428812"/>
              <a:chExt cx="644881" cy="280035"/>
            </a:xfrm>
            <a:grpFill/>
          </p:grpSpPr>
          <p:sp>
            <p:nvSpPr>
              <p:cNvPr id="6" name="Freeform 5">
                <a:extLst>
                  <a:ext uri="{FF2B5EF4-FFF2-40B4-BE49-F238E27FC236}">
                    <a16:creationId xmlns:a16="http://schemas.microsoft.com/office/drawing/2014/main" id="{A08351AA-A979-FE59-50CE-E22648F2BF92}"/>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Freeform 6">
                <a:extLst>
                  <a:ext uri="{FF2B5EF4-FFF2-40B4-BE49-F238E27FC236}">
                    <a16:creationId xmlns:a16="http://schemas.microsoft.com/office/drawing/2014/main" id="{FF2904ED-4E3A-9654-D9F8-4E456364CFE5}"/>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22" name="Rectangle 21">
            <a:extLst>
              <a:ext uri="{FF2B5EF4-FFF2-40B4-BE49-F238E27FC236}">
                <a16:creationId xmlns:a16="http://schemas.microsoft.com/office/drawing/2014/main" id="{D08BD0C9-7438-A09B-54B4-64095178E468}"/>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424076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Gray">
    <p:bg>
      <p:bgPr>
        <a:solidFill>
          <a:schemeClr val="accent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18" name="Group 17">
            <a:extLst>
              <a:ext uri="{FF2B5EF4-FFF2-40B4-BE49-F238E27FC236}">
                <a16:creationId xmlns:a16="http://schemas.microsoft.com/office/drawing/2014/main" id="{97D006E4-331A-0157-CE42-E8ACDAEB4FCB}"/>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9" name="Freeform 18">
              <a:extLst>
                <a:ext uri="{FF2B5EF4-FFF2-40B4-BE49-F238E27FC236}">
                  <a16:creationId xmlns:a16="http://schemas.microsoft.com/office/drawing/2014/main" id="{34DA491E-AD65-B9A0-CD50-F8528A6520CC}"/>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7D9F07DA-F249-64FB-3CF8-93864734AAC8}"/>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48F3FBA1-35AC-726D-6399-D908CB19A526}"/>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EC263DFF-B678-4483-215A-364A853D122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C321DD9C-27B2-F842-273D-04B417B33B13}"/>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6E30CB79-03B3-FA26-2774-39F0E305112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C3E833F1-00BE-A879-3571-9D72200A00F5}"/>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BC0B124E-9DD4-E41C-FA9F-B3884179147A}"/>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9839A85B-EE68-41D2-0824-DE62976A2DA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1625E85A-99B8-5418-4AF2-4F9622A2121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36B1124B-77F5-46A8-F91E-C5D44DF136D9}"/>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93273B7A-B931-7762-6EBA-C54C6875922C}"/>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AF5801BC-EEF9-D247-6632-C588D2B5D216}"/>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9C13D9AC-744A-467B-F85A-B6559BF714F7}"/>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18486911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lank White">
    <p:bg>
      <p:bgPr>
        <a:solidFill>
          <a:schemeClr val="bg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grpSp>
        <p:nvGrpSpPr>
          <p:cNvPr id="3" name="Group 2">
            <a:extLst>
              <a:ext uri="{FF2B5EF4-FFF2-40B4-BE49-F238E27FC236}">
                <a16:creationId xmlns:a16="http://schemas.microsoft.com/office/drawing/2014/main" id="{9B9D2557-6FDA-6735-D425-659ED0A5AF9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4" name="Freeform 3">
              <a:extLst>
                <a:ext uri="{FF2B5EF4-FFF2-40B4-BE49-F238E27FC236}">
                  <a16:creationId xmlns:a16="http://schemas.microsoft.com/office/drawing/2014/main" id="{896512B5-8467-2E68-7FDB-AF04DD02FCBD}"/>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5" name="Freeform 4">
              <a:extLst>
                <a:ext uri="{FF2B5EF4-FFF2-40B4-BE49-F238E27FC236}">
                  <a16:creationId xmlns:a16="http://schemas.microsoft.com/office/drawing/2014/main" id="{71E5AAF1-EF2B-9739-5D9B-B645FE80D89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6" name="Freeform 5">
              <a:extLst>
                <a:ext uri="{FF2B5EF4-FFF2-40B4-BE49-F238E27FC236}">
                  <a16:creationId xmlns:a16="http://schemas.microsoft.com/office/drawing/2014/main" id="{F5B551F8-CC41-C192-AEEB-E8BC63C57202}"/>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7" name="Freeform 6">
              <a:extLst>
                <a:ext uri="{FF2B5EF4-FFF2-40B4-BE49-F238E27FC236}">
                  <a16:creationId xmlns:a16="http://schemas.microsoft.com/office/drawing/2014/main" id="{B1AA28DA-2E95-0179-9970-C56E7335AC4C}"/>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8FAA860D-F792-6B31-70CC-2D382B0233C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0" name="Freeform 9">
              <a:extLst>
                <a:ext uri="{FF2B5EF4-FFF2-40B4-BE49-F238E27FC236}">
                  <a16:creationId xmlns:a16="http://schemas.microsoft.com/office/drawing/2014/main" id="{6DA5B842-F4B2-1BAC-DA6D-5748A51E4EDA}"/>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7B41F635-5BCA-8F26-4CE2-A0E3F4DDC294}"/>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B4A019A-92A5-B540-24B7-2BC0669BBBB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41CEC976-08A0-D21B-DE3A-969A1A77E8E8}"/>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E9BAF7E9-12F6-020E-6463-855F7F358424}"/>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90B646BB-FA6B-5EC9-84E1-110EB9F849E9}"/>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17" name="name_2024 sandisk or its affiliates All rights reserved">
            <a:extLst>
              <a:ext uri="{FF2B5EF4-FFF2-40B4-BE49-F238E27FC236}">
                <a16:creationId xmlns:a16="http://schemas.microsoft.com/office/drawing/2014/main" id="{7277941F-042A-DDD9-FFC0-3FF7341DA41D}"/>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18" name="name_2024 sandisk or its affiliates All rights reserved">
            <a:extLst>
              <a:ext uri="{FF2B5EF4-FFF2-40B4-BE49-F238E27FC236}">
                <a16:creationId xmlns:a16="http://schemas.microsoft.com/office/drawing/2014/main" id="{1F268A33-A3A9-A99D-27EE-263433500A18}"/>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19" name="Rectangle 18">
            <a:extLst>
              <a:ext uri="{FF2B5EF4-FFF2-40B4-BE49-F238E27FC236}">
                <a16:creationId xmlns:a16="http://schemas.microsoft.com/office/drawing/2014/main" id="{259F53C3-7697-A35C-210D-0F5FD6FA0ACB}"/>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26608960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losing">
    <p:bg>
      <p:bgPr>
        <a:solidFill>
          <a:schemeClr val="accent3"/>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17447AFC-E5FB-9726-6C58-5928BBCDB57F}"/>
              </a:ext>
            </a:extLst>
          </p:cNvPr>
          <p:cNvSpPr/>
          <p:nvPr/>
        </p:nvSpPr>
        <p:spPr>
          <a:xfrm>
            <a:off x="11563470" y="293688"/>
            <a:ext cx="336430" cy="3364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F9BAFD44-DFAE-6584-F3C3-580D6907D1F7}"/>
              </a:ext>
            </a:extLst>
          </p:cNvPr>
          <p:cNvGrpSpPr/>
          <p:nvPr/>
        </p:nvGrpSpPr>
        <p:grpSpPr>
          <a:xfrm>
            <a:off x="292100" y="1792606"/>
            <a:ext cx="3849052" cy="924895"/>
            <a:chOff x="284163" y="2698150"/>
            <a:chExt cx="3767328" cy="905257"/>
          </a:xfrm>
        </p:grpSpPr>
        <p:sp>
          <p:nvSpPr>
            <p:cNvPr id="12" name="Rectangle 11">
              <a:extLst>
                <a:ext uri="{FF2B5EF4-FFF2-40B4-BE49-F238E27FC236}">
                  <a16:creationId xmlns:a16="http://schemas.microsoft.com/office/drawing/2014/main" id="{4608273A-8B55-6612-D34D-DD21B5B2F644}"/>
                </a:ext>
              </a:extLst>
            </p:cNvPr>
            <p:cNvSpPr/>
            <p:nvPr userDrawn="1"/>
          </p:nvSpPr>
          <p:spPr>
            <a:xfrm>
              <a:off x="284163" y="2698150"/>
              <a:ext cx="3767328" cy="905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AEFD63FE-9E33-1709-7503-632601894250}"/>
                </a:ext>
              </a:extLst>
            </p:cNvPr>
            <p:cNvGrpSpPr/>
            <p:nvPr userDrawn="1"/>
          </p:nvGrpSpPr>
          <p:grpSpPr>
            <a:xfrm>
              <a:off x="284163" y="2698151"/>
              <a:ext cx="1806575" cy="905256"/>
              <a:chOff x="146137" y="3532340"/>
              <a:chExt cx="1944601" cy="975922"/>
            </a:xfrm>
            <a:solidFill>
              <a:srgbClr val="000000"/>
            </a:solidFill>
          </p:grpSpPr>
          <p:sp>
            <p:nvSpPr>
              <p:cNvPr id="13" name="Oval 12">
                <a:extLst>
                  <a:ext uri="{FF2B5EF4-FFF2-40B4-BE49-F238E27FC236}">
                    <a16:creationId xmlns:a16="http://schemas.microsoft.com/office/drawing/2014/main" id="{A408FA0B-C8DB-8EDE-6D02-265A26910C04}"/>
                  </a:ext>
                </a:extLst>
              </p:cNvPr>
              <p:cNvSpPr/>
              <p:nvPr userDrawn="1"/>
            </p:nvSpPr>
            <p:spPr>
              <a:xfrm>
                <a:off x="1114816" y="3532340"/>
                <a:ext cx="975922" cy="9759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B62C2BA-784A-BEFE-5180-8CE0136E5F8F}"/>
                  </a:ext>
                </a:extLst>
              </p:cNvPr>
              <p:cNvSpPr/>
              <p:nvPr userDrawn="1"/>
            </p:nvSpPr>
            <p:spPr>
              <a:xfrm>
                <a:off x="146137" y="3532340"/>
                <a:ext cx="975922" cy="9759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ounded Rectangle 21">
              <a:extLst>
                <a:ext uri="{FF2B5EF4-FFF2-40B4-BE49-F238E27FC236}">
                  <a16:creationId xmlns:a16="http://schemas.microsoft.com/office/drawing/2014/main" id="{4E2F6E18-D576-9104-92EA-1D3249CB6E59}"/>
                </a:ext>
              </a:extLst>
            </p:cNvPr>
            <p:cNvSpPr/>
            <p:nvPr userDrawn="1"/>
          </p:nvSpPr>
          <p:spPr>
            <a:xfrm>
              <a:off x="2090738" y="2698150"/>
              <a:ext cx="1960753" cy="905256"/>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a:extLst>
              <a:ext uri="{FF2B5EF4-FFF2-40B4-BE49-F238E27FC236}">
                <a16:creationId xmlns:a16="http://schemas.microsoft.com/office/drawing/2014/main" id="{5260F4A5-0682-45A4-1DE8-3A9DEABE8A84}"/>
              </a:ext>
            </a:extLst>
          </p:cNvPr>
          <p:cNvSpPr/>
          <p:nvPr/>
        </p:nvSpPr>
        <p:spPr>
          <a:xfrm>
            <a:off x="296520"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BD74B0FD-69F3-EE84-E7F8-4C06592C73BD}"/>
              </a:ext>
            </a:extLst>
          </p:cNvPr>
          <p:cNvSpPr/>
          <p:nvPr/>
        </p:nvSpPr>
        <p:spPr>
          <a:xfrm>
            <a:off x="11830417"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71BF83A-FE06-1A4E-4956-EBC0863A698E}"/>
              </a:ext>
            </a:extLst>
          </p:cNvPr>
          <p:cNvSpPr/>
          <p:nvPr/>
        </p:nvSpPr>
        <p:spPr>
          <a:xfrm>
            <a:off x="4141152"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91AA5DDF-F55E-4BDA-414E-AF16AD2E7BE5}"/>
              </a:ext>
            </a:extLst>
          </p:cNvPr>
          <p:cNvSpPr/>
          <p:nvPr/>
        </p:nvSpPr>
        <p:spPr>
          <a:xfrm>
            <a:off x="7985784"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ame_2024 sandisk or its affiliates All rights reserved">
            <a:extLst>
              <a:ext uri="{FF2B5EF4-FFF2-40B4-BE49-F238E27FC236}">
                <a16:creationId xmlns:a16="http://schemas.microsoft.com/office/drawing/2014/main" id="{41D57C59-E5E7-D579-7041-32BB79C964E3}"/>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4" name="Group 3">
            <a:extLst>
              <a:ext uri="{FF2B5EF4-FFF2-40B4-BE49-F238E27FC236}">
                <a16:creationId xmlns:a16="http://schemas.microsoft.com/office/drawing/2014/main" id="{6615B3D6-6E5F-FC36-12B7-E32FA59FFD2D}"/>
              </a:ext>
            </a:extLst>
          </p:cNvPr>
          <p:cNvGrpSpPr/>
          <p:nvPr/>
        </p:nvGrpSpPr>
        <p:grpSpPr>
          <a:xfrm>
            <a:off x="297005" y="5411270"/>
            <a:ext cx="11602895" cy="1158371"/>
            <a:chOff x="297005" y="5421618"/>
            <a:chExt cx="11585651" cy="1156649"/>
          </a:xfrm>
          <a:solidFill>
            <a:schemeClr val="tx1"/>
          </a:solidFill>
        </p:grpSpPr>
        <p:grpSp>
          <p:nvGrpSpPr>
            <p:cNvPr id="5" name="Group 4">
              <a:extLst>
                <a:ext uri="{FF2B5EF4-FFF2-40B4-BE49-F238E27FC236}">
                  <a16:creationId xmlns:a16="http://schemas.microsoft.com/office/drawing/2014/main" id="{F1A35D3C-BE3A-B65C-86FA-D3DF9111B169}"/>
                </a:ext>
              </a:extLst>
            </p:cNvPr>
            <p:cNvGrpSpPr/>
            <p:nvPr userDrawn="1"/>
          </p:nvGrpSpPr>
          <p:grpSpPr>
            <a:xfrm>
              <a:off x="297005" y="5421618"/>
              <a:ext cx="10643138" cy="1156649"/>
              <a:chOff x="3726006" y="3171824"/>
              <a:chExt cx="4740852" cy="515215"/>
            </a:xfrm>
            <a:grpFill/>
          </p:grpSpPr>
          <p:sp>
            <p:nvSpPr>
              <p:cNvPr id="9" name="Freeform 8">
                <a:extLst>
                  <a:ext uri="{FF2B5EF4-FFF2-40B4-BE49-F238E27FC236}">
                    <a16:creationId xmlns:a16="http://schemas.microsoft.com/office/drawing/2014/main" id="{012B8E4A-514E-CFC2-A740-665313E52DD9}"/>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3C20FE84-7E94-A3E2-7840-F8B3C5C7563E}"/>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DA19BA47-0B88-6EBF-9064-1B20FEADC385}"/>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1977ACF2-CCB1-4391-3F91-B10B90F3B247}"/>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33" name="Freeform 32">
                <a:extLst>
                  <a:ext uri="{FF2B5EF4-FFF2-40B4-BE49-F238E27FC236}">
                    <a16:creationId xmlns:a16="http://schemas.microsoft.com/office/drawing/2014/main" id="{ADCA0728-0809-225E-3A43-54A14361E505}"/>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34" name="Freeform 33">
                <a:extLst>
                  <a:ext uri="{FF2B5EF4-FFF2-40B4-BE49-F238E27FC236}">
                    <a16:creationId xmlns:a16="http://schemas.microsoft.com/office/drawing/2014/main" id="{AF1F8844-05D5-909B-DE04-30F8647BE36C}"/>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35" name="Freeform 34">
                <a:extLst>
                  <a:ext uri="{FF2B5EF4-FFF2-40B4-BE49-F238E27FC236}">
                    <a16:creationId xmlns:a16="http://schemas.microsoft.com/office/drawing/2014/main" id="{670EF5C0-EFED-D2FD-EAFD-BB2B357BD174}"/>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36" name="Freeform 35">
                <a:extLst>
                  <a:ext uri="{FF2B5EF4-FFF2-40B4-BE49-F238E27FC236}">
                    <a16:creationId xmlns:a16="http://schemas.microsoft.com/office/drawing/2014/main" id="{A5B89D84-9175-18DD-CD24-916309E53309}"/>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38" name="Freeform 37">
                <a:extLst>
                  <a:ext uri="{FF2B5EF4-FFF2-40B4-BE49-F238E27FC236}">
                    <a16:creationId xmlns:a16="http://schemas.microsoft.com/office/drawing/2014/main" id="{1437241D-C591-478D-2C51-86F4500684FF}"/>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6" name="Group 5">
              <a:extLst>
                <a:ext uri="{FF2B5EF4-FFF2-40B4-BE49-F238E27FC236}">
                  <a16:creationId xmlns:a16="http://schemas.microsoft.com/office/drawing/2014/main" id="{919F4A28-1DF4-169F-801A-19A39A82D071}"/>
                </a:ext>
              </a:extLst>
            </p:cNvPr>
            <p:cNvGrpSpPr/>
            <p:nvPr userDrawn="1"/>
          </p:nvGrpSpPr>
          <p:grpSpPr>
            <a:xfrm>
              <a:off x="11237775" y="5428812"/>
              <a:ext cx="644881" cy="280035"/>
              <a:chOff x="11237775" y="5428812"/>
              <a:chExt cx="644881" cy="280035"/>
            </a:xfrm>
            <a:grpFill/>
          </p:grpSpPr>
          <p:sp>
            <p:nvSpPr>
              <p:cNvPr id="7" name="Freeform 6">
                <a:extLst>
                  <a:ext uri="{FF2B5EF4-FFF2-40B4-BE49-F238E27FC236}">
                    <a16:creationId xmlns:a16="http://schemas.microsoft.com/office/drawing/2014/main" id="{98679A0D-E8F8-29E0-DEA4-D89CAE8873C1}"/>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8" name="Freeform 7">
                <a:extLst>
                  <a:ext uri="{FF2B5EF4-FFF2-40B4-BE49-F238E27FC236}">
                    <a16:creationId xmlns:a16="http://schemas.microsoft.com/office/drawing/2014/main" id="{AECA805D-144D-D54F-A8F5-BA1EDF4CC9C1}"/>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41" name="name_2024 sandisk or its affiliates All rights reserved">
            <a:extLst>
              <a:ext uri="{FF2B5EF4-FFF2-40B4-BE49-F238E27FC236}">
                <a16:creationId xmlns:a16="http://schemas.microsoft.com/office/drawing/2014/main" id="{343BD00A-FBA8-EC0F-13C8-8F67F77FBC2E}"/>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Tree>
    <p:extLst>
      <p:ext uri="{BB962C8B-B14F-4D97-AF65-F5344CB8AC3E}">
        <p14:creationId xmlns:p14="http://schemas.microsoft.com/office/powerpoint/2010/main" val="2396080811"/>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Subtitle and 2-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B3517-2593-4E52-97CF-5405430F2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C03D14-DAD4-4A64-B58D-B11DBF28ACFB}"/>
              </a:ext>
            </a:extLst>
          </p:cNvPr>
          <p:cNvSpPr>
            <a:spLocks noGrp="1"/>
          </p:cNvSpPr>
          <p:nvPr>
            <p:ph sz="half" idx="1"/>
          </p:nvPr>
        </p:nvSpPr>
        <p:spPr>
          <a:xfrm>
            <a:off x="533400" y="1333501"/>
            <a:ext cx="5486401"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47BAC7E1-6242-448F-802A-62F8159BCA05}"/>
              </a:ext>
            </a:extLst>
          </p:cNvPr>
          <p:cNvSpPr>
            <a:spLocks noGrp="1"/>
          </p:cNvSpPr>
          <p:nvPr>
            <p:ph sz="half" idx="2"/>
          </p:nvPr>
        </p:nvSpPr>
        <p:spPr>
          <a:xfrm>
            <a:off x="6248400" y="1333501"/>
            <a:ext cx="5486401"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3C5E056E-4A29-4EC0-A52F-892D05FB5C90}"/>
              </a:ext>
            </a:extLst>
          </p:cNvPr>
          <p:cNvSpPr>
            <a:spLocks noGrp="1"/>
          </p:cNvSpPr>
          <p:nvPr>
            <p:ph type="body" sz="quarter" idx="10"/>
          </p:nvPr>
        </p:nvSpPr>
        <p:spPr>
          <a:xfrm>
            <a:off x="533400" y="762000"/>
            <a:ext cx="11201400" cy="571500"/>
          </a:xfrm>
        </p:spPr>
        <p:txBody>
          <a:bodyPr/>
          <a:lstStyle>
            <a:lvl1pPr marL="0" indent="0">
              <a:buNone/>
              <a:defRPr sz="1885" b="1">
                <a:solidFill>
                  <a:schemeClr val="tx2"/>
                </a:solidFill>
                <a:latin typeface="Verdana" panose="020B0604030504040204" pitchFamily="34" charset="0"/>
                <a:ea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388405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6EE1F-7DCB-593E-2B47-FD6781E2AEBB}"/>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843006DC-EB8D-0A42-0FE5-7539D14366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457C80CF-EF44-7B17-6CE3-FC18E0F119C3}"/>
              </a:ext>
            </a:extLst>
          </p:cNvPr>
          <p:cNvSpPr>
            <a:spLocks noGrp="1"/>
          </p:cNvSpPr>
          <p:nvPr>
            <p:ph type="dt" sz="half" idx="10"/>
          </p:nvPr>
        </p:nvSpPr>
        <p:spPr/>
        <p:txBody>
          <a:bodyPr/>
          <a:lstStyle/>
          <a:p>
            <a:fld id="{1BF5A54A-51A2-4A9F-B239-CA9985655C7D}" type="datetimeFigureOut">
              <a:rPr lang="en-MY" smtClean="0"/>
              <a:t>16/5/2025</a:t>
            </a:fld>
            <a:endParaRPr lang="en-MY"/>
          </a:p>
        </p:txBody>
      </p:sp>
      <p:sp>
        <p:nvSpPr>
          <p:cNvPr id="5" name="Footer Placeholder 4">
            <a:extLst>
              <a:ext uri="{FF2B5EF4-FFF2-40B4-BE49-F238E27FC236}">
                <a16:creationId xmlns:a16="http://schemas.microsoft.com/office/drawing/2014/main" id="{10570852-0F8F-480C-C597-E9AF3041148F}"/>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24BFA86C-7D53-466A-6119-C0BD43D7F05A}"/>
              </a:ext>
            </a:extLst>
          </p:cNvPr>
          <p:cNvSpPr>
            <a:spLocks noGrp="1"/>
          </p:cNvSpPr>
          <p:nvPr>
            <p:ph type="sldNum" sz="quarter" idx="12"/>
          </p:nvPr>
        </p:nvSpPr>
        <p:spPr/>
        <p:txBody>
          <a:bodyPr/>
          <a:lstStyle/>
          <a:p>
            <a:fld id="{36860864-7444-4A57-8E77-A28798DB838F}" type="slidenum">
              <a:rPr lang="en-MY" smtClean="0"/>
              <a:t>‹#›</a:t>
            </a:fld>
            <a:endParaRPr lang="en-MY"/>
          </a:p>
        </p:txBody>
      </p:sp>
    </p:spTree>
    <p:extLst>
      <p:ext uri="{BB962C8B-B14F-4D97-AF65-F5344CB8AC3E}">
        <p14:creationId xmlns:p14="http://schemas.microsoft.com/office/powerpoint/2010/main" val="9765726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B88F0-6823-A8C3-6892-A93D0F56E6DF}"/>
              </a:ext>
            </a:extLst>
          </p:cNvPr>
          <p:cNvSpPr>
            <a:spLocks noGrp="1"/>
          </p:cNvSpPr>
          <p:nvPr>
            <p:ph type="dt" sz="half" idx="10"/>
          </p:nvPr>
        </p:nvSpPr>
        <p:spPr/>
        <p:txBody>
          <a:bodyPr/>
          <a:lstStyle/>
          <a:p>
            <a:fld id="{1BF5A54A-51A2-4A9F-B239-CA9985655C7D}" type="datetimeFigureOut">
              <a:rPr lang="en-MY" smtClean="0"/>
              <a:t>16/5/2025</a:t>
            </a:fld>
            <a:endParaRPr lang="en-MY"/>
          </a:p>
        </p:txBody>
      </p:sp>
      <p:sp>
        <p:nvSpPr>
          <p:cNvPr id="3" name="Footer Placeholder 2">
            <a:extLst>
              <a:ext uri="{FF2B5EF4-FFF2-40B4-BE49-F238E27FC236}">
                <a16:creationId xmlns:a16="http://schemas.microsoft.com/office/drawing/2014/main" id="{9B7AAA08-4175-A067-B1EA-F01237FBFB7B}"/>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15F1BCBC-EA25-CCF0-B998-3CEBB1DF435F}"/>
              </a:ext>
            </a:extLst>
          </p:cNvPr>
          <p:cNvSpPr>
            <a:spLocks noGrp="1"/>
          </p:cNvSpPr>
          <p:nvPr>
            <p:ph type="sldNum" sz="quarter" idx="12"/>
          </p:nvPr>
        </p:nvSpPr>
        <p:spPr/>
        <p:txBody>
          <a:bodyPr/>
          <a:lstStyle/>
          <a:p>
            <a:fld id="{36860864-7444-4A57-8E77-A28798DB838F}" type="slidenum">
              <a:rPr lang="en-MY" smtClean="0"/>
              <a:t>‹#›</a:t>
            </a:fld>
            <a:endParaRPr lang="en-MY"/>
          </a:p>
        </p:txBody>
      </p:sp>
    </p:spTree>
    <p:extLst>
      <p:ext uri="{BB962C8B-B14F-4D97-AF65-F5344CB8AC3E}">
        <p14:creationId xmlns:p14="http://schemas.microsoft.com/office/powerpoint/2010/main" val="3136093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Presentation Title and Subtitle White">
    <p:bg>
      <p:bgPr>
        <a:solidFill>
          <a:schemeClr val="bg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tx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tx1"/>
                </a:solidFill>
                <a:latin typeface="+mj-lt"/>
              </a:defRPr>
            </a:lvl1pPr>
          </a:lstStyle>
          <a:p>
            <a:pPr lvl="0"/>
            <a:r>
              <a:rPr lang="en-US" dirty="0"/>
              <a:t>CLICK TO ADD TITLE</a:t>
            </a:r>
          </a:p>
        </p:txBody>
      </p:sp>
      <p:grpSp>
        <p:nvGrpSpPr>
          <p:cNvPr id="44" name="Group 43">
            <a:extLst>
              <a:ext uri="{FF2B5EF4-FFF2-40B4-BE49-F238E27FC236}">
                <a16:creationId xmlns:a16="http://schemas.microsoft.com/office/drawing/2014/main" id="{A6A692BC-3C6C-56BD-8B34-32B6817D15D4}"/>
              </a:ext>
            </a:extLst>
          </p:cNvPr>
          <p:cNvGrpSpPr/>
          <p:nvPr/>
        </p:nvGrpSpPr>
        <p:grpSpPr>
          <a:xfrm>
            <a:off x="297005" y="5411270"/>
            <a:ext cx="11602895" cy="1158371"/>
            <a:chOff x="297005" y="5421618"/>
            <a:chExt cx="11585651" cy="1156649"/>
          </a:xfrm>
          <a:solidFill>
            <a:schemeClr val="accent3"/>
          </a:solidFill>
        </p:grpSpPr>
        <p:grpSp>
          <p:nvGrpSpPr>
            <p:cNvPr id="46" name="Group 45">
              <a:extLst>
                <a:ext uri="{FF2B5EF4-FFF2-40B4-BE49-F238E27FC236}">
                  <a16:creationId xmlns:a16="http://schemas.microsoft.com/office/drawing/2014/main" id="{50FD88E0-3A7B-F830-D901-1BE0676304ED}"/>
                </a:ext>
              </a:extLst>
            </p:cNvPr>
            <p:cNvGrpSpPr/>
            <p:nvPr userDrawn="1"/>
          </p:nvGrpSpPr>
          <p:grpSpPr>
            <a:xfrm>
              <a:off x="297005" y="5421618"/>
              <a:ext cx="10643138" cy="1156649"/>
              <a:chOff x="3726006" y="3171824"/>
              <a:chExt cx="4740852" cy="515215"/>
            </a:xfrm>
            <a:grpFill/>
          </p:grpSpPr>
          <p:sp>
            <p:nvSpPr>
              <p:cNvPr id="53" name="Freeform 52">
                <a:extLst>
                  <a:ext uri="{FF2B5EF4-FFF2-40B4-BE49-F238E27FC236}">
                    <a16:creationId xmlns:a16="http://schemas.microsoft.com/office/drawing/2014/main" id="{BF52D899-1363-DEA1-6063-C8949655B805}"/>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54" name="Freeform 53">
                <a:extLst>
                  <a:ext uri="{FF2B5EF4-FFF2-40B4-BE49-F238E27FC236}">
                    <a16:creationId xmlns:a16="http://schemas.microsoft.com/office/drawing/2014/main" id="{4D5E0007-2AC5-2685-4C2D-CF96C07C7ED0}"/>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55" name="Freeform 54">
                <a:extLst>
                  <a:ext uri="{FF2B5EF4-FFF2-40B4-BE49-F238E27FC236}">
                    <a16:creationId xmlns:a16="http://schemas.microsoft.com/office/drawing/2014/main" id="{9164FD13-1646-7FD2-5414-F5FB8722267D}"/>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56" name="Freeform 55">
                <a:extLst>
                  <a:ext uri="{FF2B5EF4-FFF2-40B4-BE49-F238E27FC236}">
                    <a16:creationId xmlns:a16="http://schemas.microsoft.com/office/drawing/2014/main" id="{3CEC4686-88E3-A390-9C59-C52AEAD5DDB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57" name="Freeform 56">
                <a:extLst>
                  <a:ext uri="{FF2B5EF4-FFF2-40B4-BE49-F238E27FC236}">
                    <a16:creationId xmlns:a16="http://schemas.microsoft.com/office/drawing/2014/main" id="{3DA57102-8664-4537-0C96-1D776169644E}"/>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58" name="Freeform 57">
                <a:extLst>
                  <a:ext uri="{FF2B5EF4-FFF2-40B4-BE49-F238E27FC236}">
                    <a16:creationId xmlns:a16="http://schemas.microsoft.com/office/drawing/2014/main" id="{5A49FBDA-20CE-D350-85F4-D7B8C67413BE}"/>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60" name="Freeform 59">
                <a:extLst>
                  <a:ext uri="{FF2B5EF4-FFF2-40B4-BE49-F238E27FC236}">
                    <a16:creationId xmlns:a16="http://schemas.microsoft.com/office/drawing/2014/main" id="{6A87A37E-58CF-CB04-6B8E-B4B9738F218D}"/>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61" name="Freeform 60">
                <a:extLst>
                  <a:ext uri="{FF2B5EF4-FFF2-40B4-BE49-F238E27FC236}">
                    <a16:creationId xmlns:a16="http://schemas.microsoft.com/office/drawing/2014/main" id="{D6B4B94F-9063-7C67-5801-B3828727A687}"/>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62" name="Freeform 61">
                <a:extLst>
                  <a:ext uri="{FF2B5EF4-FFF2-40B4-BE49-F238E27FC236}">
                    <a16:creationId xmlns:a16="http://schemas.microsoft.com/office/drawing/2014/main" id="{D10C90D8-745C-4517-452F-8D9398F858A1}"/>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47" name="Group 46">
              <a:extLst>
                <a:ext uri="{FF2B5EF4-FFF2-40B4-BE49-F238E27FC236}">
                  <a16:creationId xmlns:a16="http://schemas.microsoft.com/office/drawing/2014/main" id="{5486611C-7296-3F16-EE92-FF3602ECC95B}"/>
                </a:ext>
              </a:extLst>
            </p:cNvPr>
            <p:cNvGrpSpPr/>
            <p:nvPr userDrawn="1"/>
          </p:nvGrpSpPr>
          <p:grpSpPr>
            <a:xfrm>
              <a:off x="11237775" y="5428812"/>
              <a:ext cx="644881" cy="280035"/>
              <a:chOff x="11237775" y="5428812"/>
              <a:chExt cx="644881" cy="280035"/>
            </a:xfrm>
            <a:grpFill/>
          </p:grpSpPr>
          <p:sp>
            <p:nvSpPr>
              <p:cNvPr id="48" name="Freeform 47">
                <a:extLst>
                  <a:ext uri="{FF2B5EF4-FFF2-40B4-BE49-F238E27FC236}">
                    <a16:creationId xmlns:a16="http://schemas.microsoft.com/office/drawing/2014/main" id="{B0C1A2A3-93DA-837F-A5A0-B25E09D76DE0}"/>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1" name="Freeform 50">
                <a:extLst>
                  <a:ext uri="{FF2B5EF4-FFF2-40B4-BE49-F238E27FC236}">
                    <a16:creationId xmlns:a16="http://schemas.microsoft.com/office/drawing/2014/main" id="{BAD87224-DE76-7FF9-D1D4-86623728FE01}"/>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tx1"/>
                </a:solidFill>
                <a:latin typeface="NB Architekt Pro Neue" panose="02010509020201040001" pitchFamily="49" charset="77"/>
              </a:defRPr>
            </a:lvl1pPr>
          </a:lstStyle>
          <a:p>
            <a:pPr lvl="0"/>
            <a:r>
              <a:rPr lang="en-US" dirty="0"/>
              <a:t>CLICK TO ADD DATE</a:t>
            </a:r>
          </a:p>
        </p:txBody>
      </p:sp>
      <p:sp>
        <p:nvSpPr>
          <p:cNvPr id="6" name="Rectangle 5">
            <a:extLst>
              <a:ext uri="{FF2B5EF4-FFF2-40B4-BE49-F238E27FC236}">
                <a16:creationId xmlns:a16="http://schemas.microsoft.com/office/drawing/2014/main" id="{7BE6C6FE-813E-0703-F35F-82EA88599430}"/>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281003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gue Black">
    <p:bg>
      <p:bgPr>
        <a:solidFill>
          <a:schemeClr val="tx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bg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8" name="Rectangle 7">
            <a:extLst>
              <a:ext uri="{FF2B5EF4-FFF2-40B4-BE49-F238E27FC236}">
                <a16:creationId xmlns:a16="http://schemas.microsoft.com/office/drawing/2014/main" id="{10068CE0-26CF-02FD-7ADE-CE8EE6F27D0E}"/>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10" name="Group 9">
            <a:extLst>
              <a:ext uri="{FF2B5EF4-FFF2-40B4-BE49-F238E27FC236}">
                <a16:creationId xmlns:a16="http://schemas.microsoft.com/office/drawing/2014/main" id="{2464B26F-BE41-ACE2-CA93-AAF45AD7C8A8}"/>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1" name="Freeform 10">
              <a:extLst>
                <a:ext uri="{FF2B5EF4-FFF2-40B4-BE49-F238E27FC236}">
                  <a16:creationId xmlns:a16="http://schemas.microsoft.com/office/drawing/2014/main" id="{B69C89F2-06E1-5AAF-3773-78E6E0D321ED}"/>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27D40853-56E5-F107-0819-EB5328356B1A}"/>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0800836D-3118-CA60-E5B9-EE45B08AAA44}"/>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0758703C-0681-AFE6-0AC2-669C53AFC187}"/>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9BFA7605-CC98-D2F3-7109-BE1FF08EF86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A8D9CFF1-FEBC-3C0B-7462-B62B483AE22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5294F85E-C762-5200-8253-138354CA222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061EB08-6C5B-A9C7-B0AF-3729FB4DCE04}"/>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E3F0016F-0CB3-7080-3BC4-4C1F78F36CBB}"/>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A9664395-59B4-F182-99D7-707F30DA657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F74C3101-8FD3-E028-3D78-74D6B16FCDBF}"/>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0" name="name_2024 sandisk or its affiliates All rights reserved">
            <a:extLst>
              <a:ext uri="{FF2B5EF4-FFF2-40B4-BE49-F238E27FC236}">
                <a16:creationId xmlns:a16="http://schemas.microsoft.com/office/drawing/2014/main" id="{EB03C76D-E757-381A-B49E-0D13A9F30663}"/>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427193556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Gray">
    <p:bg>
      <p:bgPr>
        <a:solidFill>
          <a:schemeClr val="accent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tx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3" name="Rectangle 62">
            <a:extLst>
              <a:ext uri="{FF2B5EF4-FFF2-40B4-BE49-F238E27FC236}">
                <a16:creationId xmlns:a16="http://schemas.microsoft.com/office/drawing/2014/main" id="{F9A95309-574A-2C41-2F2D-805220801FF6}"/>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8" name="Group 7">
            <a:extLst>
              <a:ext uri="{FF2B5EF4-FFF2-40B4-BE49-F238E27FC236}">
                <a16:creationId xmlns:a16="http://schemas.microsoft.com/office/drawing/2014/main" id="{6E339ACF-C1D7-28B4-AB2C-71D8975E22B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0" name="Freeform 9">
              <a:extLst>
                <a:ext uri="{FF2B5EF4-FFF2-40B4-BE49-F238E27FC236}">
                  <a16:creationId xmlns:a16="http://schemas.microsoft.com/office/drawing/2014/main" id="{ADCFEF2E-507D-D3DC-160D-3A0004BDD97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5E958F26-D8CA-C561-3E02-72F9F366178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936B439-5B9F-172C-B0E8-CD8D5975186F}"/>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6E2479D3-25E0-5AEE-CCAD-0FE77C96951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184C24E5-9D24-77E4-470C-A8CFC1013706}"/>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D284EDC3-E6EC-3368-9C47-9E30223C821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CB111A04-15A3-B682-ADFE-0C53B36118C6}"/>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897E07BE-77E9-2244-8A13-8522EF1181B4}"/>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687D2AD-D031-8A4E-8C0D-3636C9361A41}"/>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7F47B21F-1FD0-7FB1-D233-9530D4DD84B1}"/>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077A5AB2-2E52-B877-44E0-838E8B17B5B1}"/>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29" name="name_2024 sandisk or its affiliates All rights reserved">
            <a:extLst>
              <a:ext uri="{FF2B5EF4-FFF2-40B4-BE49-F238E27FC236}">
                <a16:creationId xmlns:a16="http://schemas.microsoft.com/office/drawing/2014/main" id="{01F63028-2AAA-E3B3-F9D5-53E45AC79227}"/>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40377206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White">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tx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3" name="Rectangle 62">
            <a:extLst>
              <a:ext uri="{FF2B5EF4-FFF2-40B4-BE49-F238E27FC236}">
                <a16:creationId xmlns:a16="http://schemas.microsoft.com/office/drawing/2014/main" id="{F9A95309-574A-2C41-2F2D-805220801FF6}"/>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8" name="Group 7">
            <a:extLst>
              <a:ext uri="{FF2B5EF4-FFF2-40B4-BE49-F238E27FC236}">
                <a16:creationId xmlns:a16="http://schemas.microsoft.com/office/drawing/2014/main" id="{87A2ECAB-A990-05E8-7F90-AD5E628FE43F}"/>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0" name="Freeform 9">
              <a:extLst>
                <a:ext uri="{FF2B5EF4-FFF2-40B4-BE49-F238E27FC236}">
                  <a16:creationId xmlns:a16="http://schemas.microsoft.com/office/drawing/2014/main" id="{AD458CD1-1083-C311-61DC-B73B5981CCBE}"/>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D45CA5DB-3336-4F40-8ACB-4C84732848B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CA404315-CE56-3B06-7393-E82FC9BDACF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C05A253D-D6E9-ADF9-C515-492F2434252F}"/>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D844107C-6004-B1CD-1490-B62B260EAD47}"/>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2AECDA4C-9789-07FE-1F48-5AF47F22AA2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FCFC7229-36AE-4655-EEFF-89D440E38679}"/>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FC0B2E28-AA20-5B6C-AE72-2D6BB558CFEB}"/>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F233A51-48A4-B89C-5C6F-DFDF556F5803}"/>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C74F9271-3631-6865-D2F7-E351D3F925F7}"/>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233B5A73-7298-BCB6-4FC2-B66FC2889B5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29" name="name_2024 sandisk or its affiliates All rights reserved">
            <a:extLst>
              <a:ext uri="{FF2B5EF4-FFF2-40B4-BE49-F238E27FC236}">
                <a16:creationId xmlns:a16="http://schemas.microsoft.com/office/drawing/2014/main" id="{C55FD18D-6EF3-EFC4-7808-616EB60CDA44}"/>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182847222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ubtitle and Content Black">
    <p:bg>
      <p:bgPr>
        <a:solidFill>
          <a:schemeClr val="tx1"/>
        </a:solidFill>
        <a:effectLst/>
      </p:bgPr>
    </p:bg>
    <p:spTree>
      <p:nvGrpSpPr>
        <p:cNvPr id="1" name=""/>
        <p:cNvGrpSpPr/>
        <p:nvPr/>
      </p:nvGrpSpPr>
      <p:grpSpPr>
        <a:xfrm>
          <a:off x="0" y="0"/>
          <a:ext cx="0" cy="0"/>
          <a:chOff x="0" y="0"/>
          <a:chExt cx="0" cy="0"/>
        </a:xfrm>
      </p:grpSpPr>
      <p:sp>
        <p:nvSpPr>
          <p:cNvPr id="26" name="name_2024 sandisk or its affiliates All rights reserved">
            <a:extLst>
              <a:ext uri="{FF2B5EF4-FFF2-40B4-BE49-F238E27FC236}">
                <a16:creationId xmlns:a16="http://schemas.microsoft.com/office/drawing/2014/main" id="{F1C30B8C-09B7-CB1F-882E-B241F15B0D76}"/>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47" name="Rectangle 46">
            <a:extLst>
              <a:ext uri="{FF2B5EF4-FFF2-40B4-BE49-F238E27FC236}">
                <a16:creationId xmlns:a16="http://schemas.microsoft.com/office/drawing/2014/main" id="{57EC5504-A4FE-358D-16CC-2AB47CBBF1A3}"/>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sp>
        <p:nvSpPr>
          <p:cNvPr id="11" name="Content Placeholder 8">
            <a:extLst>
              <a:ext uri="{FF2B5EF4-FFF2-40B4-BE49-F238E27FC236}">
                <a16:creationId xmlns:a16="http://schemas.microsoft.com/office/drawing/2014/main" id="{76A3CD95-5E94-5493-1AC6-2262A0D82CF9}"/>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E4F44B77-C5A1-C494-9BFB-EB17CDA4CCC2}"/>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CCC996D1-71B7-72A7-6032-4AA0A32FC33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E44C1E13-DBE3-A4BC-F252-4465BF7F2AED}"/>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6EAC372B-7725-9E31-9B0D-6433A96793DC}"/>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B3FF67A0-AE2F-990E-27F7-E9C81F2B3C0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AF628014-89E0-F9A4-662F-C8354423B06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C2C86CD2-4F4D-C6A9-7142-E1C777C90A35}"/>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4E0AD7FA-45FE-1405-0EB6-406C8414558B}"/>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3CB2B4A3-8B6C-7475-644B-7A5E557BF3F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7C099F52-DF08-E095-4332-B4644235F9D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617E2A5E-8FD6-2E82-E9A2-9A001192DD48}"/>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34323E2E-A29C-F82F-F092-D2FFEAEB4C4E}"/>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Title 1">
            <a:extLst>
              <a:ext uri="{FF2B5EF4-FFF2-40B4-BE49-F238E27FC236}">
                <a16:creationId xmlns:a16="http://schemas.microsoft.com/office/drawing/2014/main" id="{F7A36997-65DD-9532-1913-1D7219A56CBA}"/>
              </a:ext>
            </a:extLst>
          </p:cNvPr>
          <p:cNvSpPr>
            <a:spLocks noGrp="1"/>
          </p:cNvSpPr>
          <p:nvPr>
            <p:ph type="title" hasCustomPrompt="1"/>
          </p:nvPr>
        </p:nvSpPr>
        <p:spPr>
          <a:xfrm>
            <a:off x="292099" y="442939"/>
            <a:ext cx="11607801" cy="964579"/>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34" name="Text Placeholder 13">
            <a:extLst>
              <a:ext uri="{FF2B5EF4-FFF2-40B4-BE49-F238E27FC236}">
                <a16:creationId xmlns:a16="http://schemas.microsoft.com/office/drawing/2014/main" id="{A7A04BEA-0593-482E-F83E-0FEAA84F8B84}"/>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5" name="name_2024 sandisk or its affiliates All rights reserved">
            <a:extLst>
              <a:ext uri="{FF2B5EF4-FFF2-40B4-BE49-F238E27FC236}">
                <a16:creationId xmlns:a16="http://schemas.microsoft.com/office/drawing/2014/main" id="{1E7D2844-81DB-3E5D-8F3C-06C6583FE6EA}"/>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353744019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ubtitle and Content Gray">
    <p:bg>
      <p:bgPr>
        <a:solidFill>
          <a:schemeClr val="accent1"/>
        </a:solidFill>
        <a:effectLst/>
      </p:bgPr>
    </p:bg>
    <p:spTree>
      <p:nvGrpSpPr>
        <p:cNvPr id="1" name=""/>
        <p:cNvGrpSpPr/>
        <p:nvPr/>
      </p:nvGrpSpPr>
      <p:grpSpPr>
        <a:xfrm>
          <a:off x="0" y="0"/>
          <a:ext cx="0" cy="0"/>
          <a:chOff x="0" y="0"/>
          <a:chExt cx="0" cy="0"/>
        </a:xfrm>
      </p:grpSpPr>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49DB8322-B918-681E-793A-AFE314021B4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4E7A9D8A-AA87-3F82-C668-CC6CDC26607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A677187A-6C75-2A23-8318-05DE9913EE2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8E00691B-025E-E1DC-3E99-C7EAD36953D7}"/>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1F84499-EFC6-C957-CB2C-D8CFEF93ABD3}"/>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7A6A83C5-405D-825A-1897-EFD4E5882913}"/>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2FDF2FC7-F404-8F1B-AFDF-28D31437447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AE4BA22C-356C-E626-557E-8CBC050A792E}"/>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36B502A8-6E11-321A-0F10-40F980E9C9BE}"/>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79103140-5C44-612B-7CD8-63C114C33515}"/>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6403B555-C522-5078-27B1-10160B3345C7}"/>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83022858-FA76-60FE-6FBE-30E403926B74}"/>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Title 1">
            <a:extLst>
              <a:ext uri="{FF2B5EF4-FFF2-40B4-BE49-F238E27FC236}">
                <a16:creationId xmlns:a16="http://schemas.microsoft.com/office/drawing/2014/main" id="{3A72C64C-E798-2E76-8937-2877A80536BE}"/>
              </a:ext>
            </a:extLst>
          </p:cNvPr>
          <p:cNvSpPr>
            <a:spLocks noGrp="1"/>
          </p:cNvSpPr>
          <p:nvPr>
            <p:ph type="title" hasCustomPrompt="1"/>
          </p:nvPr>
        </p:nvSpPr>
        <p:spPr>
          <a:xfrm>
            <a:off x="292098" y="442939"/>
            <a:ext cx="1160729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5" name="Text Placeholder 13">
            <a:extLst>
              <a:ext uri="{FF2B5EF4-FFF2-40B4-BE49-F238E27FC236}">
                <a16:creationId xmlns:a16="http://schemas.microsoft.com/office/drawing/2014/main" id="{629C00BF-5540-0DB7-CDD1-F2D046742DD0}"/>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50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6" name="name_2024 sandisk or its affiliates All rights reserved">
            <a:extLst>
              <a:ext uri="{FF2B5EF4-FFF2-40B4-BE49-F238E27FC236}">
                <a16:creationId xmlns:a16="http://schemas.microsoft.com/office/drawing/2014/main" id="{0C30DF5A-D960-5BD0-14CE-BCA47A83BA6B}"/>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7" name="name_2024 sandisk or its affiliates All rights reserved">
            <a:extLst>
              <a:ext uri="{FF2B5EF4-FFF2-40B4-BE49-F238E27FC236}">
                <a16:creationId xmlns:a16="http://schemas.microsoft.com/office/drawing/2014/main" id="{C94F3B7A-5EF9-24F0-EAE4-DDD05E4E3D0E}"/>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ysClr val="windowText" lastClr="000000"/>
                </a:solidFill>
                <a:latin typeface="NB Architekt Pro Neue" panose="02010509020201040001" pitchFamily="49" charset="77"/>
                <a:cs typeface="Consolas" panose="020B0609020204030204" pitchFamily="49" charset="0"/>
              </a:rPr>
              <a:t>“START” “REPEAT” “1988/2025”</a:t>
            </a:r>
          </a:p>
        </p:txBody>
      </p:sp>
      <p:sp>
        <p:nvSpPr>
          <p:cNvPr id="38" name="Rectangle 37">
            <a:extLst>
              <a:ext uri="{FF2B5EF4-FFF2-40B4-BE49-F238E27FC236}">
                <a16:creationId xmlns:a16="http://schemas.microsoft.com/office/drawing/2014/main" id="{871936D5-702E-682A-9AEA-0B0940E9A4F3}"/>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0" name="Content Placeholder 8">
            <a:extLst>
              <a:ext uri="{FF2B5EF4-FFF2-40B4-BE49-F238E27FC236}">
                <a16:creationId xmlns:a16="http://schemas.microsoft.com/office/drawing/2014/main" id="{05675490-9492-7CD1-95DD-1A7C21745426}"/>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0776667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title and Content White">
    <p:bg>
      <p:bgPr>
        <a:solidFill>
          <a:schemeClr val="bg1"/>
        </a:solidFill>
        <a:effectLst/>
      </p:bgPr>
    </p:bg>
    <p:spTree>
      <p:nvGrpSpPr>
        <p:cNvPr id="1" name=""/>
        <p:cNvGrpSpPr/>
        <p:nvPr/>
      </p:nvGrpSpPr>
      <p:grpSpPr>
        <a:xfrm>
          <a:off x="0" y="0"/>
          <a:ext cx="0" cy="0"/>
          <a:chOff x="0" y="0"/>
          <a:chExt cx="0" cy="0"/>
        </a:xfrm>
      </p:grpSpPr>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36860864-7444-4A57-8E77-A28798DB838F}" type="slidenum">
              <a:rPr lang="en-MY" smtClean="0"/>
              <a:t>‹#›</a:t>
            </a:fld>
            <a:endParaRPr lang="en-MY"/>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12F0FF31-B07D-ED98-3D60-0E8842F49DED}"/>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5F799128-7B9C-8255-5D51-5DD9CC646DCA}"/>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EF791B30-3B60-6B1D-EE7B-B10138035EF2}"/>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619E6ACB-6570-1A4C-D6D0-D4880E84942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F2F0DBE7-1AA3-1D77-818E-655707A7A4D1}"/>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2773F0CB-E558-2654-48D4-37A6121FAB7D}"/>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D788DC7D-D83D-D150-FA94-C3825AB73878}"/>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3A1B8FEB-5047-C266-DED9-9C7C249A117A}"/>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BA28410E-E52B-0205-2DB2-1186795728CC}"/>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350DF4B3-93D1-2890-10D6-A3012E68575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0460BAFC-E4E4-EAA6-70B5-71D6F786DA0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044CEE59-9DC5-3F05-311A-36DA10537F80}"/>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Title 1">
            <a:extLst>
              <a:ext uri="{FF2B5EF4-FFF2-40B4-BE49-F238E27FC236}">
                <a16:creationId xmlns:a16="http://schemas.microsoft.com/office/drawing/2014/main" id="{C4DFF970-9E2C-FEF7-38ED-FDDBF80175D6}"/>
              </a:ext>
            </a:extLst>
          </p:cNvPr>
          <p:cNvSpPr>
            <a:spLocks noGrp="1"/>
          </p:cNvSpPr>
          <p:nvPr>
            <p:ph type="title" hasCustomPrompt="1"/>
          </p:nvPr>
        </p:nvSpPr>
        <p:spPr>
          <a:xfrm>
            <a:off x="292099"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5" name="Text Placeholder 13">
            <a:extLst>
              <a:ext uri="{FF2B5EF4-FFF2-40B4-BE49-F238E27FC236}">
                <a16:creationId xmlns:a16="http://schemas.microsoft.com/office/drawing/2014/main" id="{61817AE3-6D4F-1951-DB2F-C9FD0AB6045E}"/>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75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6" name="name_2024 sandisk or its affiliates All rights reserved">
            <a:extLst>
              <a:ext uri="{FF2B5EF4-FFF2-40B4-BE49-F238E27FC236}">
                <a16:creationId xmlns:a16="http://schemas.microsoft.com/office/drawing/2014/main" id="{C0349B19-74A8-2BA4-C454-99E1B90E52D7}"/>
              </a:ext>
            </a:extLst>
          </p:cNvPr>
          <p:cNvSpPr txBox="1"/>
          <p:nvPr/>
        </p:nvSpPr>
        <p:spPr>
          <a:xfrm>
            <a:off x="6096000" y="6437971"/>
            <a:ext cx="5803900"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7" name="name_2024 sandisk or its affiliates All rights reserved">
            <a:extLst>
              <a:ext uri="{FF2B5EF4-FFF2-40B4-BE49-F238E27FC236}">
                <a16:creationId xmlns:a16="http://schemas.microsoft.com/office/drawing/2014/main" id="{C201CB10-31EE-857F-EB82-9121DFC97799}"/>
              </a:ext>
            </a:extLst>
          </p:cNvPr>
          <p:cNvSpPr txBox="1"/>
          <p:nvPr/>
        </p:nvSpPr>
        <p:spPr>
          <a:xfrm>
            <a:off x="8997951" y="267518"/>
            <a:ext cx="224227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8" name="Rectangle 37">
            <a:extLst>
              <a:ext uri="{FF2B5EF4-FFF2-40B4-BE49-F238E27FC236}">
                <a16:creationId xmlns:a16="http://schemas.microsoft.com/office/drawing/2014/main" id="{243DDDCE-1011-E237-1B5F-5219B04D750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0" name="Content Placeholder 8">
            <a:extLst>
              <a:ext uri="{FF2B5EF4-FFF2-40B4-BE49-F238E27FC236}">
                <a16:creationId xmlns:a16="http://schemas.microsoft.com/office/drawing/2014/main" id="{70F7847F-B361-D8CC-63C3-57A37D825540}"/>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883857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 name="Title Placeholder 1">
            <a:extLst>
              <a:ext uri="{FF2B5EF4-FFF2-40B4-BE49-F238E27FC236}">
                <a16:creationId xmlns:a16="http://schemas.microsoft.com/office/drawing/2014/main" id="{1FDC8262-8DF2-1640-BFF9-41E3C7903326}"/>
              </a:ext>
            </a:extLst>
          </p:cNvPr>
          <p:cNvSpPr>
            <a:spLocks noGrp="1"/>
          </p:cNvSpPr>
          <p:nvPr>
            <p:ph type="title"/>
          </p:nvPr>
        </p:nvSpPr>
        <p:spPr>
          <a:xfrm>
            <a:off x="292100" y="438200"/>
            <a:ext cx="11607799" cy="1426391"/>
          </a:xfrm>
          <a:prstGeom prst="rect">
            <a:avLst/>
          </a:prstGeom>
        </p:spPr>
        <p:txBody>
          <a:bodyPr vert="horz" wrap="square" lIns="0" tIns="0" rIns="0" bIns="0" rtlCol="0" anchor="b">
            <a:noAutofit/>
          </a:bodyPr>
          <a:lstStyle/>
          <a:p>
            <a:r>
              <a:rPr lang="en-US" dirty="0"/>
              <a:t>CLICK TO ADD TITLE</a:t>
            </a:r>
          </a:p>
        </p:txBody>
      </p:sp>
      <p:sp>
        <p:nvSpPr>
          <p:cNvPr id="26" name="Text Placeholder 2">
            <a:extLst>
              <a:ext uri="{FF2B5EF4-FFF2-40B4-BE49-F238E27FC236}">
                <a16:creationId xmlns:a16="http://schemas.microsoft.com/office/drawing/2014/main" id="{E1E62C54-3B91-7A43-B1C6-5766DA4F8354}"/>
              </a:ext>
            </a:extLst>
          </p:cNvPr>
          <p:cNvSpPr>
            <a:spLocks noGrp="1"/>
          </p:cNvSpPr>
          <p:nvPr>
            <p:ph type="body" idx="1"/>
          </p:nvPr>
        </p:nvSpPr>
        <p:spPr>
          <a:xfrm>
            <a:off x="292100" y="2084388"/>
            <a:ext cx="11595101" cy="4035857"/>
          </a:xfrm>
          <a:prstGeom prst="rect">
            <a:avLst/>
          </a:prstGeom>
        </p:spPr>
        <p:txBody>
          <a:bodyPr vert="horz" lIns="0" tIns="0" rIns="0" bIns="0" rtlCol="0">
            <a:noAutofit/>
          </a:bodyPr>
          <a:lstStyle/>
          <a:p>
            <a:pPr marL="219443" marR="0" lvl="0" indent="-219443" algn="l" defTabSz="914346" rtl="0" eaLnBrk="1" fontAlgn="auto" latinLnBrk="0" hangingPunct="1">
              <a:lnSpc>
                <a:spcPct val="1000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Click to add text</a:t>
            </a:r>
          </a:p>
          <a:p>
            <a:pPr marL="438887" marR="0" lvl="1"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Second level</a:t>
            </a:r>
          </a:p>
          <a:p>
            <a:pPr marL="658330" marR="0" lvl="2"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Third level</a:t>
            </a:r>
          </a:p>
          <a:p>
            <a:pPr marL="877772" marR="0" lvl="3"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Fourth level</a:t>
            </a:r>
          </a:p>
          <a:p>
            <a:pPr marL="1097216" marR="0" lvl="4"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sym typeface="Wingdings" pitchFamily="2" charset="2"/>
              </a:rPr>
              <a:t>Fifth level</a:t>
            </a:r>
          </a:p>
        </p:txBody>
      </p:sp>
    </p:spTree>
    <p:extLst>
      <p:ext uri="{BB962C8B-B14F-4D97-AF65-F5344CB8AC3E}">
        <p14:creationId xmlns:p14="http://schemas.microsoft.com/office/powerpoint/2010/main" val="7038990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 id="2147483681" r:id="rId19"/>
    <p:sldLayoutId id="2147483682" r:id="rId20"/>
    <p:sldLayoutId id="2147483683" r:id="rId21"/>
    <p:sldLayoutId id="2147483684" r:id="rId22"/>
    <p:sldLayoutId id="2147483686" r:id="rId23"/>
    <p:sldLayoutId id="2147483687" r:id="rId24"/>
    <p:sldLayoutId id="2147483688"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p:titleStyle>
    <p:body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6" rtl="0" eaLnBrk="1" latinLnBrk="0" hangingPunct="1">
        <a:defRPr sz="1800" kern="1200">
          <a:solidFill>
            <a:schemeClr val="tx1"/>
          </a:solidFill>
          <a:latin typeface="+mn-lt"/>
          <a:ea typeface="+mn-ea"/>
          <a:cs typeface="+mn-cs"/>
        </a:defRPr>
      </a:lvl1pPr>
      <a:lvl2pPr marL="457173" algn="l" defTabSz="914346" rtl="0" eaLnBrk="1" latinLnBrk="0" hangingPunct="1">
        <a:defRPr sz="1800" kern="1200">
          <a:solidFill>
            <a:schemeClr val="tx1"/>
          </a:solidFill>
          <a:latin typeface="+mn-lt"/>
          <a:ea typeface="+mn-ea"/>
          <a:cs typeface="+mn-cs"/>
        </a:defRPr>
      </a:lvl2pPr>
      <a:lvl3pPr marL="914346" algn="l" defTabSz="914346" rtl="0" eaLnBrk="1" latinLnBrk="0" hangingPunct="1">
        <a:defRPr sz="1800" kern="1200">
          <a:solidFill>
            <a:schemeClr val="tx1"/>
          </a:solidFill>
          <a:latin typeface="+mn-lt"/>
          <a:ea typeface="+mn-ea"/>
          <a:cs typeface="+mn-cs"/>
        </a:defRPr>
      </a:lvl3pPr>
      <a:lvl4pPr marL="1371519" algn="l" defTabSz="914346" rtl="0" eaLnBrk="1" latinLnBrk="0" hangingPunct="1">
        <a:defRPr sz="1800" kern="1200">
          <a:solidFill>
            <a:schemeClr val="tx1"/>
          </a:solidFill>
          <a:latin typeface="+mn-lt"/>
          <a:ea typeface="+mn-ea"/>
          <a:cs typeface="+mn-cs"/>
        </a:defRPr>
      </a:lvl4pPr>
      <a:lvl5pPr marL="1828693" algn="l" defTabSz="914346" rtl="0" eaLnBrk="1" latinLnBrk="0" hangingPunct="1">
        <a:defRPr sz="1800" kern="1200">
          <a:solidFill>
            <a:schemeClr val="tx1"/>
          </a:solidFill>
          <a:latin typeface="+mn-lt"/>
          <a:ea typeface="+mn-ea"/>
          <a:cs typeface="+mn-cs"/>
        </a:defRPr>
      </a:lvl5pPr>
      <a:lvl6pPr marL="2285866" algn="l" defTabSz="914346" rtl="0" eaLnBrk="1" latinLnBrk="0" hangingPunct="1">
        <a:defRPr sz="1800" kern="1200">
          <a:solidFill>
            <a:schemeClr val="tx1"/>
          </a:solidFill>
          <a:latin typeface="+mn-lt"/>
          <a:ea typeface="+mn-ea"/>
          <a:cs typeface="+mn-cs"/>
        </a:defRPr>
      </a:lvl6pPr>
      <a:lvl7pPr marL="2743039" algn="l" defTabSz="914346" rtl="0" eaLnBrk="1" latinLnBrk="0" hangingPunct="1">
        <a:defRPr sz="1800" kern="1200">
          <a:solidFill>
            <a:schemeClr val="tx1"/>
          </a:solidFill>
          <a:latin typeface="+mn-lt"/>
          <a:ea typeface="+mn-ea"/>
          <a:cs typeface="+mn-cs"/>
        </a:defRPr>
      </a:lvl7pPr>
      <a:lvl8pPr marL="3200213" algn="l" defTabSz="914346" rtl="0" eaLnBrk="1" latinLnBrk="0" hangingPunct="1">
        <a:defRPr sz="1800" kern="1200">
          <a:solidFill>
            <a:schemeClr val="tx1"/>
          </a:solidFill>
          <a:latin typeface="+mn-lt"/>
          <a:ea typeface="+mn-ea"/>
          <a:cs typeface="+mn-cs"/>
        </a:defRPr>
      </a:lvl8pPr>
      <a:lvl9pPr marL="3657387" algn="l" defTabSz="914346"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184">
          <p15:clr>
            <a:srgbClr val="C35EA4"/>
          </p15:clr>
        </p15:guide>
        <p15:guide id="13" pos="7496">
          <p15:clr>
            <a:srgbClr val="C35EA4"/>
          </p15:clr>
        </p15:guide>
        <p15:guide id="18" orient="horz" pos="185">
          <p15:clr>
            <a:srgbClr val="C35EA4"/>
          </p15:clr>
        </p15:guide>
        <p15:guide id="22" orient="horz" pos="4133">
          <p15:clr>
            <a:srgbClr val="C35EA4"/>
          </p15:clr>
        </p15:guide>
        <p15:guide id="55" pos="2012">
          <p15:clr>
            <a:srgbClr val="5ACBF0"/>
          </p15:clr>
        </p15:guide>
        <p15:guide id="61" pos="5668">
          <p15:clr>
            <a:srgbClr val="5ACBF0"/>
          </p15:clr>
        </p15:guide>
        <p15:guide id="85" pos="3840">
          <p15:clr>
            <a:srgbClr val="5ACBF0"/>
          </p15:clr>
        </p15:guide>
        <p15:guide id="88" pos="5059">
          <p15:clr>
            <a:srgbClr val="9FCC3B"/>
          </p15:clr>
        </p15:guide>
        <p15:guide id="89" pos="2620">
          <p15:clr>
            <a:srgbClr val="9FCC3B"/>
          </p15:clr>
        </p15:guide>
        <p15:guide id="90" pos="1099">
          <p15:clr>
            <a:srgbClr val="5ACBF0"/>
          </p15:clr>
        </p15:guide>
        <p15:guide id="91" pos="2926">
          <p15:clr>
            <a:srgbClr val="5ACBF0"/>
          </p15:clr>
        </p15:guide>
        <p15:guide id="92" pos="4754">
          <p15:clr>
            <a:srgbClr val="5ACBF0"/>
          </p15:clr>
        </p15:guide>
        <p15:guide id="93" pos="658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1.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7F055-D88E-7A46-9DF8-1F2DE900E698}"/>
              </a:ext>
            </a:extLst>
          </p:cNvPr>
          <p:cNvSpPr>
            <a:spLocks noGrp="1"/>
          </p:cNvSpPr>
          <p:nvPr>
            <p:ph type="title"/>
          </p:nvPr>
        </p:nvSpPr>
        <p:spPr>
          <a:xfrm>
            <a:off x="292100" y="208998"/>
            <a:ext cx="9309100" cy="4023804"/>
          </a:xfrm>
        </p:spPr>
        <p:txBody>
          <a:bodyPr wrap="square" anchor="t">
            <a:normAutofit/>
          </a:bodyPr>
          <a:lstStyle/>
          <a:p>
            <a:br>
              <a:rPr lang="en-US" sz="5400" dirty="0"/>
            </a:br>
            <a:r>
              <a:rPr lang="en-US" sz="5400" dirty="0"/>
              <a:t>SUPPLY CHAIN COLLABORATION TRAINING</a:t>
            </a:r>
            <a:br>
              <a:rPr lang="en-US" sz="5400" dirty="0"/>
            </a:br>
            <a:r>
              <a:rPr lang="en-US" sz="5400" dirty="0"/>
              <a:t>MANAGE SUPPLIER ONHAND</a:t>
            </a:r>
          </a:p>
        </p:txBody>
      </p:sp>
    </p:spTree>
    <p:extLst>
      <p:ext uri="{BB962C8B-B14F-4D97-AF65-F5344CB8AC3E}">
        <p14:creationId xmlns:p14="http://schemas.microsoft.com/office/powerpoint/2010/main" val="131435145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EA28B498-AE98-493D-BEBE-095F57DBDBA1}"/>
              </a:ext>
            </a:extLst>
          </p:cNvPr>
          <p:cNvSpPr>
            <a:spLocks noGrp="1"/>
          </p:cNvSpPr>
          <p:nvPr>
            <p:ph type="title" idx="4294967295"/>
          </p:nvPr>
        </p:nvSpPr>
        <p:spPr>
          <a:xfrm>
            <a:off x="1314405" y="597639"/>
            <a:ext cx="10179050" cy="488950"/>
          </a:xfrm>
        </p:spPr>
        <p:txBody>
          <a:bodyPr/>
          <a:lstStyle/>
          <a:p>
            <a:pPr eaLnBrk="0" fontAlgn="base" hangingPunct="0">
              <a:spcBef>
                <a:spcPct val="20000"/>
              </a:spcBef>
              <a:spcAft>
                <a:spcPct val="0"/>
              </a:spcAft>
              <a:buSzPct val="145000"/>
            </a:pPr>
            <a:r>
              <a:rPr lang="en-US" sz="2571" dirty="0">
                <a:cs typeface="Arial"/>
              </a:rPr>
              <a:t>Supplier On Hand Upload Table</a:t>
            </a:r>
            <a:endParaRPr lang="en-US" sz="2571" dirty="0">
              <a:solidFill>
                <a:srgbClr val="FF0000"/>
              </a:solidFill>
              <a:cs typeface="Arial"/>
            </a:endParaRPr>
          </a:p>
        </p:txBody>
      </p:sp>
      <p:sp>
        <p:nvSpPr>
          <p:cNvPr id="93" name="Rectangle 92">
            <a:extLst>
              <a:ext uri="{FF2B5EF4-FFF2-40B4-BE49-F238E27FC236}">
                <a16:creationId xmlns:a16="http://schemas.microsoft.com/office/drawing/2014/main" id="{F53496E1-00C6-48CF-8831-D4526A8D82D5}"/>
              </a:ext>
            </a:extLst>
          </p:cNvPr>
          <p:cNvSpPr/>
          <p:nvPr/>
        </p:nvSpPr>
        <p:spPr>
          <a:xfrm>
            <a:off x="7569398" y="2708981"/>
            <a:ext cx="1331544" cy="293478"/>
          </a:xfrm>
          <a:prstGeom prst="rect">
            <a:avLst/>
          </a:prstGeom>
        </p:spPr>
        <p:txBody>
          <a:bodyPr>
            <a:spAutoFit/>
          </a:bodyPr>
          <a:lstStyle/>
          <a:p>
            <a:pPr algn="ctr"/>
            <a:r>
              <a:rPr lang="en-US" sz="1307" dirty="0">
                <a:solidFill>
                  <a:schemeClr val="bg1"/>
                </a:solidFill>
              </a:rPr>
              <a:t>IMAGE/ICON</a:t>
            </a:r>
          </a:p>
        </p:txBody>
      </p:sp>
      <p:sp>
        <p:nvSpPr>
          <p:cNvPr id="96" name="Rectangle 95">
            <a:extLst>
              <a:ext uri="{FF2B5EF4-FFF2-40B4-BE49-F238E27FC236}">
                <a16:creationId xmlns:a16="http://schemas.microsoft.com/office/drawing/2014/main" id="{2B18F7FB-47F9-4A32-AB44-78DD7AEA2533}"/>
              </a:ext>
            </a:extLst>
          </p:cNvPr>
          <p:cNvSpPr/>
          <p:nvPr/>
        </p:nvSpPr>
        <p:spPr>
          <a:xfrm>
            <a:off x="9078653" y="2673718"/>
            <a:ext cx="1331544" cy="293478"/>
          </a:xfrm>
          <a:prstGeom prst="rect">
            <a:avLst/>
          </a:prstGeom>
        </p:spPr>
        <p:txBody>
          <a:bodyPr>
            <a:spAutoFit/>
          </a:bodyPr>
          <a:lstStyle/>
          <a:p>
            <a:pPr algn="ctr"/>
            <a:r>
              <a:rPr lang="en-US" sz="1307" dirty="0">
                <a:solidFill>
                  <a:schemeClr val="bg1"/>
                </a:solidFill>
              </a:rPr>
              <a:t>IMAGE/ICON</a:t>
            </a:r>
          </a:p>
        </p:txBody>
      </p:sp>
      <p:sp>
        <p:nvSpPr>
          <p:cNvPr id="30" name="Rectangle 29"/>
          <p:cNvSpPr/>
          <p:nvPr/>
        </p:nvSpPr>
        <p:spPr>
          <a:xfrm>
            <a:off x="9318158" y="695375"/>
            <a:ext cx="1280351" cy="293478"/>
          </a:xfrm>
          <a:prstGeom prst="rect">
            <a:avLst/>
          </a:prstGeom>
        </p:spPr>
        <p:txBody>
          <a:bodyPr wrap="none">
            <a:spAutoFit/>
          </a:bodyPr>
          <a:lstStyle/>
          <a:p>
            <a:pPr algn="ctr">
              <a:spcAft>
                <a:spcPts val="514"/>
              </a:spcAft>
            </a:pPr>
            <a:r>
              <a:rPr lang="en-US" sz="1307" b="1" dirty="0">
                <a:solidFill>
                  <a:schemeClr val="bg1"/>
                </a:solidFill>
              </a:rPr>
              <a:t>Formatting Tip</a:t>
            </a:r>
          </a:p>
        </p:txBody>
      </p:sp>
      <p:sp>
        <p:nvSpPr>
          <p:cNvPr id="11" name="Rectangle 10"/>
          <p:cNvSpPr/>
          <p:nvPr/>
        </p:nvSpPr>
        <p:spPr>
          <a:xfrm>
            <a:off x="1314405" y="4390639"/>
            <a:ext cx="9788010" cy="1147494"/>
          </a:xfrm>
          <a:prstGeom prst="rect">
            <a:avLst/>
          </a:prstGeom>
          <a:ln>
            <a:solidFill>
              <a:schemeClr val="accent1">
                <a:lumMod val="75000"/>
              </a:schemeClr>
            </a:solidFill>
          </a:ln>
        </p:spPr>
        <p:txBody>
          <a:bodyPr wrap="square">
            <a:spAutoFit/>
          </a:bodyPr>
          <a:lstStyle/>
          <a:p>
            <a:pPr marL="306153" indent="-306153">
              <a:buFont typeface="Wingdings" panose="05000000000000000000" pitchFamily="2" charset="2"/>
              <a:buChar char="Ø"/>
            </a:pPr>
            <a:r>
              <a:rPr lang="en-US" sz="1714" dirty="0"/>
              <a:t>B2B Upload – Currently connection established and receiving the data every week Friday 7 A.M </a:t>
            </a:r>
          </a:p>
          <a:p>
            <a:pPr marL="306153" indent="-306153">
              <a:buFont typeface="Wingdings" panose="05000000000000000000" pitchFamily="2" charset="2"/>
              <a:buChar char="Ø"/>
            </a:pPr>
            <a:r>
              <a:rPr lang="en-US" sz="1714" dirty="0"/>
              <a:t>VMI  - From the VMI HUB we receive the inventory quantity every day by 7 A.M</a:t>
            </a:r>
          </a:p>
          <a:p>
            <a:pPr marL="306153" indent="-306153">
              <a:buFont typeface="Wingdings" panose="05000000000000000000" pitchFamily="2" charset="2"/>
              <a:buChar char="Ø"/>
            </a:pPr>
            <a:r>
              <a:rPr lang="en-US" sz="1714" dirty="0"/>
              <a:t>Oracle SCC Upload – Suppliers need to upload their inventory through Supplier Collaboration Tool</a:t>
            </a:r>
          </a:p>
          <a:p>
            <a:pPr marL="306153" indent="-306153">
              <a:buFont typeface="Wingdings" panose="05000000000000000000" pitchFamily="2" charset="2"/>
              <a:buChar char="Ø"/>
            </a:pPr>
            <a:endParaRPr lang="en-US" sz="1714" dirty="0"/>
          </a:p>
        </p:txBody>
      </p:sp>
      <p:graphicFrame>
        <p:nvGraphicFramePr>
          <p:cNvPr id="2" name="Table 1"/>
          <p:cNvGraphicFramePr>
            <a:graphicFrameLocks noGrp="1"/>
          </p:cNvGraphicFramePr>
          <p:nvPr>
            <p:extLst>
              <p:ext uri="{D42A27DB-BD31-4B8C-83A1-F6EECF244321}">
                <p14:modId xmlns:p14="http://schemas.microsoft.com/office/powerpoint/2010/main" val="775075300"/>
              </p:ext>
            </p:extLst>
          </p:nvPr>
        </p:nvGraphicFramePr>
        <p:xfrm>
          <a:off x="1314406" y="1453651"/>
          <a:ext cx="9788009" cy="2531283"/>
        </p:xfrm>
        <a:graphic>
          <a:graphicData uri="http://schemas.openxmlformats.org/drawingml/2006/table">
            <a:tbl>
              <a:tblPr>
                <a:tableStyleId>{5C22544A-7EE6-4342-B048-85BDC9FD1C3A}</a:tableStyleId>
              </a:tblPr>
              <a:tblGrid>
                <a:gridCol w="4223935">
                  <a:extLst>
                    <a:ext uri="{9D8B030D-6E8A-4147-A177-3AD203B41FA5}">
                      <a16:colId xmlns:a16="http://schemas.microsoft.com/office/drawing/2014/main" val="2715620201"/>
                    </a:ext>
                  </a:extLst>
                </a:gridCol>
                <a:gridCol w="2684839">
                  <a:extLst>
                    <a:ext uri="{9D8B030D-6E8A-4147-A177-3AD203B41FA5}">
                      <a16:colId xmlns:a16="http://schemas.microsoft.com/office/drawing/2014/main" val="3428812863"/>
                    </a:ext>
                  </a:extLst>
                </a:gridCol>
                <a:gridCol w="2879235">
                  <a:extLst>
                    <a:ext uri="{9D8B030D-6E8A-4147-A177-3AD203B41FA5}">
                      <a16:colId xmlns:a16="http://schemas.microsoft.com/office/drawing/2014/main" val="4183762086"/>
                    </a:ext>
                  </a:extLst>
                </a:gridCol>
              </a:tblGrid>
              <a:tr h="292037">
                <a:tc>
                  <a:txBody>
                    <a:bodyPr/>
                    <a:lstStyle/>
                    <a:p>
                      <a:pPr algn="l" fontAlgn="b"/>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US" sz="1700" b="1" u="none" strike="noStrike" dirty="0">
                          <a:effectLst/>
                        </a:rPr>
                        <a:t>Received Through</a:t>
                      </a:r>
                      <a:endParaRPr lang="en-US" sz="1700" b="1"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414205923"/>
                  </a:ext>
                </a:extLst>
              </a:tr>
              <a:tr h="541780">
                <a:tc>
                  <a:txBody>
                    <a:bodyPr/>
                    <a:lstStyle/>
                    <a:p>
                      <a:pPr algn="l" fontAlgn="b"/>
                      <a:r>
                        <a:rPr lang="en-US" sz="1700" b="1" u="none" strike="noStrike" dirty="0">
                          <a:effectLst/>
                        </a:rPr>
                        <a:t>Entity Type</a:t>
                      </a:r>
                      <a:endParaRPr lang="en-US" sz="1700" b="1"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b="1" u="none" strike="noStrike" dirty="0">
                          <a:effectLst/>
                        </a:rPr>
                        <a:t>Frozen Stock (Friday 7 A.M)</a:t>
                      </a:r>
                      <a:endParaRPr lang="en-US" sz="1700" b="1"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b="1" u="none" strike="noStrike" dirty="0">
                          <a:effectLst/>
                        </a:rPr>
                        <a:t>Hub Stock (Daily 7 A.M)</a:t>
                      </a:r>
                      <a:endParaRPr lang="en-US" sz="1700" b="1"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707289"/>
                  </a:ext>
                </a:extLst>
              </a:tr>
              <a:tr h="292037">
                <a:tc>
                  <a:txBody>
                    <a:bodyPr/>
                    <a:lstStyle/>
                    <a:p>
                      <a:pPr algn="l" fontAlgn="b"/>
                      <a:r>
                        <a:rPr lang="en-US" sz="1700" u="none" strike="noStrike" dirty="0">
                          <a:effectLst/>
                        </a:rPr>
                        <a:t>Subcon Suppliers</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B2B  Upload</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VMI</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010198"/>
                  </a:ext>
                </a:extLst>
              </a:tr>
              <a:tr h="292037">
                <a:tc>
                  <a:txBody>
                    <a:bodyPr/>
                    <a:lstStyle/>
                    <a:p>
                      <a:pPr algn="l" fontAlgn="b"/>
                      <a:r>
                        <a:rPr lang="en-US" sz="1700" u="none" strike="noStrike" dirty="0">
                          <a:effectLst/>
                        </a:rPr>
                        <a:t>Component Suppliers (WD Direct Buy)</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VMI</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VMI</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4299356"/>
                  </a:ext>
                </a:extLst>
              </a:tr>
              <a:tr h="292037">
                <a:tc>
                  <a:txBody>
                    <a:bodyPr/>
                    <a:lstStyle/>
                    <a:p>
                      <a:pPr algn="l" fontAlgn="b"/>
                      <a:r>
                        <a:rPr lang="en-US" sz="1700" u="none" strike="noStrike" dirty="0">
                          <a:effectLst/>
                        </a:rPr>
                        <a:t>Component Suppliers (Subcon Buy)</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Oracle SCC Upload</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Oracle SCC Upload</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6200462"/>
                  </a:ext>
                </a:extLst>
              </a:tr>
              <a:tr h="529318">
                <a:tc>
                  <a:txBody>
                    <a:bodyPr/>
                    <a:lstStyle/>
                    <a:p>
                      <a:pPr algn="l" fontAlgn="b"/>
                      <a:r>
                        <a:rPr lang="en-US" sz="1700" u="none" strike="noStrike" dirty="0">
                          <a:effectLst/>
                        </a:rPr>
                        <a:t>Component Suppliers (Turn Key components)</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Oracle SCC Upload</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dirty="0">
                          <a:effectLst/>
                        </a:rPr>
                        <a:t>Oracle SCC Upload</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970039"/>
                  </a:ext>
                </a:extLst>
              </a:tr>
              <a:tr h="292037">
                <a:tc>
                  <a:txBody>
                    <a:bodyPr/>
                    <a:lstStyle/>
                    <a:p>
                      <a:pPr algn="l" fontAlgn="b"/>
                      <a:r>
                        <a:rPr lang="en-US" sz="1700" u="none" strike="noStrike">
                          <a:effectLst/>
                        </a:rPr>
                        <a:t> </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a:effectLst/>
                        </a:rPr>
                        <a:t> </a:t>
                      </a:r>
                      <a:endParaRPr lang="en-US" sz="1700" b="0" i="0" u="none" strike="noStrike">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700" u="none" strike="noStrike" dirty="0">
                          <a:effectLst/>
                        </a:rPr>
                        <a:t> </a:t>
                      </a:r>
                      <a:endParaRPr lang="en-US" sz="1700" b="0" i="0" u="none" strike="noStrike" dirty="0">
                        <a:solidFill>
                          <a:srgbClr val="000000"/>
                        </a:solidFill>
                        <a:effectLst/>
                        <a:latin typeface="Calibri" panose="020F0502020204030204" pitchFamily="34" charset="0"/>
                      </a:endParaRPr>
                    </a:p>
                  </a:txBody>
                  <a:tcPr marL="6804" marR="6804" marT="680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0925088"/>
                  </a:ext>
                </a:extLst>
              </a:tr>
            </a:tbl>
          </a:graphicData>
        </a:graphic>
      </p:graphicFrame>
    </p:spTree>
    <p:extLst>
      <p:ext uri="{BB962C8B-B14F-4D97-AF65-F5344CB8AC3E}">
        <p14:creationId xmlns:p14="http://schemas.microsoft.com/office/powerpoint/2010/main" val="238869223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891861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EA28B498-AE98-493D-BEBE-095F57DBDBA1}"/>
              </a:ext>
            </a:extLst>
          </p:cNvPr>
          <p:cNvSpPr>
            <a:spLocks noGrp="1"/>
          </p:cNvSpPr>
          <p:nvPr>
            <p:ph type="title" idx="4294967295"/>
          </p:nvPr>
        </p:nvSpPr>
        <p:spPr>
          <a:xfrm>
            <a:off x="636269" y="841288"/>
            <a:ext cx="9594850" cy="488950"/>
          </a:xfrm>
        </p:spPr>
        <p:txBody>
          <a:bodyPr>
            <a:normAutofit/>
          </a:bodyPr>
          <a:lstStyle/>
          <a:p>
            <a:r>
              <a:rPr lang="en-US" dirty="0"/>
              <a:t>Course Agenda</a:t>
            </a:r>
          </a:p>
        </p:txBody>
      </p:sp>
      <p:sp>
        <p:nvSpPr>
          <p:cNvPr id="93" name="Rectangle 92">
            <a:extLst>
              <a:ext uri="{FF2B5EF4-FFF2-40B4-BE49-F238E27FC236}">
                <a16:creationId xmlns:a16="http://schemas.microsoft.com/office/drawing/2014/main" id="{F53496E1-00C6-48CF-8831-D4526A8D82D5}"/>
              </a:ext>
            </a:extLst>
          </p:cNvPr>
          <p:cNvSpPr/>
          <p:nvPr/>
        </p:nvSpPr>
        <p:spPr>
          <a:xfrm>
            <a:off x="7324470" y="2331854"/>
            <a:ext cx="1331544" cy="293478"/>
          </a:xfrm>
          <a:prstGeom prst="rect">
            <a:avLst/>
          </a:prstGeom>
        </p:spPr>
        <p:txBody>
          <a:bodyPr>
            <a:spAutoFit/>
          </a:bodyPr>
          <a:lstStyle/>
          <a:p>
            <a:pPr algn="ctr"/>
            <a:r>
              <a:rPr lang="en-US" sz="1307" dirty="0">
                <a:solidFill>
                  <a:schemeClr val="bg1"/>
                </a:solidFill>
              </a:rPr>
              <a:t>IMAGE/ICON</a:t>
            </a:r>
          </a:p>
        </p:txBody>
      </p:sp>
      <p:sp>
        <p:nvSpPr>
          <p:cNvPr id="95" name="Rectangle 94">
            <a:extLst>
              <a:ext uri="{FF2B5EF4-FFF2-40B4-BE49-F238E27FC236}">
                <a16:creationId xmlns:a16="http://schemas.microsoft.com/office/drawing/2014/main" id="{8DD633D4-6827-4989-BF83-5E293E499C8E}"/>
              </a:ext>
            </a:extLst>
          </p:cNvPr>
          <p:cNvSpPr/>
          <p:nvPr/>
        </p:nvSpPr>
        <p:spPr>
          <a:xfrm>
            <a:off x="7324470" y="4191417"/>
            <a:ext cx="1331544" cy="293478"/>
          </a:xfrm>
          <a:prstGeom prst="rect">
            <a:avLst/>
          </a:prstGeom>
        </p:spPr>
        <p:txBody>
          <a:bodyPr>
            <a:spAutoFit/>
          </a:bodyPr>
          <a:lstStyle/>
          <a:p>
            <a:pPr algn="ctr"/>
            <a:r>
              <a:rPr lang="en-US" sz="1307" dirty="0">
                <a:solidFill>
                  <a:schemeClr val="bg1"/>
                </a:solidFill>
              </a:rPr>
              <a:t>IMAGE/ICON</a:t>
            </a:r>
          </a:p>
        </p:txBody>
      </p:sp>
      <p:graphicFrame>
        <p:nvGraphicFramePr>
          <p:cNvPr id="27" name="Table 26"/>
          <p:cNvGraphicFramePr>
            <a:graphicFrameLocks noGrp="1"/>
          </p:cNvGraphicFramePr>
          <p:nvPr>
            <p:extLst>
              <p:ext uri="{D42A27DB-BD31-4B8C-83A1-F6EECF244321}">
                <p14:modId xmlns:p14="http://schemas.microsoft.com/office/powerpoint/2010/main" val="1600537285"/>
              </p:ext>
            </p:extLst>
          </p:nvPr>
        </p:nvGraphicFramePr>
        <p:xfrm>
          <a:off x="1309406" y="2113280"/>
          <a:ext cx="9693874" cy="2458720"/>
        </p:xfrm>
        <a:graphic>
          <a:graphicData uri="http://schemas.openxmlformats.org/drawingml/2006/table">
            <a:tbl>
              <a:tblPr firstRow="1" bandRow="1">
                <a:tableStyleId>{5C22544A-7EE6-4342-B048-85BDC9FD1C3A}</a:tableStyleId>
              </a:tblPr>
              <a:tblGrid>
                <a:gridCol w="4419551">
                  <a:extLst>
                    <a:ext uri="{9D8B030D-6E8A-4147-A177-3AD203B41FA5}">
                      <a16:colId xmlns:a16="http://schemas.microsoft.com/office/drawing/2014/main" val="20000"/>
                    </a:ext>
                  </a:extLst>
                </a:gridCol>
                <a:gridCol w="5274323">
                  <a:extLst>
                    <a:ext uri="{9D8B030D-6E8A-4147-A177-3AD203B41FA5}">
                      <a16:colId xmlns:a16="http://schemas.microsoft.com/office/drawing/2014/main" val="20001"/>
                    </a:ext>
                  </a:extLst>
                </a:gridCol>
              </a:tblGrid>
              <a:tr h="1049259">
                <a:tc>
                  <a:txBody>
                    <a:bodyPr/>
                    <a:lstStyle/>
                    <a:p>
                      <a:pPr marL="0" algn="ctr" defTabSz="731063" rtl="0" eaLnBrk="1" latinLnBrk="0" hangingPunct="1"/>
                      <a:r>
                        <a:rPr lang="en-US" sz="2000" kern="1200" dirty="0">
                          <a:solidFill>
                            <a:schemeClr val="bg1"/>
                          </a:solidFill>
                          <a:latin typeface="+mn-lt"/>
                          <a:ea typeface="+mn-ea"/>
                          <a:cs typeface="+mn-cs"/>
                        </a:rPr>
                        <a:t>Topic</a:t>
                      </a:r>
                    </a:p>
                  </a:txBody>
                  <a:tcPr marL="97971" marR="97971" marT="48986" marB="48986" anchor="ctr">
                    <a:solidFill>
                      <a:schemeClr val="accent2"/>
                    </a:solidFill>
                  </a:tcPr>
                </a:tc>
                <a:tc>
                  <a:txBody>
                    <a:bodyPr/>
                    <a:lstStyle/>
                    <a:p>
                      <a:pPr marL="0" algn="ctr" defTabSz="731063" rtl="0" eaLnBrk="1" latinLnBrk="0" hangingPunct="1"/>
                      <a:r>
                        <a:rPr lang="en-US" sz="2000" kern="1200" dirty="0">
                          <a:solidFill>
                            <a:schemeClr val="bg1"/>
                          </a:solidFill>
                          <a:latin typeface="+mn-lt"/>
                          <a:ea typeface="+mn-ea"/>
                          <a:cs typeface="+mn-cs"/>
                        </a:rPr>
                        <a:t>Objective</a:t>
                      </a:r>
                    </a:p>
                  </a:txBody>
                  <a:tcPr marL="97971" marR="97971" marT="48986" marB="48986" anchor="ctr">
                    <a:solidFill>
                      <a:schemeClr val="accent2"/>
                    </a:solidFill>
                  </a:tcPr>
                </a:tc>
                <a:extLst>
                  <a:ext uri="{0D108BD9-81ED-4DB2-BD59-A6C34878D82A}">
                    <a16:rowId xmlns:a16="http://schemas.microsoft.com/office/drawing/2014/main" val="10000"/>
                  </a:ext>
                </a:extLst>
              </a:tr>
              <a:tr h="1409461">
                <a:tc>
                  <a:txBody>
                    <a:bodyPr/>
                    <a:lstStyle/>
                    <a:p>
                      <a:pPr algn="l"/>
                      <a:r>
                        <a:rPr lang="en-US" sz="2000" baseline="0" dirty="0">
                          <a:latin typeface="+mn-lt"/>
                        </a:rPr>
                        <a:t>Manage Supplier Onhand</a:t>
                      </a:r>
                    </a:p>
                  </a:txBody>
                  <a:tcPr marL="97971" marR="97971" marT="48986" marB="48986" anchor="ctr"/>
                </a:tc>
                <a:tc>
                  <a:txBody>
                    <a:bodyPr/>
                    <a:lstStyle/>
                    <a:p>
                      <a:pPr marL="0" marR="0" lvl="0" indent="0" algn="l" defTabSz="731063"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mn-lt"/>
                          <a:ea typeface="+mn-ea"/>
                          <a:cs typeface="+mn-cs"/>
                        </a:rPr>
                        <a:t>How suppliers can upload items on hand quantities</a:t>
                      </a:r>
                    </a:p>
                  </a:txBody>
                  <a:tcPr marL="97971" marR="97971" marT="48986" marB="48986" anchor="ctr"/>
                </a:tc>
                <a:extLst>
                  <a:ext uri="{0D108BD9-81ED-4DB2-BD59-A6C34878D82A}">
                    <a16:rowId xmlns:a16="http://schemas.microsoft.com/office/drawing/2014/main" val="314152215"/>
                  </a:ext>
                </a:extLst>
              </a:tr>
            </a:tbl>
          </a:graphicData>
        </a:graphic>
      </p:graphicFrame>
    </p:spTree>
    <p:extLst>
      <p:ext uri="{BB962C8B-B14F-4D97-AF65-F5344CB8AC3E}">
        <p14:creationId xmlns:p14="http://schemas.microsoft.com/office/powerpoint/2010/main" val="301853693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7F055-D88E-7A46-9DF8-1F2DE900E698}"/>
              </a:ext>
            </a:extLst>
          </p:cNvPr>
          <p:cNvSpPr>
            <a:spLocks noGrp="1"/>
          </p:cNvSpPr>
          <p:nvPr>
            <p:ph type="title" idx="4294967295"/>
          </p:nvPr>
        </p:nvSpPr>
        <p:spPr>
          <a:xfrm>
            <a:off x="223520" y="2795270"/>
            <a:ext cx="10871200" cy="633730"/>
          </a:xfrm>
        </p:spPr>
        <p:txBody>
          <a:bodyPr wrap="square" anchor="t">
            <a:normAutofit/>
          </a:bodyPr>
          <a:lstStyle/>
          <a:p>
            <a:r>
              <a:rPr lang="en-US" sz="4000" dirty="0"/>
              <a:t>MANAGE SUPPLIER ONHAND</a:t>
            </a:r>
          </a:p>
        </p:txBody>
      </p:sp>
    </p:spTree>
    <p:extLst>
      <p:ext uri="{BB962C8B-B14F-4D97-AF65-F5344CB8AC3E}">
        <p14:creationId xmlns:p14="http://schemas.microsoft.com/office/powerpoint/2010/main" val="213697765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EA28B498-AE98-493D-BEBE-095F57DBDBA1}"/>
              </a:ext>
            </a:extLst>
          </p:cNvPr>
          <p:cNvSpPr>
            <a:spLocks noGrp="1"/>
          </p:cNvSpPr>
          <p:nvPr>
            <p:ph type="title" idx="4294967295"/>
          </p:nvPr>
        </p:nvSpPr>
        <p:spPr>
          <a:xfrm>
            <a:off x="2597150" y="268288"/>
            <a:ext cx="9594850" cy="488950"/>
          </a:xfrm>
        </p:spPr>
        <p:txBody>
          <a:bodyPr>
            <a:normAutofit/>
          </a:bodyPr>
          <a:lstStyle/>
          <a:p>
            <a:pPr eaLnBrk="0" fontAlgn="base" hangingPunct="0">
              <a:spcBef>
                <a:spcPct val="20000"/>
              </a:spcBef>
              <a:spcAft>
                <a:spcPct val="0"/>
              </a:spcAft>
              <a:buSzPct val="145000"/>
            </a:pPr>
            <a:r>
              <a:rPr lang="en-US" sz="3000" dirty="0">
                <a:cs typeface="Arial"/>
              </a:rPr>
              <a:t>Overview – Manage Supplier On hand </a:t>
            </a:r>
            <a:endParaRPr lang="en-US" sz="3000" dirty="0">
              <a:solidFill>
                <a:srgbClr val="FF0000"/>
              </a:solidFill>
              <a:cs typeface="Arial"/>
            </a:endParaRPr>
          </a:p>
        </p:txBody>
      </p:sp>
      <p:sp>
        <p:nvSpPr>
          <p:cNvPr id="93" name="Rectangle 92">
            <a:extLst>
              <a:ext uri="{FF2B5EF4-FFF2-40B4-BE49-F238E27FC236}">
                <a16:creationId xmlns:a16="http://schemas.microsoft.com/office/drawing/2014/main" id="{F53496E1-00C6-48CF-8831-D4526A8D82D5}"/>
              </a:ext>
            </a:extLst>
          </p:cNvPr>
          <p:cNvSpPr/>
          <p:nvPr/>
        </p:nvSpPr>
        <p:spPr>
          <a:xfrm>
            <a:off x="7324470" y="2331854"/>
            <a:ext cx="1331544" cy="293478"/>
          </a:xfrm>
          <a:prstGeom prst="rect">
            <a:avLst/>
          </a:prstGeom>
        </p:spPr>
        <p:txBody>
          <a:bodyPr>
            <a:spAutoFit/>
          </a:bodyPr>
          <a:lstStyle/>
          <a:p>
            <a:pPr algn="ctr"/>
            <a:r>
              <a:rPr lang="en-US" sz="1307" dirty="0">
                <a:solidFill>
                  <a:schemeClr val="bg1"/>
                </a:solidFill>
              </a:rPr>
              <a:t>IMAGE/ICON</a:t>
            </a:r>
          </a:p>
        </p:txBody>
      </p:sp>
      <p:sp>
        <p:nvSpPr>
          <p:cNvPr id="94" name="Rectangle 93">
            <a:extLst>
              <a:ext uri="{FF2B5EF4-FFF2-40B4-BE49-F238E27FC236}">
                <a16:creationId xmlns:a16="http://schemas.microsoft.com/office/drawing/2014/main" id="{E8D15A8E-1F38-4D1E-B6B0-DA379F8EA00A}"/>
              </a:ext>
            </a:extLst>
          </p:cNvPr>
          <p:cNvSpPr/>
          <p:nvPr/>
        </p:nvSpPr>
        <p:spPr>
          <a:xfrm>
            <a:off x="9188115" y="2331854"/>
            <a:ext cx="1331544" cy="293478"/>
          </a:xfrm>
          <a:prstGeom prst="rect">
            <a:avLst/>
          </a:prstGeom>
        </p:spPr>
        <p:txBody>
          <a:bodyPr>
            <a:spAutoFit/>
          </a:bodyPr>
          <a:lstStyle/>
          <a:p>
            <a:pPr algn="ctr"/>
            <a:r>
              <a:rPr lang="en-US" sz="1307" dirty="0">
                <a:solidFill>
                  <a:schemeClr val="bg1"/>
                </a:solidFill>
              </a:rPr>
              <a:t>IMAGE/ICON</a:t>
            </a:r>
          </a:p>
        </p:txBody>
      </p:sp>
      <p:sp>
        <p:nvSpPr>
          <p:cNvPr id="96" name="Rectangle 95">
            <a:extLst>
              <a:ext uri="{FF2B5EF4-FFF2-40B4-BE49-F238E27FC236}">
                <a16:creationId xmlns:a16="http://schemas.microsoft.com/office/drawing/2014/main" id="{2B18F7FB-47F9-4A32-AB44-78DD7AEA2533}"/>
              </a:ext>
            </a:extLst>
          </p:cNvPr>
          <p:cNvSpPr/>
          <p:nvPr/>
        </p:nvSpPr>
        <p:spPr>
          <a:xfrm>
            <a:off x="9188115" y="4191417"/>
            <a:ext cx="1331544" cy="293478"/>
          </a:xfrm>
          <a:prstGeom prst="rect">
            <a:avLst/>
          </a:prstGeom>
        </p:spPr>
        <p:txBody>
          <a:bodyPr>
            <a:spAutoFit/>
          </a:bodyPr>
          <a:lstStyle/>
          <a:p>
            <a:pPr algn="ctr"/>
            <a:r>
              <a:rPr lang="en-US" sz="1307" dirty="0">
                <a:solidFill>
                  <a:schemeClr val="bg1"/>
                </a:solidFill>
              </a:rPr>
              <a:t>IMAGE/ICON</a:t>
            </a:r>
          </a:p>
        </p:txBody>
      </p:sp>
      <p:sp>
        <p:nvSpPr>
          <p:cNvPr id="30" name="Rectangle 29"/>
          <p:cNvSpPr/>
          <p:nvPr/>
        </p:nvSpPr>
        <p:spPr>
          <a:xfrm>
            <a:off x="9318158" y="695375"/>
            <a:ext cx="1280351" cy="293478"/>
          </a:xfrm>
          <a:prstGeom prst="rect">
            <a:avLst/>
          </a:prstGeom>
        </p:spPr>
        <p:txBody>
          <a:bodyPr wrap="none">
            <a:spAutoFit/>
          </a:bodyPr>
          <a:lstStyle/>
          <a:p>
            <a:pPr algn="ctr">
              <a:spcAft>
                <a:spcPts val="514"/>
              </a:spcAft>
            </a:pPr>
            <a:r>
              <a:rPr lang="en-US" sz="1307" b="1" dirty="0">
                <a:solidFill>
                  <a:schemeClr val="bg1"/>
                </a:solidFill>
              </a:rPr>
              <a:t>Formatting Tip</a:t>
            </a:r>
          </a:p>
        </p:txBody>
      </p:sp>
      <p:sp>
        <p:nvSpPr>
          <p:cNvPr id="3" name="Rectangle 2"/>
          <p:cNvSpPr/>
          <p:nvPr/>
        </p:nvSpPr>
        <p:spPr>
          <a:xfrm>
            <a:off x="1249540" y="800271"/>
            <a:ext cx="10019216" cy="1833387"/>
          </a:xfrm>
          <a:prstGeom prst="rect">
            <a:avLst/>
          </a:prstGeom>
          <a:ln>
            <a:solidFill>
              <a:schemeClr val="accent1">
                <a:lumMod val="75000"/>
              </a:schemeClr>
            </a:solidFill>
          </a:ln>
        </p:spPr>
        <p:txBody>
          <a:bodyPr wrap="square">
            <a:spAutoFit/>
          </a:bodyPr>
          <a:lstStyle/>
          <a:p>
            <a:pPr marL="0" lvl="1" defTabSz="783261" fontAlgn="base">
              <a:spcBef>
                <a:spcPct val="20000"/>
              </a:spcBef>
              <a:spcAft>
                <a:spcPct val="0"/>
              </a:spcAft>
              <a:buSzPct val="145000"/>
            </a:pPr>
            <a:r>
              <a:rPr lang="en-US" sz="1714" dirty="0">
                <a:solidFill>
                  <a:schemeClr val="dk1"/>
                </a:solidFill>
                <a:latin typeface="Calibri" panose="020F0502020204030204" pitchFamily="34" charset="0"/>
              </a:rPr>
              <a:t>Supplier can upload the On Hand quantities for a specific Supplier site on the portal thus enabling better planning decisions</a:t>
            </a:r>
          </a:p>
          <a:p>
            <a:pPr marL="61231" lvl="1" indent="-367383" defTabSz="783261" fontAlgn="base">
              <a:spcBef>
                <a:spcPct val="20000"/>
              </a:spcBef>
              <a:spcAft>
                <a:spcPct val="0"/>
              </a:spcAft>
              <a:buSzPct val="145000"/>
              <a:buFont typeface="Wingdings" panose="05000000000000000000" pitchFamily="2" charset="2"/>
              <a:buChar char="Ø"/>
            </a:pPr>
            <a:r>
              <a:rPr lang="en-US" sz="1714" dirty="0">
                <a:solidFill>
                  <a:schemeClr val="dk1"/>
                </a:solidFill>
                <a:latin typeface="Calibri" panose="020F0502020204030204" pitchFamily="34" charset="0"/>
              </a:rPr>
              <a:t>Allows users to manage supplier on-hand quantities at the supplier site level</a:t>
            </a:r>
          </a:p>
          <a:p>
            <a:pPr marL="61231" lvl="1" indent="-367383" defTabSz="783261" fontAlgn="base">
              <a:spcBef>
                <a:spcPct val="20000"/>
              </a:spcBef>
              <a:spcAft>
                <a:spcPct val="0"/>
              </a:spcAft>
              <a:buSzPct val="145000"/>
              <a:buFont typeface="Wingdings" panose="05000000000000000000" pitchFamily="2" charset="2"/>
              <a:buChar char="Ø"/>
            </a:pPr>
            <a:r>
              <a:rPr lang="en-US" sz="1714" dirty="0">
                <a:solidFill>
                  <a:schemeClr val="dk1"/>
                </a:solidFill>
                <a:latin typeface="Calibri" panose="020F0502020204030204" pitchFamily="34" charset="0"/>
              </a:rPr>
              <a:t>Supplier on-hand quantities can be managed by either Supplier or Planner on behalf of supplier</a:t>
            </a:r>
          </a:p>
          <a:p>
            <a:pPr marL="61231" lvl="1" indent="-367383" defTabSz="783261" fontAlgn="base">
              <a:spcBef>
                <a:spcPct val="20000"/>
              </a:spcBef>
              <a:spcAft>
                <a:spcPct val="0"/>
              </a:spcAft>
              <a:buSzPct val="145000"/>
              <a:buFont typeface="Wingdings" panose="05000000000000000000" pitchFamily="2" charset="2"/>
              <a:buChar char="Ø"/>
            </a:pPr>
            <a:r>
              <a:rPr lang="en-US" sz="1714" dirty="0">
                <a:solidFill>
                  <a:schemeClr val="dk1"/>
                </a:solidFill>
                <a:latin typeface="Calibri" panose="020F0502020204030204" pitchFamily="34" charset="0"/>
              </a:rPr>
              <a:t>Supplier on-hand quantities are visible on Manage Supplier On Hand Quantities page and in Forecast Commit and Analysis Report providing additional information to take planning decisions</a:t>
            </a:r>
            <a:endParaRPr lang="en-US" sz="1714" b="1" dirty="0">
              <a:solidFill>
                <a:schemeClr val="dk1"/>
              </a:solidFill>
              <a:latin typeface="Calibri" panose="020F0502020204030204" pitchFamily="34" charset="0"/>
            </a:endParaRPr>
          </a:p>
        </p:txBody>
      </p:sp>
      <p:pic>
        <p:nvPicPr>
          <p:cNvPr id="2" name="Picture 1">
            <a:extLst>
              <a:ext uri="{FF2B5EF4-FFF2-40B4-BE49-F238E27FC236}">
                <a16:creationId xmlns:a16="http://schemas.microsoft.com/office/drawing/2014/main" id="{1B24C288-6A45-42D3-AD13-DEA9927E778F}"/>
              </a:ext>
            </a:extLst>
          </p:cNvPr>
          <p:cNvPicPr>
            <a:picLocks noChangeAspect="1"/>
          </p:cNvPicPr>
          <p:nvPr/>
        </p:nvPicPr>
        <p:blipFill>
          <a:blip r:embed="rId3"/>
          <a:stretch>
            <a:fillRect/>
          </a:stretch>
        </p:blipFill>
        <p:spPr>
          <a:xfrm>
            <a:off x="1249540" y="3592992"/>
            <a:ext cx="9837964" cy="2877911"/>
          </a:xfrm>
          <a:prstGeom prst="rect">
            <a:avLst/>
          </a:prstGeom>
        </p:spPr>
      </p:pic>
      <p:sp>
        <p:nvSpPr>
          <p:cNvPr id="4" name="Rectangle 3">
            <a:extLst>
              <a:ext uri="{FF2B5EF4-FFF2-40B4-BE49-F238E27FC236}">
                <a16:creationId xmlns:a16="http://schemas.microsoft.com/office/drawing/2014/main" id="{C0920686-8187-4B55-B3AD-F9746FEA5143}"/>
              </a:ext>
            </a:extLst>
          </p:cNvPr>
          <p:cNvSpPr/>
          <p:nvPr/>
        </p:nvSpPr>
        <p:spPr>
          <a:xfrm>
            <a:off x="1249541" y="2628933"/>
            <a:ext cx="9837964" cy="883703"/>
          </a:xfrm>
          <a:prstGeom prst="rect">
            <a:avLst/>
          </a:prstGeom>
        </p:spPr>
        <p:txBody>
          <a:bodyPr wrap="square">
            <a:spAutoFit/>
          </a:bodyPr>
          <a:lstStyle/>
          <a:p>
            <a:r>
              <a:rPr lang="en-US" sz="1714" b="1" dirty="0">
                <a:solidFill>
                  <a:srgbClr val="FF0000"/>
                </a:solidFill>
                <a:latin typeface="Calibri" panose="020F0502020204030204" pitchFamily="34" charset="0"/>
                <a:ea typeface="Calibri" panose="020F0502020204030204" pitchFamily="34" charset="0"/>
              </a:rPr>
              <a:t>Note: </a:t>
            </a:r>
            <a:r>
              <a:rPr lang="en-US" sz="1714" dirty="0">
                <a:solidFill>
                  <a:srgbClr val="FF0000"/>
                </a:solidFill>
                <a:latin typeface="Calibri" panose="020F0502020204030204" pitchFamily="34" charset="0"/>
                <a:ea typeface="Calibri" panose="020F0502020204030204" pitchFamily="34" charset="0"/>
              </a:rPr>
              <a:t>For VMI suppliers, On-Hand will be loaded automatically in the system based on VMI feeds from 3PL; hence suppliers need not upload the on-hand through Supplier portal. Also, the on-hand should be inventory available for WD for a specific Manufacturing location.</a:t>
            </a:r>
          </a:p>
        </p:txBody>
      </p:sp>
    </p:spTree>
    <p:extLst>
      <p:ext uri="{BB962C8B-B14F-4D97-AF65-F5344CB8AC3E}">
        <p14:creationId xmlns:p14="http://schemas.microsoft.com/office/powerpoint/2010/main" val="238364606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48B8-D3D9-47C2-8547-71325999E61A}"/>
              </a:ext>
            </a:extLst>
          </p:cNvPr>
          <p:cNvSpPr>
            <a:spLocks noGrp="1"/>
          </p:cNvSpPr>
          <p:nvPr>
            <p:ph type="title" idx="4294967295"/>
          </p:nvPr>
        </p:nvSpPr>
        <p:spPr>
          <a:xfrm>
            <a:off x="2336800" y="190500"/>
            <a:ext cx="9855200" cy="571500"/>
          </a:xfrm>
        </p:spPr>
        <p:txBody>
          <a:bodyPr/>
          <a:lstStyle/>
          <a:p>
            <a:r>
              <a:rPr lang="en-US" sz="2143" dirty="0">
                <a:cs typeface="Arial"/>
              </a:rPr>
              <a:t>Upload Supplier On-Hand Quantities</a:t>
            </a:r>
            <a:endParaRPr lang="en-US" sz="2143" dirty="0">
              <a:solidFill>
                <a:srgbClr val="FF0000"/>
              </a:solidFill>
            </a:endParaRPr>
          </a:p>
        </p:txBody>
      </p:sp>
      <p:sp>
        <p:nvSpPr>
          <p:cNvPr id="4" name="Rectangle 3">
            <a:extLst>
              <a:ext uri="{FF2B5EF4-FFF2-40B4-BE49-F238E27FC236}">
                <a16:creationId xmlns:a16="http://schemas.microsoft.com/office/drawing/2014/main" id="{B7FA502C-A278-4F52-9C8F-3EE0BBD7B64C}"/>
              </a:ext>
            </a:extLst>
          </p:cNvPr>
          <p:cNvSpPr/>
          <p:nvPr/>
        </p:nvSpPr>
        <p:spPr>
          <a:xfrm>
            <a:off x="1265890" y="908775"/>
            <a:ext cx="9594949" cy="356123"/>
          </a:xfrm>
          <a:prstGeom prst="rect">
            <a:avLst/>
          </a:prstGeom>
          <a:ln>
            <a:solidFill>
              <a:schemeClr val="accent1">
                <a:lumMod val="75000"/>
              </a:schemeClr>
            </a:solidFill>
          </a:ln>
        </p:spPr>
        <p:txBody>
          <a:bodyPr wrap="square">
            <a:spAutoFit/>
          </a:bodyPr>
          <a:lstStyle/>
          <a:p>
            <a:pPr marL="0" lvl="1" defTabSz="783261" fontAlgn="base">
              <a:spcBef>
                <a:spcPct val="20000"/>
              </a:spcBef>
              <a:spcAft>
                <a:spcPct val="0"/>
              </a:spcAft>
              <a:buSzPct val="145000"/>
            </a:pPr>
            <a:r>
              <a:rPr lang="en-US" sz="1714" dirty="0">
                <a:solidFill>
                  <a:srgbClr val="C00000"/>
                </a:solidFill>
                <a:latin typeface="Calibri" panose="020F0502020204030204" pitchFamily="34" charset="0"/>
              </a:rPr>
              <a:t>Navigation </a:t>
            </a:r>
            <a:r>
              <a:rPr lang="en-US" sz="1714" dirty="0">
                <a:solidFill>
                  <a:schemeClr val="dk1"/>
                </a:solidFill>
                <a:latin typeface="Calibri" panose="020F0502020204030204" pitchFamily="34" charset="0"/>
              </a:rPr>
              <a:t>– Supplier Portal Work area </a:t>
            </a:r>
            <a:r>
              <a:rPr lang="en-US" sz="1714" dirty="0">
                <a:solidFill>
                  <a:schemeClr val="dk1"/>
                </a:solidFill>
                <a:latin typeface="Calibri" panose="020F0502020204030204" pitchFamily="34" charset="0"/>
                <a:sym typeface="Wingdings" panose="05000000000000000000" pitchFamily="2" charset="2"/>
              </a:rPr>
              <a:t> Supply Plan  Manage Supplier On-Hand Quantities</a:t>
            </a:r>
            <a:endParaRPr lang="en-US" sz="1714" dirty="0">
              <a:solidFill>
                <a:schemeClr val="dk1"/>
              </a:solidFill>
              <a:latin typeface="Calibri" panose="020F0502020204030204" pitchFamily="34" charset="0"/>
            </a:endParaRPr>
          </a:p>
        </p:txBody>
      </p:sp>
      <p:pic>
        <p:nvPicPr>
          <p:cNvPr id="8" name="Picture 7">
            <a:extLst>
              <a:ext uri="{FF2B5EF4-FFF2-40B4-BE49-F238E27FC236}">
                <a16:creationId xmlns:a16="http://schemas.microsoft.com/office/drawing/2014/main" id="{E25B3B8C-4EA1-4B2A-9BEB-DD1D94D77321}"/>
              </a:ext>
            </a:extLst>
          </p:cNvPr>
          <p:cNvPicPr>
            <a:picLocks noChangeAspect="1"/>
          </p:cNvPicPr>
          <p:nvPr/>
        </p:nvPicPr>
        <p:blipFill>
          <a:blip r:embed="rId3"/>
          <a:stretch>
            <a:fillRect/>
          </a:stretch>
        </p:blipFill>
        <p:spPr>
          <a:xfrm>
            <a:off x="1509288" y="1651001"/>
            <a:ext cx="4586712" cy="2035854"/>
          </a:xfrm>
          <a:prstGeom prst="rect">
            <a:avLst/>
          </a:prstGeom>
        </p:spPr>
      </p:pic>
      <p:pic>
        <p:nvPicPr>
          <p:cNvPr id="9" name="Picture 8">
            <a:extLst>
              <a:ext uri="{FF2B5EF4-FFF2-40B4-BE49-F238E27FC236}">
                <a16:creationId xmlns:a16="http://schemas.microsoft.com/office/drawing/2014/main" id="{0B07F0FE-16B8-4878-AA0D-6577A88112A1}"/>
              </a:ext>
            </a:extLst>
          </p:cNvPr>
          <p:cNvPicPr>
            <a:picLocks noChangeAspect="1"/>
          </p:cNvPicPr>
          <p:nvPr/>
        </p:nvPicPr>
        <p:blipFill>
          <a:blip r:embed="rId4"/>
          <a:stretch>
            <a:fillRect/>
          </a:stretch>
        </p:blipFill>
        <p:spPr>
          <a:xfrm>
            <a:off x="6641392" y="1851878"/>
            <a:ext cx="4041321" cy="1434190"/>
          </a:xfrm>
          <a:prstGeom prst="rect">
            <a:avLst/>
          </a:prstGeom>
        </p:spPr>
      </p:pic>
      <p:sp>
        <p:nvSpPr>
          <p:cNvPr id="10" name="Arrow: Right 9">
            <a:extLst>
              <a:ext uri="{FF2B5EF4-FFF2-40B4-BE49-F238E27FC236}">
                <a16:creationId xmlns:a16="http://schemas.microsoft.com/office/drawing/2014/main" id="{98BD5A60-2D85-4810-8612-8990A88C72B9}"/>
              </a:ext>
            </a:extLst>
          </p:cNvPr>
          <p:cNvSpPr/>
          <p:nvPr/>
        </p:nvSpPr>
        <p:spPr>
          <a:xfrm>
            <a:off x="6047021" y="2463332"/>
            <a:ext cx="683522" cy="329540"/>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9"/>
          </a:p>
        </p:txBody>
      </p:sp>
      <p:sp>
        <p:nvSpPr>
          <p:cNvPr id="7" name="TextBox 6">
            <a:extLst>
              <a:ext uri="{FF2B5EF4-FFF2-40B4-BE49-F238E27FC236}">
                <a16:creationId xmlns:a16="http://schemas.microsoft.com/office/drawing/2014/main" id="{CDFDA814-75DA-4D9E-9410-50B8835D9887}"/>
              </a:ext>
            </a:extLst>
          </p:cNvPr>
          <p:cNvSpPr txBox="1"/>
          <p:nvPr/>
        </p:nvSpPr>
        <p:spPr>
          <a:xfrm>
            <a:off x="8830505" y="3371034"/>
            <a:ext cx="2030334" cy="685957"/>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Click on Action </a:t>
            </a:r>
            <a:r>
              <a:rPr lang="en-US" sz="1286" b="1" dirty="0">
                <a:solidFill>
                  <a:prstClr val="black"/>
                </a:solidFill>
                <a:sym typeface="Wingdings" panose="05000000000000000000" pitchFamily="2" charset="2"/>
              </a:rPr>
              <a:t> Upload</a:t>
            </a:r>
          </a:p>
          <a:p>
            <a:pPr defTabSz="1306219"/>
            <a:r>
              <a:rPr lang="en-US" sz="1286" b="1" dirty="0">
                <a:solidFill>
                  <a:prstClr val="black"/>
                </a:solidFill>
                <a:sym typeface="Wingdings" panose="05000000000000000000" pitchFamily="2" charset="2"/>
              </a:rPr>
              <a:t>A new window will open</a:t>
            </a:r>
            <a:endParaRPr lang="en-US" sz="1286" dirty="0">
              <a:solidFill>
                <a:prstClr val="black"/>
              </a:solidFill>
            </a:endParaRPr>
          </a:p>
        </p:txBody>
      </p:sp>
      <p:cxnSp>
        <p:nvCxnSpPr>
          <p:cNvPr id="11" name="Straight Arrow Connector 10">
            <a:extLst>
              <a:ext uri="{FF2B5EF4-FFF2-40B4-BE49-F238E27FC236}">
                <a16:creationId xmlns:a16="http://schemas.microsoft.com/office/drawing/2014/main" id="{BC70A48A-3725-4A67-B106-5DED0C7ACCB8}"/>
              </a:ext>
            </a:extLst>
          </p:cNvPr>
          <p:cNvCxnSpPr>
            <a:cxnSpLocks/>
            <a:stCxn id="7" idx="1"/>
          </p:cNvCxnSpPr>
          <p:nvPr/>
        </p:nvCxnSpPr>
        <p:spPr>
          <a:xfrm flipH="1" flipV="1">
            <a:off x="7528152" y="3618355"/>
            <a:ext cx="1302353" cy="95658"/>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92F0376-F617-403A-9C98-DF904F495FC0}"/>
              </a:ext>
            </a:extLst>
          </p:cNvPr>
          <p:cNvPicPr>
            <a:picLocks noChangeAspect="1"/>
          </p:cNvPicPr>
          <p:nvPr/>
        </p:nvPicPr>
        <p:blipFill>
          <a:blip r:embed="rId5"/>
          <a:stretch>
            <a:fillRect/>
          </a:stretch>
        </p:blipFill>
        <p:spPr>
          <a:xfrm>
            <a:off x="5523101" y="4627382"/>
            <a:ext cx="4951862" cy="1449161"/>
          </a:xfrm>
          <a:prstGeom prst="rect">
            <a:avLst/>
          </a:prstGeom>
        </p:spPr>
      </p:pic>
      <p:sp>
        <p:nvSpPr>
          <p:cNvPr id="16" name="Arrow: Down 15">
            <a:extLst>
              <a:ext uri="{FF2B5EF4-FFF2-40B4-BE49-F238E27FC236}">
                <a16:creationId xmlns:a16="http://schemas.microsoft.com/office/drawing/2014/main" id="{D3FCB207-274D-4D2A-B2BA-D49DC388F0AC}"/>
              </a:ext>
            </a:extLst>
          </p:cNvPr>
          <p:cNvSpPr/>
          <p:nvPr/>
        </p:nvSpPr>
        <p:spPr>
          <a:xfrm>
            <a:off x="8096804" y="3929301"/>
            <a:ext cx="353153" cy="64934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9"/>
          </a:p>
        </p:txBody>
      </p:sp>
      <p:sp>
        <p:nvSpPr>
          <p:cNvPr id="17" name="TextBox 16">
            <a:extLst>
              <a:ext uri="{FF2B5EF4-FFF2-40B4-BE49-F238E27FC236}">
                <a16:creationId xmlns:a16="http://schemas.microsoft.com/office/drawing/2014/main" id="{A7792CC4-CBB3-4C1E-8299-6D0E55BDBC4A}"/>
              </a:ext>
            </a:extLst>
          </p:cNvPr>
          <p:cNvSpPr txBox="1"/>
          <p:nvPr/>
        </p:nvSpPr>
        <p:spPr>
          <a:xfrm>
            <a:off x="8530148" y="5829222"/>
            <a:ext cx="2030334" cy="883832"/>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Click on Download Template to download template for the first time</a:t>
            </a:r>
            <a:endParaRPr lang="en-US" sz="1286" dirty="0">
              <a:solidFill>
                <a:prstClr val="black"/>
              </a:solidFill>
            </a:endParaRPr>
          </a:p>
        </p:txBody>
      </p:sp>
      <p:cxnSp>
        <p:nvCxnSpPr>
          <p:cNvPr id="18" name="Straight Arrow Connector 17">
            <a:extLst>
              <a:ext uri="{FF2B5EF4-FFF2-40B4-BE49-F238E27FC236}">
                <a16:creationId xmlns:a16="http://schemas.microsoft.com/office/drawing/2014/main" id="{E35A7747-2F84-4826-8299-8EA9E966BE1D}"/>
              </a:ext>
            </a:extLst>
          </p:cNvPr>
          <p:cNvCxnSpPr>
            <a:cxnSpLocks/>
          </p:cNvCxnSpPr>
          <p:nvPr/>
        </p:nvCxnSpPr>
        <p:spPr>
          <a:xfrm flipH="1" flipV="1">
            <a:off x="7528152" y="5653768"/>
            <a:ext cx="1037014" cy="536337"/>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3CD9BB9A-12D5-4B36-8111-96640EC1694C}"/>
              </a:ext>
            </a:extLst>
          </p:cNvPr>
          <p:cNvSpPr/>
          <p:nvPr/>
        </p:nvSpPr>
        <p:spPr>
          <a:xfrm>
            <a:off x="2073338" y="2111770"/>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1</a:t>
            </a:r>
          </a:p>
        </p:txBody>
      </p:sp>
      <p:sp>
        <p:nvSpPr>
          <p:cNvPr id="19" name="Oval 18">
            <a:extLst>
              <a:ext uri="{FF2B5EF4-FFF2-40B4-BE49-F238E27FC236}">
                <a16:creationId xmlns:a16="http://schemas.microsoft.com/office/drawing/2014/main" id="{B2BA2103-9CF0-4512-830E-EF2B2AC27261}"/>
              </a:ext>
            </a:extLst>
          </p:cNvPr>
          <p:cNvSpPr/>
          <p:nvPr/>
        </p:nvSpPr>
        <p:spPr>
          <a:xfrm>
            <a:off x="6836681" y="4246909"/>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3</a:t>
            </a:r>
          </a:p>
        </p:txBody>
      </p:sp>
      <p:sp>
        <p:nvSpPr>
          <p:cNvPr id="22" name="Oval 21">
            <a:extLst>
              <a:ext uri="{FF2B5EF4-FFF2-40B4-BE49-F238E27FC236}">
                <a16:creationId xmlns:a16="http://schemas.microsoft.com/office/drawing/2014/main" id="{9C71D46F-8313-4DC7-B133-F0F62EED87FD}"/>
              </a:ext>
            </a:extLst>
          </p:cNvPr>
          <p:cNvSpPr/>
          <p:nvPr/>
        </p:nvSpPr>
        <p:spPr>
          <a:xfrm>
            <a:off x="9560328" y="2742309"/>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2</a:t>
            </a:r>
          </a:p>
        </p:txBody>
      </p:sp>
    </p:spTree>
    <p:extLst>
      <p:ext uri="{BB962C8B-B14F-4D97-AF65-F5344CB8AC3E}">
        <p14:creationId xmlns:p14="http://schemas.microsoft.com/office/powerpoint/2010/main" val="2276725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601659E-3AB8-46DA-99B2-4778621DF1A9}"/>
              </a:ext>
            </a:extLst>
          </p:cNvPr>
          <p:cNvPicPr>
            <a:picLocks noChangeAspect="1"/>
          </p:cNvPicPr>
          <p:nvPr/>
        </p:nvPicPr>
        <p:blipFill>
          <a:blip r:embed="rId3"/>
          <a:stretch>
            <a:fillRect/>
          </a:stretch>
        </p:blipFill>
        <p:spPr>
          <a:xfrm>
            <a:off x="2636384" y="4444520"/>
            <a:ext cx="6919232" cy="2143303"/>
          </a:xfrm>
          <a:prstGeom prst="rect">
            <a:avLst/>
          </a:prstGeom>
        </p:spPr>
      </p:pic>
      <p:pic>
        <p:nvPicPr>
          <p:cNvPr id="6" name="Picture 5">
            <a:extLst>
              <a:ext uri="{FF2B5EF4-FFF2-40B4-BE49-F238E27FC236}">
                <a16:creationId xmlns:a16="http://schemas.microsoft.com/office/drawing/2014/main" id="{30E67C31-6D58-45EC-A933-09BBA837B581}"/>
              </a:ext>
            </a:extLst>
          </p:cNvPr>
          <p:cNvPicPr>
            <a:picLocks noChangeAspect="1"/>
          </p:cNvPicPr>
          <p:nvPr/>
        </p:nvPicPr>
        <p:blipFill>
          <a:blip r:embed="rId4"/>
          <a:stretch>
            <a:fillRect/>
          </a:stretch>
        </p:blipFill>
        <p:spPr>
          <a:xfrm>
            <a:off x="1335813" y="737318"/>
            <a:ext cx="9678065" cy="3277595"/>
          </a:xfrm>
          <a:prstGeom prst="rect">
            <a:avLst/>
          </a:prstGeom>
        </p:spPr>
      </p:pic>
      <p:sp>
        <p:nvSpPr>
          <p:cNvPr id="2" name="Title 1">
            <a:extLst>
              <a:ext uri="{FF2B5EF4-FFF2-40B4-BE49-F238E27FC236}">
                <a16:creationId xmlns:a16="http://schemas.microsoft.com/office/drawing/2014/main" id="{12A848B8-D3D9-47C2-8547-71325999E61A}"/>
              </a:ext>
            </a:extLst>
          </p:cNvPr>
          <p:cNvSpPr>
            <a:spLocks noGrp="1"/>
          </p:cNvSpPr>
          <p:nvPr>
            <p:ph type="title" idx="4294967295"/>
          </p:nvPr>
        </p:nvSpPr>
        <p:spPr>
          <a:xfrm>
            <a:off x="2336800" y="190500"/>
            <a:ext cx="9855200" cy="571500"/>
          </a:xfrm>
        </p:spPr>
        <p:txBody>
          <a:bodyPr/>
          <a:lstStyle/>
          <a:p>
            <a:r>
              <a:rPr lang="en-US" sz="2143" dirty="0">
                <a:cs typeface="Arial"/>
              </a:rPr>
              <a:t>Upload Supplier On-Hand Quantities</a:t>
            </a:r>
            <a:endParaRPr lang="en-US" sz="2143" dirty="0">
              <a:solidFill>
                <a:srgbClr val="FF0000"/>
              </a:solidFill>
            </a:endParaRPr>
          </a:p>
        </p:txBody>
      </p:sp>
      <p:sp>
        <p:nvSpPr>
          <p:cNvPr id="7" name="TextBox 6">
            <a:extLst>
              <a:ext uri="{FF2B5EF4-FFF2-40B4-BE49-F238E27FC236}">
                <a16:creationId xmlns:a16="http://schemas.microsoft.com/office/drawing/2014/main" id="{CDFDA814-75DA-4D9E-9410-50B8835D9887}"/>
              </a:ext>
            </a:extLst>
          </p:cNvPr>
          <p:cNvSpPr txBox="1"/>
          <p:nvPr/>
        </p:nvSpPr>
        <p:spPr>
          <a:xfrm>
            <a:off x="8983544" y="3429000"/>
            <a:ext cx="2030334" cy="883832"/>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Select Template Seed Data as All Collaboration Items and click on Ok</a:t>
            </a:r>
            <a:endParaRPr lang="en-US" sz="1286" dirty="0">
              <a:solidFill>
                <a:prstClr val="black"/>
              </a:solidFill>
            </a:endParaRPr>
          </a:p>
        </p:txBody>
      </p:sp>
      <p:cxnSp>
        <p:nvCxnSpPr>
          <p:cNvPr id="11" name="Straight Arrow Connector 10">
            <a:extLst>
              <a:ext uri="{FF2B5EF4-FFF2-40B4-BE49-F238E27FC236}">
                <a16:creationId xmlns:a16="http://schemas.microsoft.com/office/drawing/2014/main" id="{BC70A48A-3725-4A67-B106-5DED0C7ACCB8}"/>
              </a:ext>
            </a:extLst>
          </p:cNvPr>
          <p:cNvCxnSpPr>
            <a:cxnSpLocks/>
          </p:cNvCxnSpPr>
          <p:nvPr/>
        </p:nvCxnSpPr>
        <p:spPr>
          <a:xfrm flipH="1" flipV="1">
            <a:off x="7424898" y="3730555"/>
            <a:ext cx="1576563" cy="104723"/>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6" name="Arrow: Down 15">
            <a:extLst>
              <a:ext uri="{FF2B5EF4-FFF2-40B4-BE49-F238E27FC236}">
                <a16:creationId xmlns:a16="http://schemas.microsoft.com/office/drawing/2014/main" id="{D3FCB207-274D-4D2A-B2BA-D49DC388F0AC}"/>
              </a:ext>
            </a:extLst>
          </p:cNvPr>
          <p:cNvSpPr/>
          <p:nvPr/>
        </p:nvSpPr>
        <p:spPr>
          <a:xfrm>
            <a:off x="6038949" y="3928604"/>
            <a:ext cx="353153" cy="649345"/>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9"/>
          </a:p>
        </p:txBody>
      </p:sp>
      <p:sp>
        <p:nvSpPr>
          <p:cNvPr id="19" name="Oval 18">
            <a:extLst>
              <a:ext uri="{FF2B5EF4-FFF2-40B4-BE49-F238E27FC236}">
                <a16:creationId xmlns:a16="http://schemas.microsoft.com/office/drawing/2014/main" id="{B2BA2103-9CF0-4512-830E-EF2B2AC27261}"/>
              </a:ext>
            </a:extLst>
          </p:cNvPr>
          <p:cNvSpPr/>
          <p:nvPr/>
        </p:nvSpPr>
        <p:spPr>
          <a:xfrm>
            <a:off x="8515036" y="5404849"/>
            <a:ext cx="534389" cy="400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5</a:t>
            </a:r>
          </a:p>
        </p:txBody>
      </p:sp>
      <p:sp>
        <p:nvSpPr>
          <p:cNvPr id="22" name="Oval 21">
            <a:extLst>
              <a:ext uri="{FF2B5EF4-FFF2-40B4-BE49-F238E27FC236}">
                <a16:creationId xmlns:a16="http://schemas.microsoft.com/office/drawing/2014/main" id="{9C71D46F-8313-4DC7-B133-F0F62EED87FD}"/>
              </a:ext>
            </a:extLst>
          </p:cNvPr>
          <p:cNvSpPr/>
          <p:nvPr/>
        </p:nvSpPr>
        <p:spPr>
          <a:xfrm>
            <a:off x="8081151" y="1646485"/>
            <a:ext cx="534389" cy="400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4</a:t>
            </a:r>
          </a:p>
        </p:txBody>
      </p:sp>
    </p:spTree>
    <p:extLst>
      <p:ext uri="{BB962C8B-B14F-4D97-AF65-F5344CB8AC3E}">
        <p14:creationId xmlns:p14="http://schemas.microsoft.com/office/powerpoint/2010/main" val="3977352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48B8-D3D9-47C2-8547-71325999E61A}"/>
              </a:ext>
            </a:extLst>
          </p:cNvPr>
          <p:cNvSpPr>
            <a:spLocks noGrp="1"/>
          </p:cNvSpPr>
          <p:nvPr>
            <p:ph type="title" idx="4294967295"/>
          </p:nvPr>
        </p:nvSpPr>
        <p:spPr>
          <a:xfrm>
            <a:off x="1265890" y="438152"/>
            <a:ext cx="11684000" cy="356124"/>
          </a:xfrm>
        </p:spPr>
        <p:txBody>
          <a:bodyPr/>
          <a:lstStyle/>
          <a:p>
            <a:r>
              <a:rPr lang="en-US" sz="2143" dirty="0">
                <a:cs typeface="Arial"/>
              </a:rPr>
              <a:t>Upload Supplier On-Hand Quantities (Supplier / Planner)</a:t>
            </a:r>
            <a:endParaRPr lang="en-US" sz="2143" dirty="0">
              <a:solidFill>
                <a:srgbClr val="FF0000"/>
              </a:solidFill>
            </a:endParaRPr>
          </a:p>
        </p:txBody>
      </p:sp>
      <p:sp>
        <p:nvSpPr>
          <p:cNvPr id="4" name="Rectangle 3">
            <a:extLst>
              <a:ext uri="{FF2B5EF4-FFF2-40B4-BE49-F238E27FC236}">
                <a16:creationId xmlns:a16="http://schemas.microsoft.com/office/drawing/2014/main" id="{B7FA502C-A278-4F52-9C8F-3EE0BBD7B64C}"/>
              </a:ext>
            </a:extLst>
          </p:cNvPr>
          <p:cNvSpPr/>
          <p:nvPr/>
        </p:nvSpPr>
        <p:spPr>
          <a:xfrm>
            <a:off x="1265890" y="908775"/>
            <a:ext cx="9594949" cy="356123"/>
          </a:xfrm>
          <a:prstGeom prst="rect">
            <a:avLst/>
          </a:prstGeom>
          <a:ln>
            <a:solidFill>
              <a:schemeClr val="accent1">
                <a:lumMod val="75000"/>
              </a:schemeClr>
            </a:solidFill>
          </a:ln>
        </p:spPr>
        <p:txBody>
          <a:bodyPr wrap="square">
            <a:spAutoFit/>
          </a:bodyPr>
          <a:lstStyle/>
          <a:p>
            <a:pPr marL="0" lvl="1" defTabSz="783261" fontAlgn="base">
              <a:spcBef>
                <a:spcPct val="20000"/>
              </a:spcBef>
              <a:spcAft>
                <a:spcPct val="0"/>
              </a:spcAft>
              <a:buSzPct val="145000"/>
            </a:pPr>
            <a:r>
              <a:rPr lang="en-US" sz="1714" dirty="0">
                <a:solidFill>
                  <a:schemeClr val="dk1"/>
                </a:solidFill>
                <a:latin typeface="Calibri" panose="020F0502020204030204" pitchFamily="34" charset="0"/>
              </a:rPr>
              <a:t>Once the file is updated with current on hand quantities data, upload the file on portal.</a:t>
            </a:r>
          </a:p>
        </p:txBody>
      </p:sp>
      <p:pic>
        <p:nvPicPr>
          <p:cNvPr id="19" name="Picture 18">
            <a:extLst>
              <a:ext uri="{FF2B5EF4-FFF2-40B4-BE49-F238E27FC236}">
                <a16:creationId xmlns:a16="http://schemas.microsoft.com/office/drawing/2014/main" id="{B39E90C5-9B02-486D-9B44-FE206B44F0EC}"/>
              </a:ext>
            </a:extLst>
          </p:cNvPr>
          <p:cNvPicPr>
            <a:picLocks noChangeAspect="1"/>
          </p:cNvPicPr>
          <p:nvPr/>
        </p:nvPicPr>
        <p:blipFill>
          <a:blip r:embed="rId3"/>
          <a:stretch>
            <a:fillRect/>
          </a:stretch>
        </p:blipFill>
        <p:spPr>
          <a:xfrm>
            <a:off x="1471324" y="1634914"/>
            <a:ext cx="4225018" cy="1736120"/>
          </a:xfrm>
          <a:prstGeom prst="rect">
            <a:avLst/>
          </a:prstGeom>
        </p:spPr>
      </p:pic>
      <p:sp>
        <p:nvSpPr>
          <p:cNvPr id="12" name="Oval 11">
            <a:extLst>
              <a:ext uri="{FF2B5EF4-FFF2-40B4-BE49-F238E27FC236}">
                <a16:creationId xmlns:a16="http://schemas.microsoft.com/office/drawing/2014/main" id="{009A2A4C-2C95-45BA-B682-9B865606D153}"/>
              </a:ext>
            </a:extLst>
          </p:cNvPr>
          <p:cNvSpPr/>
          <p:nvPr/>
        </p:nvSpPr>
        <p:spPr>
          <a:xfrm>
            <a:off x="3583834" y="1743102"/>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4</a:t>
            </a:r>
          </a:p>
        </p:txBody>
      </p:sp>
      <p:pic>
        <p:nvPicPr>
          <p:cNvPr id="3" name="Picture 2"/>
          <p:cNvPicPr>
            <a:picLocks noChangeAspect="1"/>
          </p:cNvPicPr>
          <p:nvPr/>
        </p:nvPicPr>
        <p:blipFill>
          <a:blip r:embed="rId4"/>
          <a:stretch>
            <a:fillRect/>
          </a:stretch>
        </p:blipFill>
        <p:spPr>
          <a:xfrm>
            <a:off x="1471325" y="3734437"/>
            <a:ext cx="9151092" cy="2451185"/>
          </a:xfrm>
          <a:prstGeom prst="rect">
            <a:avLst/>
          </a:prstGeom>
        </p:spPr>
      </p:pic>
      <p:sp>
        <p:nvSpPr>
          <p:cNvPr id="16" name="Oval 15">
            <a:extLst>
              <a:ext uri="{FF2B5EF4-FFF2-40B4-BE49-F238E27FC236}">
                <a16:creationId xmlns:a16="http://schemas.microsoft.com/office/drawing/2014/main" id="{009A2A4C-2C95-45BA-B682-9B865606D153}"/>
              </a:ext>
            </a:extLst>
          </p:cNvPr>
          <p:cNvSpPr/>
          <p:nvPr/>
        </p:nvSpPr>
        <p:spPr>
          <a:xfrm>
            <a:off x="6139542" y="4143402"/>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5</a:t>
            </a:r>
          </a:p>
        </p:txBody>
      </p:sp>
      <p:sp>
        <p:nvSpPr>
          <p:cNvPr id="10" name="Arrow: Right 9">
            <a:extLst>
              <a:ext uri="{FF2B5EF4-FFF2-40B4-BE49-F238E27FC236}">
                <a16:creationId xmlns:a16="http://schemas.microsoft.com/office/drawing/2014/main" id="{98BD5A60-2D85-4810-8612-8990A88C72B9}"/>
              </a:ext>
            </a:extLst>
          </p:cNvPr>
          <p:cNvSpPr/>
          <p:nvPr/>
        </p:nvSpPr>
        <p:spPr>
          <a:xfrm rot="5400000">
            <a:off x="3242072" y="3371034"/>
            <a:ext cx="683522" cy="329540"/>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9"/>
          </a:p>
        </p:txBody>
      </p:sp>
      <p:sp>
        <p:nvSpPr>
          <p:cNvPr id="17" name="TextBox 16">
            <a:extLst>
              <a:ext uri="{FF2B5EF4-FFF2-40B4-BE49-F238E27FC236}">
                <a16:creationId xmlns:a16="http://schemas.microsoft.com/office/drawing/2014/main" id="{A7792CC4-CBB3-4C1E-8299-6D0E55BDBC4A}"/>
              </a:ext>
            </a:extLst>
          </p:cNvPr>
          <p:cNvSpPr txBox="1"/>
          <p:nvPr/>
        </p:nvSpPr>
        <p:spPr>
          <a:xfrm>
            <a:off x="6673931" y="4096261"/>
            <a:ext cx="2030334" cy="685957"/>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Post Submit, user can monitor the upload status</a:t>
            </a:r>
            <a:endParaRPr lang="en-US" sz="1286" dirty="0">
              <a:solidFill>
                <a:prstClr val="black"/>
              </a:solidFill>
            </a:endParaRPr>
          </a:p>
        </p:txBody>
      </p:sp>
    </p:spTree>
    <p:extLst>
      <p:ext uri="{BB962C8B-B14F-4D97-AF65-F5344CB8AC3E}">
        <p14:creationId xmlns:p14="http://schemas.microsoft.com/office/powerpoint/2010/main" val="4046327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A8ABDAB-AB79-4D9F-A0FC-6656A2BEE017}"/>
              </a:ext>
            </a:extLst>
          </p:cNvPr>
          <p:cNvPicPr>
            <a:picLocks noChangeAspect="1"/>
          </p:cNvPicPr>
          <p:nvPr/>
        </p:nvPicPr>
        <p:blipFill>
          <a:blip r:embed="rId3"/>
          <a:stretch>
            <a:fillRect/>
          </a:stretch>
        </p:blipFill>
        <p:spPr>
          <a:xfrm>
            <a:off x="1096302" y="4105011"/>
            <a:ext cx="9776732" cy="2067916"/>
          </a:xfrm>
          <a:prstGeom prst="rect">
            <a:avLst/>
          </a:prstGeom>
        </p:spPr>
      </p:pic>
      <p:pic>
        <p:nvPicPr>
          <p:cNvPr id="5" name="Picture 4">
            <a:extLst>
              <a:ext uri="{FF2B5EF4-FFF2-40B4-BE49-F238E27FC236}">
                <a16:creationId xmlns:a16="http://schemas.microsoft.com/office/drawing/2014/main" id="{14987B52-6631-4E78-B754-3622086440FD}"/>
              </a:ext>
            </a:extLst>
          </p:cNvPr>
          <p:cNvPicPr>
            <a:picLocks noChangeAspect="1"/>
          </p:cNvPicPr>
          <p:nvPr/>
        </p:nvPicPr>
        <p:blipFill>
          <a:blip r:embed="rId4"/>
          <a:stretch>
            <a:fillRect/>
          </a:stretch>
        </p:blipFill>
        <p:spPr>
          <a:xfrm>
            <a:off x="1082069" y="1623989"/>
            <a:ext cx="9594949" cy="2037181"/>
          </a:xfrm>
          <a:prstGeom prst="rect">
            <a:avLst/>
          </a:prstGeom>
        </p:spPr>
      </p:pic>
      <p:sp>
        <p:nvSpPr>
          <p:cNvPr id="2" name="Title 1">
            <a:extLst>
              <a:ext uri="{FF2B5EF4-FFF2-40B4-BE49-F238E27FC236}">
                <a16:creationId xmlns:a16="http://schemas.microsoft.com/office/drawing/2014/main" id="{12A848B8-D3D9-47C2-8547-71325999E61A}"/>
              </a:ext>
            </a:extLst>
          </p:cNvPr>
          <p:cNvSpPr>
            <a:spLocks noGrp="1"/>
          </p:cNvSpPr>
          <p:nvPr>
            <p:ph type="title" idx="4294967295"/>
          </p:nvPr>
        </p:nvSpPr>
        <p:spPr>
          <a:xfrm>
            <a:off x="286463" y="529999"/>
            <a:ext cx="11612880" cy="389380"/>
          </a:xfrm>
        </p:spPr>
        <p:txBody>
          <a:bodyPr/>
          <a:lstStyle/>
          <a:p>
            <a:r>
              <a:rPr lang="en-US" sz="2143" dirty="0">
                <a:cs typeface="Arial"/>
              </a:rPr>
              <a:t>View Supplier On Hand Quantities</a:t>
            </a:r>
            <a:endParaRPr lang="en-US" sz="2143" dirty="0">
              <a:solidFill>
                <a:srgbClr val="FF0000"/>
              </a:solidFill>
            </a:endParaRPr>
          </a:p>
        </p:txBody>
      </p:sp>
      <p:sp>
        <p:nvSpPr>
          <p:cNvPr id="4" name="Rectangle 3">
            <a:extLst>
              <a:ext uri="{FF2B5EF4-FFF2-40B4-BE49-F238E27FC236}">
                <a16:creationId xmlns:a16="http://schemas.microsoft.com/office/drawing/2014/main" id="{B7FA502C-A278-4F52-9C8F-3EE0BBD7B64C}"/>
              </a:ext>
            </a:extLst>
          </p:cNvPr>
          <p:cNvSpPr/>
          <p:nvPr/>
        </p:nvSpPr>
        <p:spPr>
          <a:xfrm>
            <a:off x="1096302" y="1116925"/>
            <a:ext cx="9594949" cy="356123"/>
          </a:xfrm>
          <a:prstGeom prst="rect">
            <a:avLst/>
          </a:prstGeom>
          <a:ln>
            <a:solidFill>
              <a:schemeClr val="accent1">
                <a:lumMod val="75000"/>
              </a:schemeClr>
            </a:solidFill>
          </a:ln>
        </p:spPr>
        <p:txBody>
          <a:bodyPr wrap="square">
            <a:spAutoFit/>
          </a:bodyPr>
          <a:lstStyle/>
          <a:p>
            <a:pPr marL="0" lvl="1" defTabSz="783261" fontAlgn="base">
              <a:spcBef>
                <a:spcPct val="20000"/>
              </a:spcBef>
              <a:spcAft>
                <a:spcPct val="0"/>
              </a:spcAft>
              <a:buSzPct val="145000"/>
            </a:pPr>
            <a:r>
              <a:rPr lang="en-US" sz="1714" dirty="0">
                <a:solidFill>
                  <a:srgbClr val="C00000"/>
                </a:solidFill>
                <a:latin typeface="Calibri" panose="020F0502020204030204" pitchFamily="34" charset="0"/>
              </a:rPr>
              <a:t>Navigation </a:t>
            </a:r>
            <a:r>
              <a:rPr lang="en-US" sz="1714" dirty="0">
                <a:solidFill>
                  <a:schemeClr val="dk1"/>
                </a:solidFill>
                <a:latin typeface="Calibri" panose="020F0502020204030204" pitchFamily="34" charset="0"/>
              </a:rPr>
              <a:t>– Supplier Portal Work area </a:t>
            </a:r>
            <a:r>
              <a:rPr lang="en-US" sz="1714" dirty="0">
                <a:solidFill>
                  <a:schemeClr val="dk1"/>
                </a:solidFill>
                <a:latin typeface="Calibri" panose="020F0502020204030204" pitchFamily="34" charset="0"/>
                <a:sym typeface="Wingdings" panose="05000000000000000000" pitchFamily="2" charset="2"/>
              </a:rPr>
              <a:t> Supply Plan  Manage Supplier On-Hand Quantities</a:t>
            </a:r>
            <a:endParaRPr lang="en-US" sz="1714" dirty="0">
              <a:solidFill>
                <a:schemeClr val="dk1"/>
              </a:solidFill>
              <a:latin typeface="Calibri" panose="020F0502020204030204" pitchFamily="34" charset="0"/>
            </a:endParaRPr>
          </a:p>
        </p:txBody>
      </p:sp>
      <p:sp>
        <p:nvSpPr>
          <p:cNvPr id="7" name="TextBox 6">
            <a:extLst>
              <a:ext uri="{FF2B5EF4-FFF2-40B4-BE49-F238E27FC236}">
                <a16:creationId xmlns:a16="http://schemas.microsoft.com/office/drawing/2014/main" id="{CDFDA814-75DA-4D9E-9410-50B8835D9887}"/>
              </a:ext>
            </a:extLst>
          </p:cNvPr>
          <p:cNvSpPr txBox="1"/>
          <p:nvPr/>
        </p:nvSpPr>
        <p:spPr>
          <a:xfrm>
            <a:off x="8582877" y="2682427"/>
            <a:ext cx="2030334" cy="488082"/>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Provide Search Criteria and click on Search</a:t>
            </a:r>
            <a:endParaRPr lang="en-US" sz="1286" dirty="0">
              <a:solidFill>
                <a:prstClr val="black"/>
              </a:solidFill>
            </a:endParaRPr>
          </a:p>
        </p:txBody>
      </p:sp>
      <p:cxnSp>
        <p:nvCxnSpPr>
          <p:cNvPr id="11" name="Straight Arrow Connector 10">
            <a:extLst>
              <a:ext uri="{FF2B5EF4-FFF2-40B4-BE49-F238E27FC236}">
                <a16:creationId xmlns:a16="http://schemas.microsoft.com/office/drawing/2014/main" id="{BC70A48A-3725-4A67-B106-5DED0C7ACCB8}"/>
              </a:ext>
            </a:extLst>
          </p:cNvPr>
          <p:cNvCxnSpPr>
            <a:cxnSpLocks/>
          </p:cNvCxnSpPr>
          <p:nvPr/>
        </p:nvCxnSpPr>
        <p:spPr>
          <a:xfrm>
            <a:off x="9380747" y="3206299"/>
            <a:ext cx="213818" cy="286815"/>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6" name="Arrow: Down 15">
            <a:extLst>
              <a:ext uri="{FF2B5EF4-FFF2-40B4-BE49-F238E27FC236}">
                <a16:creationId xmlns:a16="http://schemas.microsoft.com/office/drawing/2014/main" id="{D3FCB207-274D-4D2A-B2BA-D49DC388F0AC}"/>
              </a:ext>
            </a:extLst>
          </p:cNvPr>
          <p:cNvSpPr/>
          <p:nvPr/>
        </p:nvSpPr>
        <p:spPr>
          <a:xfrm>
            <a:off x="5850005" y="3273393"/>
            <a:ext cx="353153" cy="64934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9"/>
          </a:p>
        </p:txBody>
      </p:sp>
      <p:sp>
        <p:nvSpPr>
          <p:cNvPr id="23" name="TextBox 22">
            <a:extLst>
              <a:ext uri="{FF2B5EF4-FFF2-40B4-BE49-F238E27FC236}">
                <a16:creationId xmlns:a16="http://schemas.microsoft.com/office/drawing/2014/main" id="{EE8EFFE9-FAC1-42BB-96BA-E7E5EC75F12C}"/>
              </a:ext>
            </a:extLst>
          </p:cNvPr>
          <p:cNvSpPr txBox="1"/>
          <p:nvPr/>
        </p:nvSpPr>
        <p:spPr>
          <a:xfrm>
            <a:off x="6649468" y="3273393"/>
            <a:ext cx="2030334" cy="883832"/>
          </a:xfrm>
          <a:prstGeom prst="rect">
            <a:avLst/>
          </a:prstGeom>
          <a:solidFill>
            <a:schemeClr val="accent3">
              <a:lumMod val="20000"/>
              <a:lumOff val="80000"/>
            </a:schemeClr>
          </a:solidFill>
        </p:spPr>
        <p:txBody>
          <a:bodyPr wrap="square" rtlCol="0">
            <a:spAutoFit/>
          </a:bodyPr>
          <a:lstStyle/>
          <a:p>
            <a:pPr defTabSz="1306219"/>
            <a:r>
              <a:rPr lang="en-US" sz="1286" b="1" dirty="0">
                <a:solidFill>
                  <a:prstClr val="black"/>
                </a:solidFill>
              </a:rPr>
              <a:t>Search Result will show details of Supplier On hand quantities based on search criteria</a:t>
            </a:r>
            <a:endParaRPr lang="en-US" sz="1286" dirty="0">
              <a:solidFill>
                <a:prstClr val="black"/>
              </a:solidFill>
            </a:endParaRPr>
          </a:p>
        </p:txBody>
      </p:sp>
      <p:cxnSp>
        <p:nvCxnSpPr>
          <p:cNvPr id="24" name="Straight Arrow Connector 23">
            <a:extLst>
              <a:ext uri="{FF2B5EF4-FFF2-40B4-BE49-F238E27FC236}">
                <a16:creationId xmlns:a16="http://schemas.microsoft.com/office/drawing/2014/main" id="{4615A1E5-58BB-4258-A2A4-4982975C7150}"/>
              </a:ext>
            </a:extLst>
          </p:cNvPr>
          <p:cNvCxnSpPr>
            <a:cxnSpLocks/>
          </p:cNvCxnSpPr>
          <p:nvPr/>
        </p:nvCxnSpPr>
        <p:spPr>
          <a:xfrm>
            <a:off x="7607917" y="4143105"/>
            <a:ext cx="1518196" cy="1508519"/>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3CD9BB9A-12D5-4B36-8111-96640EC1694C}"/>
              </a:ext>
            </a:extLst>
          </p:cNvPr>
          <p:cNvSpPr/>
          <p:nvPr/>
        </p:nvSpPr>
        <p:spPr>
          <a:xfrm>
            <a:off x="3977292" y="1925871"/>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1</a:t>
            </a:r>
          </a:p>
        </p:txBody>
      </p:sp>
      <p:sp>
        <p:nvSpPr>
          <p:cNvPr id="22" name="Oval 21">
            <a:extLst>
              <a:ext uri="{FF2B5EF4-FFF2-40B4-BE49-F238E27FC236}">
                <a16:creationId xmlns:a16="http://schemas.microsoft.com/office/drawing/2014/main" id="{9C71D46F-8313-4DC7-B133-F0F62EED87FD}"/>
              </a:ext>
            </a:extLst>
          </p:cNvPr>
          <p:cNvSpPr/>
          <p:nvPr/>
        </p:nvSpPr>
        <p:spPr>
          <a:xfrm>
            <a:off x="4511681" y="4105010"/>
            <a:ext cx="534389" cy="40036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9" dirty="0"/>
              <a:t>2</a:t>
            </a:r>
          </a:p>
        </p:txBody>
      </p:sp>
    </p:spTree>
    <p:extLst>
      <p:ext uri="{BB962C8B-B14F-4D97-AF65-F5344CB8AC3E}">
        <p14:creationId xmlns:p14="http://schemas.microsoft.com/office/powerpoint/2010/main" val="2187366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EA28B498-AE98-493D-BEBE-095F57DBDBA1}"/>
              </a:ext>
            </a:extLst>
          </p:cNvPr>
          <p:cNvSpPr>
            <a:spLocks noGrp="1"/>
          </p:cNvSpPr>
          <p:nvPr>
            <p:ph type="title" idx="4294967295"/>
          </p:nvPr>
        </p:nvSpPr>
        <p:spPr>
          <a:xfrm>
            <a:off x="2012950" y="268288"/>
            <a:ext cx="10179050" cy="488950"/>
          </a:xfrm>
        </p:spPr>
        <p:txBody>
          <a:bodyPr/>
          <a:lstStyle/>
          <a:p>
            <a:pPr eaLnBrk="0" fontAlgn="base" hangingPunct="0">
              <a:spcBef>
                <a:spcPct val="20000"/>
              </a:spcBef>
              <a:spcAft>
                <a:spcPct val="0"/>
              </a:spcAft>
              <a:buSzPct val="145000"/>
            </a:pPr>
            <a:r>
              <a:rPr lang="en-US" sz="2571" dirty="0">
                <a:cs typeface="Arial"/>
              </a:rPr>
              <a:t>Important Considerations for Supplier On Hand Upload</a:t>
            </a:r>
            <a:endParaRPr lang="en-US" sz="2571" dirty="0">
              <a:solidFill>
                <a:srgbClr val="FF0000"/>
              </a:solidFill>
              <a:cs typeface="Arial"/>
            </a:endParaRPr>
          </a:p>
        </p:txBody>
      </p:sp>
      <p:sp>
        <p:nvSpPr>
          <p:cNvPr id="93" name="Rectangle 92">
            <a:extLst>
              <a:ext uri="{FF2B5EF4-FFF2-40B4-BE49-F238E27FC236}">
                <a16:creationId xmlns:a16="http://schemas.microsoft.com/office/drawing/2014/main" id="{F53496E1-00C6-48CF-8831-D4526A8D82D5}"/>
              </a:ext>
            </a:extLst>
          </p:cNvPr>
          <p:cNvSpPr/>
          <p:nvPr/>
        </p:nvSpPr>
        <p:spPr>
          <a:xfrm>
            <a:off x="7569398" y="2708981"/>
            <a:ext cx="1331544" cy="293478"/>
          </a:xfrm>
          <a:prstGeom prst="rect">
            <a:avLst/>
          </a:prstGeom>
        </p:spPr>
        <p:txBody>
          <a:bodyPr>
            <a:spAutoFit/>
          </a:bodyPr>
          <a:lstStyle/>
          <a:p>
            <a:pPr algn="ctr"/>
            <a:r>
              <a:rPr lang="en-US" sz="1307" dirty="0">
                <a:solidFill>
                  <a:schemeClr val="bg1"/>
                </a:solidFill>
              </a:rPr>
              <a:t>IMAGE/ICON</a:t>
            </a:r>
          </a:p>
        </p:txBody>
      </p:sp>
      <p:sp>
        <p:nvSpPr>
          <p:cNvPr id="96" name="Rectangle 95">
            <a:extLst>
              <a:ext uri="{FF2B5EF4-FFF2-40B4-BE49-F238E27FC236}">
                <a16:creationId xmlns:a16="http://schemas.microsoft.com/office/drawing/2014/main" id="{2B18F7FB-47F9-4A32-AB44-78DD7AEA2533}"/>
              </a:ext>
            </a:extLst>
          </p:cNvPr>
          <p:cNvSpPr/>
          <p:nvPr/>
        </p:nvSpPr>
        <p:spPr>
          <a:xfrm>
            <a:off x="9078653" y="2673718"/>
            <a:ext cx="1331544" cy="293478"/>
          </a:xfrm>
          <a:prstGeom prst="rect">
            <a:avLst/>
          </a:prstGeom>
        </p:spPr>
        <p:txBody>
          <a:bodyPr>
            <a:spAutoFit/>
          </a:bodyPr>
          <a:lstStyle/>
          <a:p>
            <a:pPr algn="ctr"/>
            <a:r>
              <a:rPr lang="en-US" sz="1307" dirty="0">
                <a:solidFill>
                  <a:schemeClr val="bg1"/>
                </a:solidFill>
              </a:rPr>
              <a:t>IMAGE/ICON</a:t>
            </a:r>
          </a:p>
        </p:txBody>
      </p:sp>
      <p:sp>
        <p:nvSpPr>
          <p:cNvPr id="30" name="Rectangle 29"/>
          <p:cNvSpPr/>
          <p:nvPr/>
        </p:nvSpPr>
        <p:spPr>
          <a:xfrm>
            <a:off x="9318158" y="695375"/>
            <a:ext cx="1280351" cy="293478"/>
          </a:xfrm>
          <a:prstGeom prst="rect">
            <a:avLst/>
          </a:prstGeom>
        </p:spPr>
        <p:txBody>
          <a:bodyPr wrap="none">
            <a:spAutoFit/>
          </a:bodyPr>
          <a:lstStyle/>
          <a:p>
            <a:pPr algn="ctr">
              <a:spcAft>
                <a:spcPts val="514"/>
              </a:spcAft>
            </a:pPr>
            <a:r>
              <a:rPr lang="en-US" sz="1307" b="1" dirty="0">
                <a:solidFill>
                  <a:schemeClr val="bg1"/>
                </a:solidFill>
              </a:rPr>
              <a:t>Formatting Tip</a:t>
            </a:r>
          </a:p>
        </p:txBody>
      </p:sp>
      <p:sp>
        <p:nvSpPr>
          <p:cNvPr id="3" name="Rectangle 2"/>
          <p:cNvSpPr/>
          <p:nvPr/>
        </p:nvSpPr>
        <p:spPr>
          <a:xfrm>
            <a:off x="1148986" y="875715"/>
            <a:ext cx="9788010" cy="1411284"/>
          </a:xfrm>
          <a:prstGeom prst="rect">
            <a:avLst/>
          </a:prstGeom>
          <a:ln>
            <a:solidFill>
              <a:schemeClr val="accent1">
                <a:lumMod val="75000"/>
              </a:schemeClr>
            </a:solidFill>
          </a:ln>
        </p:spPr>
        <p:txBody>
          <a:bodyPr wrap="square">
            <a:spAutoFit/>
          </a:bodyPr>
          <a:lstStyle/>
          <a:p>
            <a:pPr marL="306153" lvl="1" indent="-306153" defTabSz="783261" fontAlgn="base">
              <a:spcBef>
                <a:spcPct val="20000"/>
              </a:spcBef>
              <a:spcAft>
                <a:spcPct val="0"/>
              </a:spcAft>
              <a:buSzPct val="145000"/>
              <a:buFont typeface="Wingdings" panose="05000000000000000000" pitchFamily="2" charset="2"/>
              <a:buChar char="Ø"/>
            </a:pPr>
            <a:r>
              <a:rPr lang="en-US" sz="1714" dirty="0">
                <a:solidFill>
                  <a:schemeClr val="dk1"/>
                </a:solidFill>
                <a:latin typeface="Calibri" panose="020F0502020204030204" pitchFamily="34" charset="0"/>
              </a:rPr>
              <a:t>WD needs supplier Inventory (SOH) to be tracked by each Inventory Organization. Hence during the upload process it is important that correct Supplier Site is selected.</a:t>
            </a:r>
          </a:p>
          <a:p>
            <a:pPr marL="306153" indent="-306153">
              <a:buFont typeface="Wingdings" panose="05000000000000000000" pitchFamily="2" charset="2"/>
              <a:buChar char="Ø"/>
            </a:pPr>
            <a:r>
              <a:rPr lang="en-US" sz="1714" dirty="0"/>
              <a:t>For each supplier providing material to specific WD location, Location specific Sites have been created as per below naming convention</a:t>
            </a:r>
          </a:p>
          <a:p>
            <a:pPr marL="721345" lvl="1" indent="-306153">
              <a:buFont typeface="Wingdings" panose="05000000000000000000" pitchFamily="2" charset="2"/>
              <a:buChar char="Ø"/>
            </a:pPr>
            <a:r>
              <a:rPr lang="en-US" sz="1714" dirty="0"/>
              <a:t>&lt;Org Code&gt;&lt;SOH&gt;&lt;Running Number&gt;</a:t>
            </a:r>
            <a:endParaRPr lang="en-US" sz="1714" dirty="0">
              <a:solidFill>
                <a:schemeClr val="dk1"/>
              </a:solidFill>
              <a:latin typeface="Calibri" panose="020F0502020204030204" pitchFamily="34" charset="0"/>
            </a:endParaRPr>
          </a:p>
        </p:txBody>
      </p:sp>
      <p:sp>
        <p:nvSpPr>
          <p:cNvPr id="8" name="Rectangle 7">
            <a:extLst>
              <a:ext uri="{FF2B5EF4-FFF2-40B4-BE49-F238E27FC236}">
                <a16:creationId xmlns:a16="http://schemas.microsoft.com/office/drawing/2014/main" id="{71CD75DB-54A4-40AA-A3E3-C6D40D5EF702}"/>
              </a:ext>
            </a:extLst>
          </p:cNvPr>
          <p:cNvSpPr/>
          <p:nvPr/>
        </p:nvSpPr>
        <p:spPr>
          <a:xfrm>
            <a:off x="1314407" y="2560904"/>
            <a:ext cx="5221741" cy="1147494"/>
          </a:xfrm>
          <a:prstGeom prst="rect">
            <a:avLst/>
          </a:prstGeom>
        </p:spPr>
        <p:txBody>
          <a:bodyPr>
            <a:spAutoFit/>
          </a:bodyPr>
          <a:lstStyle/>
          <a:p>
            <a:pPr marL="489844" lvl="1"/>
            <a:r>
              <a:rPr lang="en-US" sz="1714" dirty="0"/>
              <a:t>Illustration for ABC Supplier</a:t>
            </a:r>
          </a:p>
          <a:p>
            <a:pPr marL="1775685" lvl="3" indent="-306153">
              <a:buFont typeface="Wingdings" panose="05000000000000000000" pitchFamily="2" charset="2"/>
              <a:buChar char="ü"/>
            </a:pPr>
            <a:r>
              <a:rPr lang="en-US" sz="1714" b="1" dirty="0">
                <a:solidFill>
                  <a:srgbClr val="000000"/>
                </a:solidFill>
              </a:rPr>
              <a:t>MTHBP2</a:t>
            </a:r>
            <a:r>
              <a:rPr lang="en-US" sz="1714" dirty="0">
                <a:solidFill>
                  <a:srgbClr val="000000"/>
                </a:solidFill>
              </a:rPr>
              <a:t>SOH01</a:t>
            </a:r>
          </a:p>
          <a:p>
            <a:pPr marL="1775685" lvl="3" indent="-306153">
              <a:buFont typeface="Wingdings" panose="05000000000000000000" pitchFamily="2" charset="2"/>
              <a:buChar char="ü"/>
            </a:pPr>
            <a:r>
              <a:rPr lang="en-US" sz="1714" b="1" dirty="0">
                <a:solidFill>
                  <a:srgbClr val="000000"/>
                </a:solidFill>
              </a:rPr>
              <a:t>MTHPRB</a:t>
            </a:r>
            <a:r>
              <a:rPr lang="en-US" sz="1714" dirty="0">
                <a:solidFill>
                  <a:srgbClr val="000000"/>
                </a:solidFill>
              </a:rPr>
              <a:t>SOH01</a:t>
            </a:r>
          </a:p>
          <a:p>
            <a:pPr marL="1775685" lvl="3" indent="-306153">
              <a:buFont typeface="Wingdings" panose="05000000000000000000" pitchFamily="2" charset="2"/>
              <a:buChar char="ü"/>
            </a:pPr>
            <a:r>
              <a:rPr lang="en-US" sz="1714" b="1" dirty="0">
                <a:solidFill>
                  <a:srgbClr val="000000"/>
                </a:solidFill>
              </a:rPr>
              <a:t>MTHBP1</a:t>
            </a:r>
            <a:r>
              <a:rPr lang="en-US" sz="1714" dirty="0">
                <a:solidFill>
                  <a:srgbClr val="000000"/>
                </a:solidFill>
              </a:rPr>
              <a:t>SOH01</a:t>
            </a:r>
            <a:endParaRPr lang="en-US" sz="1929" dirty="0"/>
          </a:p>
        </p:txBody>
      </p:sp>
      <p:graphicFrame>
        <p:nvGraphicFramePr>
          <p:cNvPr id="9" name="Diagram 8">
            <a:extLst>
              <a:ext uri="{FF2B5EF4-FFF2-40B4-BE49-F238E27FC236}">
                <a16:creationId xmlns:a16="http://schemas.microsoft.com/office/drawing/2014/main" id="{4B8AAFD3-ABD5-4BAC-9132-CD271B6F7D91}"/>
              </a:ext>
            </a:extLst>
          </p:cNvPr>
          <p:cNvGraphicFramePr/>
          <p:nvPr/>
        </p:nvGraphicFramePr>
        <p:xfrm>
          <a:off x="7204123" y="2065509"/>
          <a:ext cx="3043126" cy="21680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ectangle 10"/>
          <p:cNvSpPr/>
          <p:nvPr/>
        </p:nvSpPr>
        <p:spPr>
          <a:xfrm>
            <a:off x="1314406" y="3982286"/>
            <a:ext cx="9788010" cy="2308324"/>
          </a:xfrm>
          <a:prstGeom prst="rect">
            <a:avLst/>
          </a:prstGeom>
          <a:ln>
            <a:solidFill>
              <a:schemeClr val="accent1">
                <a:lumMod val="75000"/>
              </a:schemeClr>
            </a:solidFill>
          </a:ln>
        </p:spPr>
        <p:txBody>
          <a:bodyPr wrap="square">
            <a:spAutoFit/>
          </a:bodyPr>
          <a:lstStyle/>
          <a:p>
            <a:pPr marL="306153" indent="-306153">
              <a:buFont typeface="Wingdings" panose="05000000000000000000" pitchFamily="2" charset="2"/>
              <a:buChar char="Ø"/>
            </a:pPr>
            <a:r>
              <a:rPr lang="en-US" sz="1600" dirty="0"/>
              <a:t>In the above example, if ABC Supplier is  receiving the vendor forecast for </a:t>
            </a:r>
            <a:r>
              <a:rPr lang="en-US" sz="1600" dirty="0">
                <a:solidFill>
                  <a:srgbClr val="FF0000"/>
                </a:solidFill>
              </a:rPr>
              <a:t>MTHBP1</a:t>
            </a:r>
            <a:r>
              <a:rPr lang="en-US" sz="1600" dirty="0"/>
              <a:t> site and providing On-Hand against Bang Pa-In  site, </a:t>
            </a:r>
            <a:r>
              <a:rPr lang="en-US" sz="1600" dirty="0">
                <a:solidFill>
                  <a:srgbClr val="FF0000"/>
                </a:solidFill>
              </a:rPr>
              <a:t>MTHBP1SOH01</a:t>
            </a:r>
            <a:r>
              <a:rPr lang="en-US" sz="1600" dirty="0"/>
              <a:t> should be chosen while uploading On-Hand. </a:t>
            </a:r>
          </a:p>
          <a:p>
            <a:pPr marL="306153" indent="-306153">
              <a:buFont typeface="Wingdings" panose="05000000000000000000" pitchFamily="2" charset="2"/>
              <a:buChar char="Ø"/>
            </a:pPr>
            <a:r>
              <a:rPr lang="en-US" sz="1600" dirty="0"/>
              <a:t>If ABS supplier is receiving the vendor forecast for </a:t>
            </a:r>
            <a:r>
              <a:rPr lang="en-US" sz="1600" dirty="0">
                <a:solidFill>
                  <a:srgbClr val="FF0000"/>
                </a:solidFill>
              </a:rPr>
              <a:t>MTHBP2</a:t>
            </a:r>
            <a:r>
              <a:rPr lang="en-US" sz="1600" dirty="0"/>
              <a:t> site (Cross site products) and providing on hand against Bang Pa-In site, then </a:t>
            </a:r>
            <a:r>
              <a:rPr lang="en-US" sz="1600" dirty="0">
                <a:solidFill>
                  <a:srgbClr val="FF0000"/>
                </a:solidFill>
              </a:rPr>
              <a:t>MTHBP2SOH01</a:t>
            </a:r>
            <a:r>
              <a:rPr lang="en-US" sz="1600" dirty="0"/>
              <a:t> site should be chosen while uploading On-Hand.</a:t>
            </a:r>
          </a:p>
          <a:p>
            <a:pPr marL="306153" indent="-306153">
              <a:buFont typeface="Wingdings" panose="05000000000000000000" pitchFamily="2" charset="2"/>
              <a:buChar char="Ø"/>
            </a:pPr>
            <a:r>
              <a:rPr lang="en-US" sz="1600" dirty="0"/>
              <a:t>If ABS supplier is receiving the vendor forecast for  MTHPRB site and providing On-Hand against </a:t>
            </a:r>
            <a:r>
              <a:rPr lang="en-US" sz="1600" dirty="0">
                <a:solidFill>
                  <a:srgbClr val="FF0000"/>
                </a:solidFill>
              </a:rPr>
              <a:t>MTHPRB </a:t>
            </a:r>
            <a:r>
              <a:rPr lang="en-US" sz="1600" dirty="0"/>
              <a:t>site, then </a:t>
            </a:r>
            <a:r>
              <a:rPr lang="en-US" sz="1600" dirty="0">
                <a:solidFill>
                  <a:srgbClr val="FF0000"/>
                </a:solidFill>
              </a:rPr>
              <a:t>MTHPRBSOH01</a:t>
            </a:r>
            <a:r>
              <a:rPr lang="en-US" sz="1600" dirty="0"/>
              <a:t> site should be chosen while uploading On-Hand. </a:t>
            </a:r>
          </a:p>
          <a:p>
            <a:pPr marL="306153" indent="-306153">
              <a:buFont typeface="Wingdings" panose="05000000000000000000" pitchFamily="2" charset="2"/>
              <a:buChar char="Ø"/>
            </a:pPr>
            <a:endParaRPr lang="en-US" sz="1600" dirty="0"/>
          </a:p>
          <a:p>
            <a:r>
              <a:rPr lang="en-US" sz="1600" b="1" dirty="0"/>
              <a:t>Note:</a:t>
            </a:r>
            <a:r>
              <a:rPr lang="en-US" sz="1600" dirty="0"/>
              <a:t> These sites are Planning only (Enable for Sourcing Only) sites for each Supplier corresponding to each Inventory Org for which Supplier On Hand needs to be tracked</a:t>
            </a:r>
            <a:endParaRPr lang="en-US" sz="1600" dirty="0">
              <a:solidFill>
                <a:schemeClr val="dk1"/>
              </a:solidFill>
              <a:latin typeface="Calibri" panose="020F0502020204030204" pitchFamily="34" charset="0"/>
            </a:endParaRPr>
          </a:p>
        </p:txBody>
      </p:sp>
    </p:spTree>
    <p:extLst>
      <p:ext uri="{BB962C8B-B14F-4D97-AF65-F5344CB8AC3E}">
        <p14:creationId xmlns:p14="http://schemas.microsoft.com/office/powerpoint/2010/main" val="1592606868"/>
      </p:ext>
    </p:extLst>
  </p:cSld>
  <p:clrMapOvr>
    <a:masterClrMapping/>
  </p:clrMapOvr>
  <p:transition>
    <p:fade/>
  </p:transition>
</p:sld>
</file>

<file path=ppt/theme/theme1.xml><?xml version="1.0" encoding="utf-8"?>
<a:theme xmlns:a="http://schemas.openxmlformats.org/drawingml/2006/main" name="Sandisk PPT Template v2">
  <a:themeElements>
    <a:clrScheme name="Sandisk Corporate Colors 021625">
      <a:dk1>
        <a:srgbClr val="000000"/>
      </a:dk1>
      <a:lt1>
        <a:srgbClr val="FFFCF9"/>
      </a:lt1>
      <a:dk2>
        <a:srgbClr val="000000"/>
      </a:dk2>
      <a:lt2>
        <a:srgbClr val="FFFCF9"/>
      </a:lt2>
      <a:accent1>
        <a:srgbClr val="BCBCBC"/>
      </a:accent1>
      <a:accent2>
        <a:srgbClr val="772C22"/>
      </a:accent2>
      <a:accent3>
        <a:srgbClr val="E10600"/>
      </a:accent3>
      <a:accent4>
        <a:srgbClr val="BCBCBC"/>
      </a:accent4>
      <a:accent5>
        <a:srgbClr val="772C22"/>
      </a:accent5>
      <a:accent6>
        <a:srgbClr val="E10600"/>
      </a:accent6>
      <a:hlink>
        <a:srgbClr val="E10600"/>
      </a:hlink>
      <a:folHlink>
        <a:srgbClr val="772C22"/>
      </a:folHlink>
    </a:clrScheme>
    <a:fontScheme name="Sandisk Fonts 1.1">
      <a:majorFont>
        <a:latin typeface="Pilat Book"/>
        <a:ea typeface=""/>
        <a:cs typeface=""/>
      </a:majorFont>
      <a:minorFont>
        <a:latin typeface="Pil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ndisk_PPT_Template_v2_022025a (1)  -  Read-Only" id="{DB15DF9D-2B17-4BA6-98C9-B38CFD64E06D}" vid="{AD431983-8973-4F70-A684-DD342EA55A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Sandisk_PPT_Template_v2_022025a (1)</Template>
  <TotalTime>6</TotalTime>
  <Words>1089</Words>
  <Application>Microsoft Office PowerPoint</Application>
  <PresentationFormat>Widescreen</PresentationFormat>
  <Paragraphs>119</Paragraphs>
  <Slides>11</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Arial</vt:lpstr>
      <vt:lpstr>Calibri</vt:lpstr>
      <vt:lpstr>NB Architekt Pro Neue</vt:lpstr>
      <vt:lpstr>Pilat Book</vt:lpstr>
      <vt:lpstr>Pilat Regular</vt:lpstr>
      <vt:lpstr>Verdana</vt:lpstr>
      <vt:lpstr>Wingdings</vt:lpstr>
      <vt:lpstr>Sandisk PPT Template v2</vt:lpstr>
      <vt:lpstr> SUPPLY CHAIN COLLABORATION TRAINING MANAGE SUPPLIER ONHAND</vt:lpstr>
      <vt:lpstr>Course Agenda</vt:lpstr>
      <vt:lpstr>MANAGE SUPPLIER ONHAND</vt:lpstr>
      <vt:lpstr>Overview – Manage Supplier On hand </vt:lpstr>
      <vt:lpstr>Upload Supplier On-Hand Quantities</vt:lpstr>
      <vt:lpstr>Upload Supplier On-Hand Quantities</vt:lpstr>
      <vt:lpstr>Upload Supplier On-Hand Quantities (Supplier / Planner)</vt:lpstr>
      <vt:lpstr>View Supplier On Hand Quantities</vt:lpstr>
      <vt:lpstr>Important Considerations for Supplier On Hand Upload</vt:lpstr>
      <vt:lpstr>Supplier On Hand Upload Table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Nur Ilyana Binti Ibrahim</dc:creator>
  <cp:lastModifiedBy>Nur Ilyana Binti Ibrahim</cp:lastModifiedBy>
  <cp:revision>1</cp:revision>
  <dcterms:created xsi:type="dcterms:W3CDTF">2025-05-16T13:27:25Z</dcterms:created>
  <dcterms:modified xsi:type="dcterms:W3CDTF">2025-05-16T13:34:01Z</dcterms:modified>
</cp:coreProperties>
</file>